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492" r:id="rId2"/>
    <p:sldId id="493" r:id="rId3"/>
    <p:sldId id="494" r:id="rId4"/>
    <p:sldId id="495" r:id="rId5"/>
    <p:sldId id="496" r:id="rId6"/>
    <p:sldId id="497" r:id="rId7"/>
    <p:sldId id="498" r:id="rId8"/>
    <p:sldId id="499" r:id="rId9"/>
    <p:sldId id="392" r:id="rId10"/>
    <p:sldId id="474" r:id="rId11"/>
    <p:sldId id="379" r:id="rId12"/>
    <p:sldId id="433" r:id="rId13"/>
    <p:sldId id="491" r:id="rId14"/>
    <p:sldId id="441" r:id="rId15"/>
    <p:sldId id="500" r:id="rId16"/>
    <p:sldId id="440" r:id="rId17"/>
    <p:sldId id="488" r:id="rId18"/>
    <p:sldId id="444" r:id="rId19"/>
    <p:sldId id="445" r:id="rId20"/>
    <p:sldId id="446" r:id="rId21"/>
    <p:sldId id="448" r:id="rId22"/>
    <p:sldId id="478" r:id="rId23"/>
    <p:sldId id="501" r:id="rId24"/>
    <p:sldId id="502" r:id="rId25"/>
    <p:sldId id="503" r:id="rId26"/>
    <p:sldId id="504" r:id="rId27"/>
    <p:sldId id="505" r:id="rId28"/>
    <p:sldId id="506" r:id="rId29"/>
    <p:sldId id="507" r:id="rId30"/>
    <p:sldId id="508" r:id="rId31"/>
    <p:sldId id="509" r:id="rId32"/>
    <p:sldId id="510" r:id="rId33"/>
    <p:sldId id="511" r:id="rId34"/>
    <p:sldId id="512" r:id="rId35"/>
    <p:sldId id="513" r:id="rId36"/>
    <p:sldId id="514" r:id="rId37"/>
    <p:sldId id="515" r:id="rId38"/>
    <p:sldId id="516" r:id="rId39"/>
    <p:sldId id="517" r:id="rId40"/>
    <p:sldId id="518" r:id="rId41"/>
    <p:sldId id="519" r:id="rId42"/>
    <p:sldId id="520" r:id="rId43"/>
    <p:sldId id="521" r:id="rId44"/>
    <p:sldId id="529" r:id="rId45"/>
    <p:sldId id="522" r:id="rId46"/>
    <p:sldId id="523" r:id="rId47"/>
    <p:sldId id="524" r:id="rId48"/>
    <p:sldId id="525" r:id="rId49"/>
    <p:sldId id="526" r:id="rId50"/>
    <p:sldId id="527" r:id="rId51"/>
    <p:sldId id="528" r:id="rId52"/>
  </p:sldIdLst>
  <p:sldSz cx="6858000" cy="9906000" type="A4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60" userDrawn="1">
          <p15:clr>
            <a:srgbClr val="A4A3A4"/>
          </p15:clr>
        </p15:guide>
        <p15:guide id="2" orient="horz" pos="535">
          <p15:clr>
            <a:srgbClr val="A4A3A4"/>
          </p15:clr>
        </p15:guide>
        <p15:guide id="3" orient="horz" pos="1850" userDrawn="1">
          <p15:clr>
            <a:srgbClr val="A4A3A4"/>
          </p15:clr>
        </p15:guide>
        <p15:guide id="4" orient="horz" pos="285">
          <p15:clr>
            <a:srgbClr val="A4A3A4"/>
          </p15:clr>
        </p15:guide>
        <p15:guide id="5" orient="horz" pos="1827" userDrawn="1">
          <p15:clr>
            <a:srgbClr val="A4A3A4"/>
          </p15:clr>
        </p15:guide>
        <p15:guide id="6" orient="horz" pos="1600" userDrawn="1">
          <p15:clr>
            <a:srgbClr val="A4A3A4"/>
          </p15:clr>
        </p15:guide>
        <p15:guide id="7" orient="horz" pos="829" userDrawn="1">
          <p15:clr>
            <a:srgbClr val="A4A3A4"/>
          </p15:clr>
        </p15:guide>
        <p15:guide id="8" pos="4133" userDrawn="1">
          <p15:clr>
            <a:srgbClr val="A4A3A4"/>
          </p15:clr>
        </p15:guide>
        <p15:guide id="9" pos="164" userDrawn="1">
          <p15:clr>
            <a:srgbClr val="A4A3A4"/>
          </p15:clr>
        </p15:guide>
        <p15:guide id="10" pos="2160" userDrawn="1">
          <p15:clr>
            <a:srgbClr val="A4A3A4"/>
          </p15:clr>
        </p15:guide>
        <p15:guide id="11" orient="horz" pos="4481" userDrawn="1">
          <p15:clr>
            <a:srgbClr val="A4A3A4"/>
          </p15:clr>
        </p15:guide>
        <p15:guide id="12" orient="horz" pos="59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EBEBEB"/>
    <a:srgbClr val="0000CC"/>
    <a:srgbClr val="BFBFBF"/>
    <a:srgbClr val="DBEEF4"/>
    <a:srgbClr val="FFFFFF"/>
    <a:srgbClr val="C00000"/>
    <a:srgbClr val="F79465"/>
    <a:srgbClr val="ED3B55"/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5" autoAdjust="0"/>
    <p:restoredTop sz="95394" autoAdjust="0"/>
  </p:normalViewPr>
  <p:slideViewPr>
    <p:cSldViewPr snapToGrid="0" showGuides="1">
      <p:cViewPr varScale="1">
        <p:scale>
          <a:sx n="73" d="100"/>
          <a:sy n="73" d="100"/>
        </p:scale>
        <p:origin x="3780" y="90"/>
      </p:cViewPr>
      <p:guideLst>
        <p:guide orient="horz" pos="5660"/>
        <p:guide orient="horz" pos="535"/>
        <p:guide orient="horz" pos="1850"/>
        <p:guide orient="horz" pos="285"/>
        <p:guide orient="horz" pos="1827"/>
        <p:guide orient="horz" pos="1600"/>
        <p:guide orient="horz" pos="829"/>
        <p:guide pos="4133"/>
        <p:guide pos="164"/>
        <p:guide pos="2160"/>
        <p:guide orient="horz" pos="4481"/>
        <p:guide orient="horz" pos="59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4080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831F7D6-52B5-2047-7D38-F09CAD930B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199F930-F424-0613-BA04-CA5FA66E406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08D9B1-0350-4782-A901-13D6CB684764}" type="datetimeFigureOut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BDA37865-8650-14EE-8ABC-CD502D3AF6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C16B1593-C273-3116-7B9B-6DF5BB757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편집하려면 클릭</a:t>
            </a:r>
          </a:p>
          <a:p>
            <a:pPr lvl="1"/>
            <a:r>
              <a:rPr lang="ko-KR" altLang="en-US" noProof="0"/>
              <a:t>두 번째 수준</a:t>
            </a:r>
          </a:p>
          <a:p>
            <a:pPr lvl="2"/>
            <a:r>
              <a:rPr lang="ko-KR" altLang="en-US" noProof="0"/>
              <a:t>세 번째 수준</a:t>
            </a:r>
          </a:p>
          <a:p>
            <a:pPr lvl="3"/>
            <a:r>
              <a:rPr lang="ko-KR" altLang="en-US" noProof="0"/>
              <a:t>네 번째 수준</a:t>
            </a:r>
          </a:p>
          <a:p>
            <a:pPr lvl="4"/>
            <a:r>
              <a:rPr lang="ko-KR" altLang="en-US" noProof="0"/>
              <a:t>다섯 번째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E63793F-80B6-3D17-379D-40CA6ACCAE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8DD740B-6F69-9B65-58FF-BF5A69EC7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맑은 고딕" panose="020B0503020000020004" pitchFamily="50" charset="-127"/>
              </a:defRPr>
            </a:lvl1pPr>
          </a:lstStyle>
          <a:p>
            <a:pPr>
              <a:defRPr/>
            </a:pPr>
            <a:fld id="{098030BA-32D4-42D1-86A9-EB0ABD24B8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8030BA-32D4-42D1-86A9-EB0ABD24B844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846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503EF-0731-92B2-0D76-8BEDEDE6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F3593-B5FC-40FB-8B91-80DF284D679F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3499C-D537-5E43-13BE-AB4A280D4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30C8C-8935-8715-4B3E-E12F2FF5A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7475" y="9367838"/>
            <a:ext cx="1543050" cy="5270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98B162-FD75-4099-A23D-C8A2B8C05CF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98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583B1-07AF-DDD9-61C1-B6FE54501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DBA26-1749-4666-A8F4-3258C0F1135F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D4BD9-F07D-1CB7-F71A-8CA4369F9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80928-9CAE-1021-15AD-EEC72590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0575F-1DBD-407E-98C7-62F9F8EF9BD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707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8CDDB-735A-B470-8AF2-A2DC3FE0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FAE1C-D74E-4927-9B27-4DF327C22DDE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10BED-4735-69DF-91AA-198A56F1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ED272-F433-F643-6687-291C0D5C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AD48A-5669-4962-9E91-0BDD91569B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76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>
            <a:extLst>
              <a:ext uri="{FF2B5EF4-FFF2-40B4-BE49-F238E27FC236}">
                <a16:creationId xmlns:a16="http://schemas.microsoft.com/office/drawing/2014/main" id="{B8692E06-EB10-5E46-CE19-0B48C02D4CA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6858000" cy="1095375"/>
            <a:chOff x="0" y="0"/>
            <a:chExt cx="6858000" cy="1122681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D9BFF054-825E-3F75-35E8-BBD37E30B741}"/>
                </a:ext>
              </a:extLst>
            </p:cNvPr>
            <p:cNvSpPr/>
            <p:nvPr/>
          </p:nvSpPr>
          <p:spPr>
            <a:xfrm>
              <a:off x="0" y="0"/>
              <a:ext cx="6858000" cy="1122681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70588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맑은 고딕" panose="020F0502020204030204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493F27A8-9564-33DE-1263-C29EDC024346}"/>
                </a:ext>
              </a:extLst>
            </p:cNvPr>
            <p:cNvSpPr/>
            <p:nvPr/>
          </p:nvSpPr>
          <p:spPr>
            <a:xfrm>
              <a:off x="0" y="0"/>
              <a:ext cx="6858000" cy="1675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맑은 고딕" panose="020F0502020204030204"/>
              </a:endParaRPr>
            </a:p>
          </p:txBody>
        </p:sp>
      </p:grpSp>
      <p:sp>
        <p:nvSpPr>
          <p:cNvPr id="5" name="날짜 개체 틀 1">
            <a:extLst>
              <a:ext uri="{FF2B5EF4-FFF2-40B4-BE49-F238E27FC236}">
                <a16:creationId xmlns:a16="http://schemas.microsoft.com/office/drawing/2014/main" id="{786AD5B7-321D-5A09-12BA-D4236117C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1C5F-65F5-4FA3-97E9-2D105C53035B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6" name="바닥글 개체 틀 2">
            <a:extLst>
              <a:ext uri="{FF2B5EF4-FFF2-40B4-BE49-F238E27FC236}">
                <a16:creationId xmlns:a16="http://schemas.microsoft.com/office/drawing/2014/main" id="{686AD9DA-7132-9428-ADF0-27C48D28E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0B7F2E40-BA30-F665-6FA3-D4E875E8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7475" y="9367838"/>
            <a:ext cx="1543050" cy="5270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E51AB3E-D69A-4AA1-AB8C-E7B514A37E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93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F95F3-96AB-3BD7-B918-7B04D654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D69D3-9546-436C-A115-47D293FC22CA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1AB14-5566-C0E9-8406-A6E2BF48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9ED1F-15AA-CB92-3BED-4ACFE4D5E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F0B65-6908-408F-90F8-831EA3AE65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151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9AB0A68-751E-F6F3-782E-195FFC021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69FA7-A4A9-4571-A53B-740DED70B88E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C8F186-075B-8C55-954B-BA0372D3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DFDBA5-7C07-6F40-425D-6F88CF65F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34F6-E2AB-4B63-8215-6DED366424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07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4DD4F3-D841-B952-6172-2D91ABC89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41A9B-6B66-4986-A0C8-49421EA64D66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5FE7033-20F6-DF5B-E2A7-0138DCD26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7E1515-AEC7-DE19-F90C-7220EEF46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7529E-D079-42C7-8EFF-335682761C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1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AD55BDE-F5BC-4468-0DB9-46B74A3B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870D9-427E-4B8E-B803-59FDC540630D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3A420E0-4D46-D7D8-8AA0-F8FC9B66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0DCD5-D70E-80B4-6D07-42A518A81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678FB-9DDE-4AA6-9EC0-FA760E7980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157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11439D-E662-17F0-8717-887BCD83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EEA22-5B97-4465-9D05-1D8FB19EF6A0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C493DDE-3332-3BCA-F60B-F759DD687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47931C2-187F-DA65-299E-1AE2D3DF4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77C6F-7776-4F0D-A17A-99FCE49BDFF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24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22AFBF-8913-5C99-5113-F21A94EB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C61C8-9AA1-48C6-87E3-749A621803E5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3D0278-FC86-8F8A-706B-05D929E2C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2C94D22-414A-8F0C-2148-C7203017A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A78CC-795D-4CF3-809D-8E7C326C971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77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56884B-0886-A1E5-9A3A-FA35C3AAF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C4403-D49C-426B-84D8-B9A63434593E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771A25-CD28-8E51-1DED-08B6B8FB2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941942-7D57-E2F8-C82D-FF0A14E6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4B77F-94F4-440D-B9C9-7B244B7121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177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F9AAA6F-F52F-0439-26A2-6D1BC56625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4C849F6-4BE3-1B66-59C9-AE503432B8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71488" y="2636838"/>
            <a:ext cx="5915025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B42BA-0472-E971-C7BB-E16C797DD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232204-753A-4D8C-B85B-C31B8A590FA0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DDD77-EDFF-74AF-44AD-454C204EF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D155A-28A3-7383-CA60-51DA2A2B5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F56876A-BAA3-4643-9CE3-B03D3F6768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hdr="0" ftr="0" dt="0"/>
  <p:txStyles>
    <p:titleStyle>
      <a:lvl1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latinLnBrk="1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23D6A677-989D-F2F2-7BD3-DA4580CC3FD4}"/>
              </a:ext>
            </a:extLst>
          </p:cNvPr>
          <p:cNvSpPr txBox="1"/>
          <p:nvPr/>
        </p:nvSpPr>
        <p:spPr>
          <a:xfrm>
            <a:off x="1785216" y="8043587"/>
            <a:ext cx="328756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206598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</a:t>
            </a: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케이에스메이트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CB79F5-D52C-B812-2DEE-B92D2A1D1624}"/>
              </a:ext>
            </a:extLst>
          </p:cNvPr>
          <p:cNvSpPr txBox="1"/>
          <p:nvPr/>
        </p:nvSpPr>
        <p:spPr>
          <a:xfrm>
            <a:off x="800303" y="4094663"/>
            <a:ext cx="5257394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206598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2026.01</a:t>
            </a:r>
          </a:p>
        </p:txBody>
      </p:sp>
      <p:pic>
        <p:nvPicPr>
          <p:cNvPr id="5124" name="그림 4">
            <a:extLst>
              <a:ext uri="{FF2B5EF4-FFF2-40B4-BE49-F238E27FC236}">
                <a16:creationId xmlns:a16="http://schemas.microsoft.com/office/drawing/2014/main" id="{344C3EA6-5878-F05C-18DF-B4A7CF51C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75" y="322263"/>
            <a:ext cx="9175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670D06E-B466-F8BA-C1DC-5C9ED863EAFC}"/>
              </a:ext>
            </a:extLst>
          </p:cNvPr>
          <p:cNvSpPr/>
          <p:nvPr/>
        </p:nvSpPr>
        <p:spPr>
          <a:xfrm>
            <a:off x="290513" y="339725"/>
            <a:ext cx="2143125" cy="46355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b="1" kern="0" dirty="0">
                <a:latin typeface="맑은 고딕"/>
              </a:rPr>
              <a:t>“</a:t>
            </a:r>
            <a:r>
              <a:rPr lang="ko-KR" altLang="en-US" sz="1100" b="1" kern="0" dirty="0">
                <a:solidFill>
                  <a:srgbClr val="C00000"/>
                </a:solidFill>
                <a:latin typeface="맑은 고딕"/>
              </a:rPr>
              <a:t>안전보건 수준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이 </a:t>
            </a:r>
            <a:endParaRPr lang="en-US" altLang="ko-KR" sz="1100" b="1" kern="0" dirty="0">
              <a:solidFill>
                <a:prstClr val="black"/>
              </a:solidFill>
              <a:latin typeface="맑은 고딕"/>
            </a:endParaRPr>
          </a:p>
          <a:p>
            <a:pPr algn="ctr"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     바로 </a:t>
            </a:r>
            <a:r>
              <a:rPr lang="ko-KR" altLang="en-US" sz="1100" b="1" kern="0" dirty="0">
                <a:solidFill>
                  <a:srgbClr val="376092"/>
                </a:solidFill>
                <a:latin typeface="맑은 고딕"/>
              </a:rPr>
              <a:t>서비스 수준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입니다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/>
              </a:rPr>
              <a:t>”</a:t>
            </a:r>
            <a:endParaRPr lang="ko-KR" altLang="en-US" sz="1100" b="1" kern="0" dirty="0">
              <a:solidFill>
                <a:prstClr val="black"/>
              </a:solidFill>
              <a:latin typeface="맑은 고딕"/>
            </a:endParaRPr>
          </a:p>
        </p:txBody>
      </p:sp>
      <p:grpSp>
        <p:nvGrpSpPr>
          <p:cNvPr id="5126" name="그룹 2">
            <a:extLst>
              <a:ext uri="{FF2B5EF4-FFF2-40B4-BE49-F238E27FC236}">
                <a16:creationId xmlns:a16="http://schemas.microsoft.com/office/drawing/2014/main" id="{CE6E25A9-2DAB-1687-EA7B-53FFC0015270}"/>
              </a:ext>
            </a:extLst>
          </p:cNvPr>
          <p:cNvGrpSpPr>
            <a:grpSpLocks/>
          </p:cNvGrpSpPr>
          <p:nvPr/>
        </p:nvGrpSpPr>
        <p:grpSpPr bwMode="auto">
          <a:xfrm>
            <a:off x="0" y="2055813"/>
            <a:ext cx="6875463" cy="1139825"/>
            <a:chOff x="0" y="2056136"/>
            <a:chExt cx="6875271" cy="1140288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C6CC00B-2A9C-FDC5-6F54-466CAC20E824}"/>
                </a:ext>
              </a:extLst>
            </p:cNvPr>
            <p:cNvSpPr/>
            <p:nvPr/>
          </p:nvSpPr>
          <p:spPr>
            <a:xfrm>
              <a:off x="41" y="2056136"/>
              <a:ext cx="6857959" cy="1140288"/>
            </a:xfrm>
            <a:prstGeom prst="rect">
              <a:avLst/>
            </a:prstGeom>
            <a:solidFill>
              <a:srgbClr val="EEEEE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2026</a:t>
              </a:r>
              <a:r>
                <a:rPr lang="ko-KR" altLang="en-US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년도 산업안전보건 기본계획</a:t>
              </a:r>
              <a:endParaRPr lang="ko-KR" altLang="en-US" sz="1633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  <p:cxnSp>
          <p:nvCxnSpPr>
            <p:cNvPr id="5128" name="직선 연결선 10">
              <a:extLst>
                <a:ext uri="{FF2B5EF4-FFF2-40B4-BE49-F238E27FC236}">
                  <a16:creationId xmlns:a16="http://schemas.microsoft.com/office/drawing/2014/main" id="{1EC95C3D-5545-0D91-8194-B57DE220A9F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2056136"/>
              <a:ext cx="6858000" cy="0"/>
            </a:xfrm>
            <a:prstGeom prst="line">
              <a:avLst/>
            </a:prstGeom>
            <a:noFill/>
            <a:ln w="12700" algn="ctr">
              <a:solidFill>
                <a:srgbClr val="BFBFB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9" name="직선 연결선 12">
              <a:extLst>
                <a:ext uri="{FF2B5EF4-FFF2-40B4-BE49-F238E27FC236}">
                  <a16:creationId xmlns:a16="http://schemas.microsoft.com/office/drawing/2014/main" id="{7096D47A-F72B-503B-8ACE-C4D9DEA703E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271" y="3196424"/>
              <a:ext cx="6858000" cy="0"/>
            </a:xfrm>
            <a:prstGeom prst="line">
              <a:avLst/>
            </a:prstGeom>
            <a:noFill/>
            <a:ln w="12700" algn="ctr">
              <a:solidFill>
                <a:srgbClr val="BFBFB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47507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9EF70-A3ED-46A3-9A70-5E9A471BB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BF6F9D29-91AC-DC9A-B54A-524DF5890ED4}"/>
              </a:ext>
            </a:extLst>
          </p:cNvPr>
          <p:cNvSpPr/>
          <p:nvPr/>
        </p:nvSpPr>
        <p:spPr>
          <a:xfrm>
            <a:off x="260350" y="2952750"/>
            <a:ext cx="6324600" cy="112553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</a:rPr>
              <a:t>  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12386" name="슬라이드 번호 개체 틀 1">
            <a:extLst>
              <a:ext uri="{FF2B5EF4-FFF2-40B4-BE49-F238E27FC236}">
                <a16:creationId xmlns:a16="http://schemas.microsoft.com/office/drawing/2014/main" id="{EE312573-5492-0522-5B5C-81310A769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04ED135-3532-42D3-B1DD-7AAAA51BD278}" type="slidenum">
              <a:rPr lang="ko-KR" altLang="en-US" smtClean="0">
                <a:solidFill>
                  <a:srgbClr val="898989"/>
                </a:solidFill>
              </a:rPr>
              <a:pPr/>
              <a:t>10</a:t>
            </a:fld>
            <a:endParaRPr lang="ko-KR" altLang="en-US" dirty="0">
              <a:solidFill>
                <a:srgbClr val="89898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082475-C57E-24B0-B220-DDC3EF494F59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B7B949A3-7BE8-088C-845B-66C7C7982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215240"/>
              </p:ext>
            </p:extLst>
          </p:nvPr>
        </p:nvGraphicFramePr>
        <p:xfrm>
          <a:off x="273050" y="3855035"/>
          <a:ext cx="6288088" cy="2347828"/>
        </p:xfrm>
        <a:graphic>
          <a:graphicData uri="http://schemas.openxmlformats.org/drawingml/2006/table">
            <a:tbl>
              <a:tblPr/>
              <a:tblGrid>
                <a:gridCol w="524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9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3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0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22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37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695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이름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재해일자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담당업무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사업장명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사업장별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병명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원인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방명숙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2025-09-12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Kt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송도빌딩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FM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발목골절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넘어짐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심복주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2025-06-30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울산</a:t>
                      </a:r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UECO 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전시장 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우측 손목골절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넘어짐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김숙희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2025-02-07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강남문화재단</a:t>
                      </a:r>
                      <a:endParaRPr lang="en-US" altLang="ko-KR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역삼푸른솔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좌측 </a:t>
                      </a:r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경비골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lang="en-US" altLang="ko-KR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원위부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골절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넘어짐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791625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A785309E-4803-BAFE-9410-44E502241809}"/>
              </a:ext>
            </a:extLst>
          </p:cNvPr>
          <p:cNvSpPr/>
          <p:nvPr/>
        </p:nvSpPr>
        <p:spPr>
          <a:xfrm>
            <a:off x="260350" y="3473735"/>
            <a:ext cx="6324600" cy="298993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라</a:t>
            </a:r>
            <a:r>
              <a:rPr lang="en-US" altLang="ko-KR" sz="1200" b="1" dirty="0">
                <a:latin typeface="+mn-ea"/>
              </a:rPr>
              <a:t>. 2025</a:t>
            </a:r>
            <a:r>
              <a:rPr lang="ko-KR" altLang="en-US" sz="1200" b="1" dirty="0">
                <a:latin typeface="+mn-ea"/>
              </a:rPr>
              <a:t>년도 사업장별 세부현황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총 </a:t>
            </a:r>
            <a:r>
              <a:rPr lang="en-US" altLang="ko-KR" sz="1200" b="1" dirty="0">
                <a:latin typeface="+mn-ea"/>
              </a:rPr>
              <a:t>3</a:t>
            </a:r>
            <a:r>
              <a:rPr lang="ko-KR" altLang="en-US" sz="1200" b="1" dirty="0">
                <a:latin typeface="+mn-ea"/>
              </a:rPr>
              <a:t>건</a:t>
            </a:r>
            <a:r>
              <a:rPr lang="en-US" altLang="ko-KR" sz="1200" b="1" dirty="0">
                <a:latin typeface="+mn-ea"/>
              </a:rPr>
              <a:t>) -25.12.30</a:t>
            </a:r>
            <a:r>
              <a:rPr lang="ko-KR" altLang="en-US" sz="1200" b="1" dirty="0">
                <a:latin typeface="+mn-ea"/>
              </a:rPr>
              <a:t>기준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F9C969AA-AF8E-4E2E-6751-ECB01D8819F7}"/>
              </a:ext>
            </a:extLst>
          </p:cNvPr>
          <p:cNvSpPr/>
          <p:nvPr/>
        </p:nvSpPr>
        <p:spPr>
          <a:xfrm>
            <a:off x="273050" y="1304443"/>
            <a:ext cx="6283321" cy="381542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3175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  </a:t>
            </a: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2025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년도 산업재해 현황 및 분석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959F8C-9B79-86DA-AE41-49DBCE83D869}"/>
              </a:ext>
            </a:extLst>
          </p:cNvPr>
          <p:cNvSpPr/>
          <p:nvPr/>
        </p:nvSpPr>
        <p:spPr>
          <a:xfrm>
            <a:off x="273050" y="1755775"/>
            <a:ext cx="6283325" cy="1543967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 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/>
              <a:t>202</a:t>
            </a:r>
            <a:r>
              <a:rPr lang="en-US" altLang="ko-KR" sz="1200" dirty="0"/>
              <a:t>5</a:t>
            </a:r>
            <a:r>
              <a:rPr lang="ko-KR" altLang="en-US" sz="1200" dirty="0"/>
              <a:t>년도 산업재해는 전년대비 </a:t>
            </a:r>
            <a:r>
              <a:rPr lang="en-US" altLang="ko-KR" sz="1200" dirty="0"/>
              <a:t>6</a:t>
            </a:r>
            <a:r>
              <a:rPr lang="ko-KR" altLang="en-US" sz="1200" dirty="0"/>
              <a:t>건 감소</a:t>
            </a:r>
            <a:r>
              <a:rPr lang="en-US" altLang="ko-KR" sz="1200" dirty="0"/>
              <a:t>(24</a:t>
            </a:r>
            <a:r>
              <a:rPr lang="ko-KR" altLang="en-US" sz="1200" dirty="0"/>
              <a:t>년 </a:t>
            </a:r>
            <a:r>
              <a:rPr lang="en-US" altLang="ko-KR" sz="1200" dirty="0"/>
              <a:t>9</a:t>
            </a:r>
            <a:r>
              <a:rPr lang="ko-KR" altLang="en-US" sz="1200" dirty="0"/>
              <a:t>건 </a:t>
            </a:r>
            <a:r>
              <a:rPr lang="en-US" altLang="ko-KR" sz="1200" dirty="0">
                <a:sym typeface="Wingdings" panose="05000000000000000000" pitchFamily="2" charset="2"/>
              </a:rPr>
              <a:t> 25</a:t>
            </a:r>
            <a:r>
              <a:rPr lang="ko-KR" altLang="en-US" sz="1200" dirty="0">
                <a:sym typeface="Wingdings" panose="05000000000000000000" pitchFamily="2" charset="2"/>
              </a:rPr>
              <a:t>년 </a:t>
            </a:r>
            <a:r>
              <a:rPr lang="en-US" altLang="ko-KR" sz="1200" dirty="0">
                <a:sym typeface="Wingdings" panose="05000000000000000000" pitchFamily="2" charset="2"/>
              </a:rPr>
              <a:t>3</a:t>
            </a:r>
            <a:r>
              <a:rPr lang="ko-KR" altLang="en-US" sz="1200" dirty="0">
                <a:sym typeface="Wingdings" panose="05000000000000000000" pitchFamily="2" charset="2"/>
              </a:rPr>
              <a:t>건</a:t>
            </a:r>
            <a:r>
              <a:rPr lang="en-US" altLang="ko-KR" sz="1200" dirty="0">
                <a:sym typeface="Wingdings" panose="05000000000000000000" pitchFamily="2" charset="2"/>
              </a:rPr>
              <a:t>)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                    </a:t>
            </a:r>
            <a:r>
              <a:rPr lang="ko-KR" altLang="en-US" sz="1200" dirty="0"/>
              <a:t>② 업계평균 재해율 </a:t>
            </a:r>
            <a:r>
              <a:rPr lang="en-US" altLang="ko-KR" sz="1200" dirty="0"/>
              <a:t>0.31 </a:t>
            </a:r>
            <a:r>
              <a:rPr lang="ko-KR" altLang="en-US" sz="1200" dirty="0"/>
              <a:t>대비 0.</a:t>
            </a:r>
            <a:r>
              <a:rPr lang="en-US" altLang="ko-KR" sz="1200" dirty="0"/>
              <a:t>04</a:t>
            </a:r>
            <a:r>
              <a:rPr lang="ko-KR" altLang="en-US" sz="1200" dirty="0"/>
              <a:t>% 로 낮은 편임 </a:t>
            </a:r>
            <a:r>
              <a:rPr lang="en-US" altLang="ko-KR" sz="1200" dirty="0"/>
              <a:t>(87%</a:t>
            </a:r>
            <a:r>
              <a:rPr lang="ko-KR" altLang="en-US" sz="1200" dirty="0"/>
              <a:t> 낮음</a:t>
            </a:r>
            <a:r>
              <a:rPr lang="en-US" altLang="ko-KR" sz="1200" dirty="0"/>
              <a:t>).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 err="1">
                <a:latin typeface="Arial"/>
              </a:rPr>
              <a:t>취약빌딩</a:t>
            </a:r>
            <a:r>
              <a:rPr lang="ko-KR" altLang="en-US" sz="1200" dirty="0">
                <a:latin typeface="Arial"/>
              </a:rPr>
              <a:t> 대한 본사</a:t>
            </a:r>
            <a:r>
              <a:rPr lang="en-US" altLang="ko-KR" sz="1200" dirty="0">
                <a:latin typeface="Arial"/>
              </a:rPr>
              <a:t>/</a:t>
            </a:r>
            <a:r>
              <a:rPr lang="ko-KR" altLang="en-US" sz="1200" dirty="0">
                <a:latin typeface="Arial"/>
              </a:rPr>
              <a:t>현장 안전보건업무 </a:t>
            </a:r>
            <a:r>
              <a:rPr lang="ko-KR" altLang="en-US" sz="1200" dirty="0" err="1">
                <a:latin typeface="Arial"/>
              </a:rPr>
              <a:t>공동수행</a:t>
            </a:r>
            <a:r>
              <a:rPr lang="ko-KR" altLang="en-US" sz="1200" dirty="0">
                <a:latin typeface="Arial"/>
              </a:rPr>
              <a:t> 및 교육 강화</a:t>
            </a:r>
            <a:r>
              <a:rPr lang="en-US" altLang="ko-KR" sz="1200" dirty="0">
                <a:latin typeface="Arial"/>
              </a:rPr>
              <a:t>  </a:t>
            </a: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/>
              <a:t>②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Arial"/>
              </a:rPr>
              <a:t>KPI </a:t>
            </a:r>
            <a:r>
              <a:rPr lang="ko-KR" altLang="en-US" sz="1200" dirty="0">
                <a:latin typeface="Arial"/>
              </a:rPr>
              <a:t>반영 등 평가 강화 및 </a:t>
            </a:r>
            <a:r>
              <a:rPr lang="ko-KR" altLang="en-US" sz="1200" dirty="0" err="1">
                <a:latin typeface="Arial"/>
              </a:rPr>
              <a:t>우수사업장</a:t>
            </a:r>
            <a:r>
              <a:rPr lang="ko-KR" altLang="en-US" sz="1200" dirty="0">
                <a:latin typeface="Arial"/>
              </a:rPr>
              <a:t> 포상 확대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</a:t>
            </a:r>
            <a:r>
              <a:rPr lang="ko-KR" altLang="en-US" sz="1200" dirty="0">
                <a:latin typeface="Arial"/>
              </a:rPr>
              <a:t>③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주기적인 </a:t>
            </a:r>
            <a:r>
              <a:rPr lang="ko-KR" altLang="en-US" sz="1200" dirty="0">
                <a:latin typeface="Arial"/>
              </a:rPr>
              <a:t>현장 의견 청취</a:t>
            </a:r>
            <a:r>
              <a:rPr lang="en-US" altLang="ko-KR" sz="1200" dirty="0">
                <a:latin typeface="Arial"/>
              </a:rPr>
              <a:t> </a:t>
            </a:r>
            <a:r>
              <a:rPr lang="ko-KR" altLang="en-US" sz="1200" dirty="0">
                <a:latin typeface="Arial"/>
              </a:rPr>
              <a:t>및 개선조치 실질적 이행 </a:t>
            </a:r>
          </a:p>
        </p:txBody>
      </p:sp>
      <p:grpSp>
        <p:nvGrpSpPr>
          <p:cNvPr id="10" name="그룹 8">
            <a:extLst>
              <a:ext uri="{FF2B5EF4-FFF2-40B4-BE49-F238E27FC236}">
                <a16:creationId xmlns:a16="http://schemas.microsoft.com/office/drawing/2014/main" id="{AE707A60-2B8C-E002-4259-F2DD9A288995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1912938"/>
            <a:ext cx="254000" cy="152400"/>
            <a:chOff x="6871351" y="5916776"/>
            <a:chExt cx="253610" cy="152355"/>
          </a:xfrm>
        </p:grpSpPr>
        <p:sp>
          <p:nvSpPr>
            <p:cNvPr id="15" name="양쪽 모서리가 둥근 사각형 60">
              <a:extLst>
                <a:ext uri="{FF2B5EF4-FFF2-40B4-BE49-F238E27FC236}">
                  <a16:creationId xmlns:a16="http://schemas.microsoft.com/office/drawing/2014/main" id="{5F0DF78F-7B4B-BE50-E642-55382AB68853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81B2BBF-079B-6393-7FA0-B71A0F78D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B6683E00-8D19-D6C4-28B8-C9EE12C2801B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476500"/>
            <a:ext cx="254000" cy="152400"/>
            <a:chOff x="6871351" y="5916776"/>
            <a:chExt cx="253610" cy="152355"/>
          </a:xfrm>
        </p:grpSpPr>
        <p:sp>
          <p:nvSpPr>
            <p:cNvPr id="19" name="양쪽 모서리가 둥근 사각형 60">
              <a:extLst>
                <a:ext uri="{FF2B5EF4-FFF2-40B4-BE49-F238E27FC236}">
                  <a16:creationId xmlns:a16="http://schemas.microsoft.com/office/drawing/2014/main" id="{F76441BC-481C-1105-D7ED-8FEA550BB6B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9278E408-5F6E-7694-5EB6-63BD77067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0589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40FA1F4-A129-D511-461C-F1AD9D6A03A6}"/>
              </a:ext>
            </a:extLst>
          </p:cNvPr>
          <p:cNvSpPr txBox="1"/>
          <p:nvPr/>
        </p:nvSpPr>
        <p:spPr>
          <a:xfrm>
            <a:off x="275150" y="4981828"/>
            <a:ext cx="6336704" cy="11182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atin typeface="+mn-ea"/>
              </a:rPr>
              <a:t>  </a:t>
            </a: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역할과 책임 명확화  </a:t>
            </a: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안전관리책임자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안전책임자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 임명장 수여 및 서약서 </a:t>
            </a:r>
            <a:r>
              <a:rPr lang="ko-KR" altLang="en-US" sz="1200" dirty="0" err="1">
                <a:latin typeface="+mn-ea"/>
              </a:rPr>
              <a:t>징구</a:t>
            </a:r>
            <a:r>
              <a:rPr lang="ko-KR" altLang="en-US" sz="1200" dirty="0">
                <a:latin typeface="+mn-ea"/>
              </a:rPr>
              <a:t> </a:t>
            </a:r>
            <a:endParaRPr lang="en-US" altLang="ko-KR" sz="1400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역할과 책임 이행을 위한 안전책임자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 직책수당 지급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 - 2025</a:t>
            </a:r>
            <a:r>
              <a:rPr lang="ko-KR" altLang="en-US" sz="1200" dirty="0">
                <a:latin typeface="+mn-ea"/>
              </a:rPr>
              <a:t>년 임명장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직책수당지급기준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수여</a:t>
            </a:r>
            <a:r>
              <a:rPr lang="en-US" altLang="ko-KR" sz="1200" dirty="0">
                <a:latin typeface="+mn-ea"/>
              </a:rPr>
              <a:t>( 222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)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비용 </a:t>
            </a:r>
            <a:r>
              <a:rPr lang="en-US" altLang="ko-KR" sz="1200" dirty="0">
                <a:latin typeface="+mn-ea"/>
              </a:rPr>
              <a:t>: 29,700</a:t>
            </a:r>
            <a:r>
              <a:rPr lang="ko-KR" altLang="en-US" sz="1200" dirty="0">
                <a:latin typeface="+mn-ea"/>
              </a:rPr>
              <a:t>천원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3315" name="슬라이드 번호 개체 틀 3">
            <a:extLst>
              <a:ext uri="{FF2B5EF4-FFF2-40B4-BE49-F238E27FC236}">
                <a16:creationId xmlns:a16="http://schemas.microsoft.com/office/drawing/2014/main" id="{D27528A7-5948-5326-99A4-342DEBDC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C439AD3-43B5-45B1-9354-BC2E9BB61A1E}" type="slidenum">
              <a:rPr lang="ko-KR" altLang="en-US" smtClean="0">
                <a:solidFill>
                  <a:srgbClr val="898989"/>
                </a:solidFill>
              </a:rPr>
              <a:pPr/>
              <a:t>11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4EDD7F5C-422A-CBA7-98A6-78D5E3790372}"/>
              </a:ext>
            </a:extLst>
          </p:cNvPr>
          <p:cNvSpPr/>
          <p:nvPr/>
        </p:nvSpPr>
        <p:spPr>
          <a:xfrm>
            <a:off x="588464" y="133051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전담조직 및 체계 관리 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768AAEE1-AF32-CB76-A0ED-E7895A3662F0}"/>
              </a:ext>
            </a:extLst>
          </p:cNvPr>
          <p:cNvSpPr/>
          <p:nvPr/>
        </p:nvSpPr>
        <p:spPr>
          <a:xfrm>
            <a:off x="273310" y="133051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4" name="사각형: 둥근 모서리 57">
            <a:extLst>
              <a:ext uri="{FF2B5EF4-FFF2-40B4-BE49-F238E27FC236}">
                <a16:creationId xmlns:a16="http://schemas.microsoft.com/office/drawing/2014/main" id="{4D555B22-6249-F880-5CFB-0F43CAC4BDD2}"/>
              </a:ext>
            </a:extLst>
          </p:cNvPr>
          <p:cNvSpPr/>
          <p:nvPr/>
        </p:nvSpPr>
        <p:spPr>
          <a:xfrm>
            <a:off x="584307" y="1874401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안전관리 전담조직 역할 지속이행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8364FB6F-0F26-BDB3-AFA9-32191C4FD8E0}"/>
              </a:ext>
            </a:extLst>
          </p:cNvPr>
          <p:cNvSpPr/>
          <p:nvPr/>
        </p:nvSpPr>
        <p:spPr>
          <a:xfrm>
            <a:off x="273049" y="2273300"/>
            <a:ext cx="6410383" cy="1216571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        </a:t>
            </a:r>
            <a:r>
              <a:rPr lang="ko-KR" altLang="en-US" sz="1200" b="1" dirty="0">
                <a:latin typeface="+mn-ea"/>
              </a:rPr>
              <a:t>실      적  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① 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안전관리책임자</a:t>
            </a:r>
            <a:r>
              <a:rPr lang="en-US" altLang="ko-KR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1200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안전책임자</a:t>
            </a:r>
            <a:r>
              <a:rPr lang="en-US" altLang="ko-KR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1200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관리감독자</a:t>
            </a:r>
            <a:r>
              <a:rPr lang="en-US" altLang="ko-KR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임명장 수여</a:t>
            </a:r>
            <a:endParaRPr lang="en-US" altLang="ko-KR" sz="1200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                       </a:t>
            </a:r>
            <a:r>
              <a:rPr lang="ko-KR" altLang="en-US" sz="1200" dirty="0">
                <a:latin typeface="+mn-ea"/>
              </a:rPr>
              <a:t>②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 역할에 대한 책임감 부여 및 적극 이행을 위한 </a:t>
            </a:r>
            <a:r>
              <a:rPr lang="ko-KR" altLang="en-US" sz="1200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직책자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200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직책수당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 지급</a:t>
            </a:r>
            <a:endParaRPr lang="en-US" altLang="ko-KR" sz="1200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algn="just" eaLnBrk="1" hangingPunct="1">
              <a:spcBef>
                <a:spcPts val="300"/>
              </a:spcBef>
              <a:defRPr/>
            </a:pPr>
            <a:r>
              <a:rPr lang="en-US" altLang="ko-KR" sz="1200" b="1" dirty="0">
                <a:solidFill>
                  <a:srgbClr val="000000"/>
                </a:solidFill>
                <a:latin typeface="+mn-ea"/>
              </a:rPr>
              <a:t>       </a:t>
            </a:r>
            <a:r>
              <a:rPr lang="ko-KR" altLang="en-US" sz="1200" b="1" dirty="0">
                <a:latin typeface="+mn-ea"/>
              </a:rPr>
              <a:t>개선할 점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: 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① 개인이 아닌 직책에 대해 임명장 수여 필요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000" dirty="0" err="1">
                <a:solidFill>
                  <a:srgbClr val="000000"/>
                </a:solidFill>
                <a:latin typeface="+mn-ea"/>
              </a:rPr>
              <a:t>개인퇴사시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 임명장 </a:t>
            </a:r>
            <a:r>
              <a:rPr lang="ko-KR" altLang="en-US" sz="1000" dirty="0" err="1">
                <a:solidFill>
                  <a:srgbClr val="000000"/>
                </a:solidFill>
                <a:latin typeface="+mn-ea"/>
              </a:rPr>
              <a:t>재수여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 필요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)</a:t>
            </a:r>
          </a:p>
          <a:p>
            <a:pPr algn="just" eaLnBrk="1" hangingPunct="1">
              <a:spcBef>
                <a:spcPts val="300"/>
              </a:spcBef>
              <a:defRPr/>
            </a:pP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                     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②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직책수당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증가하였으나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산재건수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유의미한 감소세 없어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직책수당</a:t>
            </a:r>
            <a:endParaRPr lang="en-US" altLang="ko-KR" sz="1200" dirty="0">
              <a:solidFill>
                <a:srgbClr val="000000"/>
              </a:solidFill>
              <a:latin typeface="+mn-ea"/>
            </a:endParaRPr>
          </a:p>
          <a:p>
            <a:pPr algn="just" eaLnBrk="1" hangingPunct="1">
              <a:spcBef>
                <a:spcPts val="300"/>
              </a:spcBef>
              <a:defRPr/>
            </a:pP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                         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지급 재검토 필요 </a:t>
            </a:r>
            <a:endParaRPr lang="en-US" altLang="ko-KR" sz="1200" dirty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13320" name="그룹 5">
            <a:extLst>
              <a:ext uri="{FF2B5EF4-FFF2-40B4-BE49-F238E27FC236}">
                <a16:creationId xmlns:a16="http://schemas.microsoft.com/office/drawing/2014/main" id="{0E2DD311-D8CA-5A3F-88A0-9E3E6B7C5CEF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8075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A7CBD895-32BD-58C6-8562-0337B594E99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27" name="Freeform 9">
              <a:extLst>
                <a:ext uri="{FF2B5EF4-FFF2-40B4-BE49-F238E27FC236}">
                  <a16:creationId xmlns:a16="http://schemas.microsoft.com/office/drawing/2014/main" id="{60F46688-6D9F-38E4-1BA5-12F77FAC8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3321" name="그룹 8">
            <a:extLst>
              <a:ext uri="{FF2B5EF4-FFF2-40B4-BE49-F238E27FC236}">
                <a16:creationId xmlns:a16="http://schemas.microsoft.com/office/drawing/2014/main" id="{E776CF2F-B36B-A7CE-DEBD-8C7E8E520201}"/>
              </a:ext>
            </a:extLst>
          </p:cNvPr>
          <p:cNvGrpSpPr>
            <a:grpSpLocks/>
          </p:cNvGrpSpPr>
          <p:nvPr/>
        </p:nvGrpSpPr>
        <p:grpSpPr bwMode="auto">
          <a:xfrm>
            <a:off x="429746" y="2903617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00539C00-626A-36FE-903B-93E3FE2C2B44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25" name="Freeform 9">
              <a:extLst>
                <a:ext uri="{FF2B5EF4-FFF2-40B4-BE49-F238E27FC236}">
                  <a16:creationId xmlns:a16="http://schemas.microsoft.com/office/drawing/2014/main" id="{BE3D0BF4-A272-3444-389B-2D0FC5912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2FC4455F-95CB-58F9-870D-CA1DD566F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218481"/>
              </p:ext>
            </p:extLst>
          </p:nvPr>
        </p:nvGraphicFramePr>
        <p:xfrm>
          <a:off x="290512" y="8497562"/>
          <a:ext cx="6259511" cy="1000124"/>
        </p:xfrm>
        <a:graphic>
          <a:graphicData uri="http://schemas.openxmlformats.org/drawingml/2006/table">
            <a:tbl>
              <a:tblPr firstRow="1" firstCol="1" bandRow="1"/>
              <a:tblGrid>
                <a:gridCol w="80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5177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7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289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2025</a:t>
                      </a:r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20,450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158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7,950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57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1,300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 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29,700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222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 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289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2024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16,600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128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7,950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1,750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26,300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191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직사각형 19">
            <a:extLst>
              <a:ext uri="{FF2B5EF4-FFF2-40B4-BE49-F238E27FC236}">
                <a16:creationId xmlns:a16="http://schemas.microsoft.com/office/drawing/2014/main" id="{9FE92AED-138B-372C-717F-625B04C0CC76}"/>
              </a:ext>
            </a:extLst>
          </p:cNvPr>
          <p:cNvSpPr/>
          <p:nvPr/>
        </p:nvSpPr>
        <p:spPr>
          <a:xfrm>
            <a:off x="290512" y="8092423"/>
            <a:ext cx="5289701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관리감독자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안전책임자 직책수당 지급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전년대비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31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명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/3,400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천원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증가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)</a:t>
            </a:r>
            <a:endParaRPr lang="en-US" altLang="ko-KR" sz="1200" b="1" dirty="0">
              <a:latin typeface="맑은 고딕"/>
            </a:endParaRPr>
          </a:p>
        </p:txBody>
      </p:sp>
      <p:sp>
        <p:nvSpPr>
          <p:cNvPr id="13370" name="TextBox 20">
            <a:extLst>
              <a:ext uri="{FF2B5EF4-FFF2-40B4-BE49-F238E27FC236}">
                <a16:creationId xmlns:a16="http://schemas.microsoft.com/office/drawing/2014/main" id="{467A2F58-A1A8-7BB3-545F-2A62D5A44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523" y="8224800"/>
            <a:ext cx="9525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  <p:graphicFrame>
        <p:nvGraphicFramePr>
          <p:cNvPr id="23" name="표 24">
            <a:extLst>
              <a:ext uri="{FF2B5EF4-FFF2-40B4-BE49-F238E27FC236}">
                <a16:creationId xmlns:a16="http://schemas.microsoft.com/office/drawing/2014/main" id="{858A3C4F-17C1-F965-D390-1A8F49D74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116886"/>
              </p:ext>
            </p:extLst>
          </p:nvPr>
        </p:nvGraphicFramePr>
        <p:xfrm>
          <a:off x="271181" y="4062954"/>
          <a:ext cx="6265862" cy="877887"/>
        </p:xfrm>
        <a:graphic>
          <a:graphicData uri="http://schemas.openxmlformats.org/drawingml/2006/table">
            <a:tbl>
              <a:tblPr firstRow="1" bandRow="1"/>
              <a:tblGrid>
                <a:gridCol w="705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6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93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53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97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4273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 현장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책임자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책임자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감독자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현장안전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관리책임자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안전책임자 겸임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안전책임자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겸임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61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직사각형 23">
            <a:extLst>
              <a:ext uri="{FF2B5EF4-FFF2-40B4-BE49-F238E27FC236}">
                <a16:creationId xmlns:a16="http://schemas.microsoft.com/office/drawing/2014/main" id="{98D32360-8D11-3DEF-3D2E-D8F0CF81708B}"/>
              </a:ext>
            </a:extLst>
          </p:cNvPr>
          <p:cNvSpPr/>
          <p:nvPr/>
        </p:nvSpPr>
        <p:spPr>
          <a:xfrm>
            <a:off x="271181" y="3755882"/>
            <a:ext cx="6097663" cy="30463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atin typeface="+mn-ea"/>
                <a:ea typeface="나눔바른고딕" panose="020B0603020101020101" pitchFamily="50" charset="-127"/>
              </a:rPr>
              <a:t>가</a:t>
            </a:r>
            <a:r>
              <a:rPr lang="en-US" altLang="ko-KR" sz="1200" b="1" dirty="0">
                <a:latin typeface="+mn-ea"/>
                <a:ea typeface="나눔바른고딕" panose="020B0603020101020101" pitchFamily="50" charset="-127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산업안전보건 조직 구성</a:t>
            </a:r>
            <a:r>
              <a:rPr lang="en-US" altLang="ko-KR" sz="11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11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직책수당지급기준</a:t>
            </a:r>
            <a:r>
              <a:rPr lang="en-US" altLang="ko-KR" sz="11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) </a:t>
            </a:r>
          </a:p>
        </p:txBody>
      </p: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BFD90445-0697-7B14-FB3B-3F0034E59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02750"/>
              </p:ext>
            </p:extLst>
          </p:nvPr>
        </p:nvGraphicFramePr>
        <p:xfrm>
          <a:off x="283883" y="6468368"/>
          <a:ext cx="6253160" cy="1583322"/>
        </p:xfrm>
        <a:graphic>
          <a:graphicData uri="http://schemas.openxmlformats.org/drawingml/2006/table">
            <a:tbl>
              <a:tblPr firstRow="1" bandRow="1"/>
              <a:tblGrid>
                <a:gridCol w="1250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179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</a:t>
                      </a: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~3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이상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관리감독자</a:t>
                      </a:r>
                      <a:endParaRPr lang="ko-KR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호텔은 소장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991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안전책임자</a:t>
                      </a:r>
                    </a:p>
                  </a:txBody>
                  <a:tcPr marL="68591" marR="6859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고객서비스팀장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호텔사업팀장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kt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 센터장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지원센터장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수도권분기국사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TFT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en-US" altLang="ko-KR" sz="10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인프라센터장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150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직사각형 25">
            <a:extLst>
              <a:ext uri="{FF2B5EF4-FFF2-40B4-BE49-F238E27FC236}">
                <a16:creationId xmlns:a16="http://schemas.microsoft.com/office/drawing/2014/main" id="{F01640C2-F94D-49F7-60B9-55C66479C174}"/>
              </a:ext>
            </a:extLst>
          </p:cNvPr>
          <p:cNvSpPr/>
          <p:nvPr/>
        </p:nvSpPr>
        <p:spPr>
          <a:xfrm>
            <a:off x="275152" y="6136902"/>
            <a:ext cx="6290229" cy="3100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관리감독자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안전책임자 직책수당 지급기준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0AA34E-E0D2-A83A-9D1E-F7D62B299698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슬라이드 번호 개체 틀 3">
            <a:extLst>
              <a:ext uri="{FF2B5EF4-FFF2-40B4-BE49-F238E27FC236}">
                <a16:creationId xmlns:a16="http://schemas.microsoft.com/office/drawing/2014/main" id="{75BAD2FB-1F74-57D1-A347-41224CB5A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A180BB-532C-4ADE-8AE2-FBC3ACB5D0C4}" type="slidenum">
              <a:rPr lang="ko-KR" altLang="en-US" smtClean="0">
                <a:solidFill>
                  <a:srgbClr val="898989"/>
                </a:solidFill>
              </a:rPr>
              <a:pPr/>
              <a:t>12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CC1606F6-7C62-0521-CA41-F40482D75E3B}"/>
              </a:ext>
            </a:extLst>
          </p:cNvPr>
          <p:cNvSpPr/>
          <p:nvPr/>
        </p:nvSpPr>
        <p:spPr>
          <a:xfrm>
            <a:off x="273050" y="2166381"/>
            <a:ext cx="6283325" cy="145891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법 제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19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조에 따라 상시근로자 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100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인 이상 사업장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송파복합빌딩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에 대한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                   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“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산업안전 보건 위원회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”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매 분기 개최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                  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dirty="0">
                <a:solidFill>
                  <a:prstClr val="black"/>
                </a:solidFill>
                <a:latin typeface="+mn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근로자 안전과 보건관련 주요사항을 심의 의결하고 개선조치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(13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건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)</a:t>
            </a:r>
            <a:endParaRPr lang="ko-KR" altLang="en-US" sz="1200" kern="0" dirty="0">
              <a:solidFill>
                <a:prstClr val="white"/>
              </a:solidFill>
              <a:latin typeface="+mn-ea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사용자</a:t>
            </a:r>
            <a:r>
              <a:rPr lang="en-US" altLang="ko-KR" sz="1200" dirty="0">
                <a:latin typeface="Arial"/>
              </a:rPr>
              <a:t>/</a:t>
            </a:r>
            <a:r>
              <a:rPr lang="ko-KR" altLang="en-US" sz="1200" dirty="0">
                <a:latin typeface="Arial"/>
              </a:rPr>
              <a:t>근로자 위원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회의 참석 증대 및 의견개진 활성화 필요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                    </a:t>
            </a:r>
            <a:endParaRPr lang="en-US" altLang="ko-KR" sz="1200" dirty="0">
              <a:latin typeface="Arial"/>
              <a:ea typeface="나눔고딕" panose="020D0604000000000000" pitchFamily="50" charset="-127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latin typeface="+mn-ea"/>
              </a:rPr>
              <a:t>②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외부전문가 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/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유관기관 의견 청취 및 협력 확대</a:t>
            </a:r>
            <a:endParaRPr lang="ko-KR" altLang="en-US" sz="1200" dirty="0">
              <a:latin typeface="Arial"/>
            </a:endParaRPr>
          </a:p>
        </p:txBody>
      </p:sp>
      <p:grpSp>
        <p:nvGrpSpPr>
          <p:cNvPr id="14342" name="그룹 5">
            <a:extLst>
              <a:ext uri="{FF2B5EF4-FFF2-40B4-BE49-F238E27FC236}">
                <a16:creationId xmlns:a16="http://schemas.microsoft.com/office/drawing/2014/main" id="{9D40E58B-781D-9A5A-1D8C-7F283861C274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06081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A3894D9A-F439-61DD-AEA0-2DBE7120C2CD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418" name="Freeform 9">
              <a:extLst>
                <a:ext uri="{FF2B5EF4-FFF2-40B4-BE49-F238E27FC236}">
                  <a16:creationId xmlns:a16="http://schemas.microsoft.com/office/drawing/2014/main" id="{6F963DB5-DD6B-5CB5-69BA-3697FFD73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4343" name="그룹 8">
            <a:extLst>
              <a:ext uri="{FF2B5EF4-FFF2-40B4-BE49-F238E27FC236}">
                <a16:creationId xmlns:a16="http://schemas.microsoft.com/office/drawing/2014/main" id="{420E1E21-09EA-FE6B-B23A-77A4C3C7A78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3103006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D6ACA674-2C1E-33C2-1CDC-D0BD5B46D91C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416" name="Freeform 9">
              <a:extLst>
                <a:ext uri="{FF2B5EF4-FFF2-40B4-BE49-F238E27FC236}">
                  <a16:creationId xmlns:a16="http://schemas.microsoft.com/office/drawing/2014/main" id="{2B8F55EE-C5A2-C2AE-C382-2224B66DD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386E3DA6-C396-B492-2E7A-FB813FDBFE8A}"/>
              </a:ext>
            </a:extLst>
          </p:cNvPr>
          <p:cNvSpPr/>
          <p:nvPr/>
        </p:nvSpPr>
        <p:spPr>
          <a:xfrm>
            <a:off x="586183" y="1853673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산업안전보건 위원회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구성∙운영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5BDAF7-57F2-F8EE-784F-D0636B3AC558}"/>
              </a:ext>
            </a:extLst>
          </p:cNvPr>
          <p:cNvSpPr txBox="1"/>
          <p:nvPr/>
        </p:nvSpPr>
        <p:spPr>
          <a:xfrm>
            <a:off x="311207" y="3699378"/>
            <a:ext cx="6245164" cy="12464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및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회의주기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사용자 위원 </a:t>
            </a:r>
            <a:r>
              <a:rPr lang="en-US" altLang="ko-KR" sz="1200" dirty="0">
                <a:latin typeface="+mn-ea"/>
              </a:rPr>
              <a:t>9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근로자 위원 </a:t>
            </a:r>
            <a:r>
              <a:rPr lang="en-US" altLang="ko-KR" sz="1200" dirty="0">
                <a:latin typeface="+mn-ea"/>
              </a:rPr>
              <a:t>9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스탭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명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회의개최 </a:t>
            </a:r>
            <a:r>
              <a:rPr lang="en-US" altLang="ko-KR" sz="1200" dirty="0">
                <a:latin typeface="+mn-ea"/>
              </a:rPr>
              <a:t>: 4</a:t>
            </a:r>
            <a:r>
              <a:rPr lang="ko-KR" altLang="en-US" sz="1200" dirty="0">
                <a:latin typeface="+mn-ea"/>
              </a:rPr>
              <a:t>회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 err="1">
                <a:latin typeface="+mn-ea"/>
              </a:rPr>
              <a:t>매분기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실시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심의 의결사항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조치결과</a:t>
            </a:r>
            <a:endParaRPr lang="en-US" altLang="ko-KR" sz="1200" dirty="0">
              <a:latin typeface="+mn-e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DB7B03-86C5-C798-BFB1-1CA2FA9A1DF6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D0214BC1-BF42-88FF-657A-1C588463F9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042230"/>
              </p:ext>
            </p:extLst>
          </p:nvPr>
        </p:nvGraphicFramePr>
        <p:xfrm>
          <a:off x="273050" y="4932562"/>
          <a:ext cx="6264276" cy="4484484"/>
        </p:xfrm>
        <a:graphic>
          <a:graphicData uri="http://schemas.openxmlformats.org/drawingml/2006/table">
            <a:tbl>
              <a:tblPr/>
              <a:tblGrid>
                <a:gridCol w="342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7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4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12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회차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건의 및 심의 내용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최종 조치 결과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29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endParaRPr lang="en-US" altLang="ko-KR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3.14</a:t>
                      </a:r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현장에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비상약품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구매하여 비치 필요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- 4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 안으로 구매계획 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구매완료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법정교육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특별안전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MSDS,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밀폐교육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신규채용 등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서류 현행화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- 4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월까지 서류 및 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MSDS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창고 현행화 완료 예정 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현행화 완료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717790"/>
                  </a:ext>
                </a:extLst>
              </a:tr>
              <a:tr h="25829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심혈관질환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예방차원 직원들 출근시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혈압체크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현장직원 공지하고 혈압계도 비치 예정 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혈업계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비치 및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혈압체크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시행 중 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787192"/>
                  </a:ext>
                </a:extLst>
              </a:tr>
              <a:tr h="38572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보안 휴게실 내 냉장고 성능이 떨어져 교체 요청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→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아직 고장이 아니라서 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송파빌딩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이사할 때 나오는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냉장고를 휴게실에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배치예정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2026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 예산으로 구매예정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483747"/>
                  </a:ext>
                </a:extLst>
              </a:tr>
              <a:tr h="25829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endParaRPr lang="en-US" altLang="ko-KR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6.14</a:t>
                      </a:r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하절기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외부 작업을 위한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팔토시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자외선 차단 제품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지급요청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→ FM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사업팀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안전관리비로 구매 예정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1" hangingPunct="1"/>
                      <a:r>
                        <a:rPr lang="en-US" altLang="ko-K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2026</a:t>
                      </a:r>
                      <a:r>
                        <a:rPr lang="ko-KR" altLang="en-US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예산으로 구매 예정</a:t>
                      </a:r>
                      <a:endParaRPr lang="en-US" altLang="ko-K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소액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공사시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작업현황판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(KTE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요구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추가 구매 요청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→ FM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사업팀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안전관리비로 구매 예정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구매완료</a:t>
                      </a:r>
                      <a:endParaRPr lang="en-US" altLang="ko-K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7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하절기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순찰시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더위 예방을 위한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냉방조끼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지급 요청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(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순찰시간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 소요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→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현장의견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검토 및 현장체험 후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시행예정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구매완료</a:t>
                      </a:r>
                      <a:endParaRPr lang="en-US" altLang="ko-KR" sz="7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982755"/>
                  </a:ext>
                </a:extLst>
              </a:tr>
              <a:tr h="258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FMS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경비순찰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점검 오류 발생 빈도 증가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→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시스템 개발업체와 점검 요청 예정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개발업체 점검 및 </a:t>
                      </a:r>
                      <a:r>
                        <a:rPr lang="ko-KR" altLang="en-US" sz="7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점검오류</a:t>
                      </a:r>
                      <a:r>
                        <a:rPr lang="ko-KR" altLang="en-US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확인중</a:t>
                      </a:r>
                      <a:r>
                        <a:rPr lang="ko-KR" altLang="en-US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altLang="ko-KR" sz="7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242788"/>
                  </a:ext>
                </a:extLst>
              </a:tr>
              <a:tr h="3857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정화조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청소시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급기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공급을 위한 방법 요청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(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안전사고 발생 가능성 있음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→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배기휀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용량 증설 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PM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장과 업무협의 예정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예산부족으로 진행불가 </a:t>
                      </a:r>
                      <a:r>
                        <a:rPr lang="en-US" altLang="ko-KR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사옥관리담당자</a:t>
                      </a:r>
                      <a:r>
                        <a:rPr lang="en-US" altLang="ko-KR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829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endParaRPr lang="en-US" altLang="ko-KR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9.30</a:t>
                      </a:r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폐건전지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폐기가 많은데 어디서 폐기를 해야하는지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?</a:t>
                      </a: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폐건전지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양이 많아 구청도 곤란하다고 함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가까운 관할 구청 또는 주민센터에 폐기 </a:t>
                      </a:r>
                      <a:endParaRPr lang="en-US" altLang="ko-KR" sz="7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소량으로 소분하여 조금씩 폐기 </a:t>
                      </a:r>
                      <a:endParaRPr lang="en-US" altLang="ko-KR" sz="7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8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오피스 층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원복공사로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인하여 안전사고에 유의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→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공사로 인한 먼지 흡입 예방으로 방진마스크 구입하여 지급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구매 및 </a:t>
                      </a:r>
                      <a:r>
                        <a:rPr lang="ko-KR" altLang="en-US" sz="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지급완료</a:t>
                      </a: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altLang="ko-KR" sz="7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환절기 아침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저녁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기온차가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심해 심혈관계 주의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→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혈압계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및 체온계로 직원들 수시 체크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혈압체크</a:t>
                      </a: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시행 중 </a:t>
                      </a:r>
                      <a:endParaRPr lang="en-US" altLang="ko-KR" sz="7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077142"/>
                  </a:ext>
                </a:extLst>
              </a:tr>
              <a:tr h="258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환절기시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식중동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예방 교육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→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상온에 둔 음식은 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시간이 지나면 섭취하지 않기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교육완료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3149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조경작업시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사다리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고소작업시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작업이 너무 불편함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(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안전사고 발생 가능성 있음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→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알루미늄 사다리는 폐기하고 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KC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인증이 된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안전사다리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사용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→ 2M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고소작업은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작업을 중지하고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외주공사로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발주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교육완료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656701"/>
                  </a:ext>
                </a:extLst>
              </a:tr>
            </a:tbl>
          </a:graphicData>
        </a:graphic>
      </p:graphicFrame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4AAEEF9B-A96A-3CE8-C2C7-04B1CE69D5CD}"/>
              </a:ext>
            </a:extLst>
          </p:cNvPr>
          <p:cNvSpPr/>
          <p:nvPr/>
        </p:nvSpPr>
        <p:spPr>
          <a:xfrm>
            <a:off x="588464" y="1233122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전담조직 및 체계 관리 </a:t>
            </a:r>
          </a:p>
        </p:txBody>
      </p:sp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ABEC5E95-DE4D-4F26-FCD6-1963FD74825D}"/>
              </a:ext>
            </a:extLst>
          </p:cNvPr>
          <p:cNvSpPr/>
          <p:nvPr/>
        </p:nvSpPr>
        <p:spPr>
          <a:xfrm>
            <a:off x="273310" y="1233122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슬라이드 번호 개체 틀 3">
            <a:extLst>
              <a:ext uri="{FF2B5EF4-FFF2-40B4-BE49-F238E27FC236}">
                <a16:creationId xmlns:a16="http://schemas.microsoft.com/office/drawing/2014/main" id="{75BAD2FB-1F74-57D1-A347-41224CB5A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A180BB-532C-4ADE-8AE2-FBC3ACB5D0C4}" type="slidenum">
              <a:rPr lang="ko-KR" altLang="en-US" smtClean="0">
                <a:solidFill>
                  <a:srgbClr val="898989"/>
                </a:solidFill>
              </a:rPr>
              <a:pPr/>
              <a:t>13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DB7B03-86C5-C798-BFB1-1CA2FA9A1DF6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D0214BC1-BF42-88FF-657A-1C588463F9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261120"/>
              </p:ext>
            </p:extLst>
          </p:nvPr>
        </p:nvGraphicFramePr>
        <p:xfrm>
          <a:off x="296862" y="1856877"/>
          <a:ext cx="6264276" cy="1357051"/>
        </p:xfrm>
        <a:graphic>
          <a:graphicData uri="http://schemas.openxmlformats.org/drawingml/2006/table">
            <a:tbl>
              <a:tblPr/>
              <a:tblGrid>
                <a:gridCol w="342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5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5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회차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건의 및 심의 내용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최종 조치 결과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42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endParaRPr lang="en-US" altLang="ko-KR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12.19</a:t>
                      </a:r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겨울철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방한용품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귀마개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지급요청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00"/>
                        </a:lnSpc>
                      </a:pPr>
                      <a:r>
                        <a:rPr lang="en-US" altLang="ko-KR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2026</a:t>
                      </a: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년 안전관리비 예산 </a:t>
                      </a:r>
                      <a:r>
                        <a:rPr lang="ko-KR" altLang="en-US" sz="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확보시</a:t>
                      </a:r>
                      <a:r>
                        <a:rPr lang="ko-KR" altLang="en-US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구매고려</a:t>
                      </a:r>
                      <a:r>
                        <a:rPr lang="ko-KR" altLang="en-US" sz="7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R" alt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5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1M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이하 사다리 사용여부 지침 요청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00"/>
                        </a:lnSpc>
                      </a:pPr>
                      <a:r>
                        <a:rPr lang="en-US" altLang="ko-KR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E-Mail</a:t>
                      </a: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 </a:t>
                      </a:r>
                      <a:r>
                        <a:rPr lang="ko-KR" altLang="en-US" sz="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기공지</a:t>
                      </a:r>
                      <a:r>
                        <a:rPr lang="en-US" altLang="ko-KR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구두로 </a:t>
                      </a:r>
                      <a:r>
                        <a:rPr lang="ko-KR" altLang="en-US" sz="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재공지</a:t>
                      </a: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altLang="ko-KR" sz="7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5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지하주차장 업무는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공통사항인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만큼 문제점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발견시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오피스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685800" rtl="0" eaLnBrk="1" fontAlgn="auto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구분없이 민원처리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지하주차장 업무는 오피스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r>
                        <a:rPr lang="en-US" altLang="ko-KR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구분없이 민원처리하는 것으로 결정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06062"/>
                  </a:ext>
                </a:extLst>
              </a:tr>
              <a:tr h="159429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작업시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라바콘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대체품으로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안전자바라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구매요청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00"/>
                        </a:lnSpc>
                      </a:pPr>
                      <a:r>
                        <a:rPr lang="ko-KR" altLang="en-US" sz="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커머스에</a:t>
                      </a: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등록하여 구매예정 </a:t>
                      </a:r>
                      <a:endParaRPr lang="en-US" altLang="ko-KR" sz="7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47593"/>
                  </a:ext>
                </a:extLst>
              </a:tr>
              <a:tr h="2096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겨울철 취약지구 </a:t>
                      </a:r>
                      <a:r>
                        <a:rPr lang="ko-KR" altLang="en-US" sz="7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점검시</a:t>
                      </a:r>
                      <a:r>
                        <a:rPr lang="ko-KR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빙판길 낙상사고 주의 </a:t>
                      </a:r>
                      <a:endParaRPr lang="en-US" altLang="ko-KR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00"/>
                        </a:lnSpc>
                      </a:pPr>
                      <a:r>
                        <a:rPr lang="ko-KR" alt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 완료 </a:t>
                      </a:r>
                      <a:endParaRPr lang="en-US" altLang="ko-KR" sz="7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909361"/>
                  </a:ext>
                </a:extLst>
              </a:tr>
            </a:tbl>
          </a:graphicData>
        </a:graphic>
      </p:graphicFrame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4AAEEF9B-A96A-3CE8-C2C7-04B1CE69D5CD}"/>
              </a:ext>
            </a:extLst>
          </p:cNvPr>
          <p:cNvSpPr/>
          <p:nvPr/>
        </p:nvSpPr>
        <p:spPr>
          <a:xfrm>
            <a:off x="588464" y="133051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전담조직 및 체계 관리 </a:t>
            </a:r>
          </a:p>
        </p:txBody>
      </p:sp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ABEC5E95-DE4D-4F26-FCD6-1963FD74825D}"/>
              </a:ext>
            </a:extLst>
          </p:cNvPr>
          <p:cNvSpPr/>
          <p:nvPr/>
        </p:nvSpPr>
        <p:spPr>
          <a:xfrm>
            <a:off x="273310" y="133051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3300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번호 개체 틀 3">
            <a:extLst>
              <a:ext uri="{FF2B5EF4-FFF2-40B4-BE49-F238E27FC236}">
                <a16:creationId xmlns:a16="http://schemas.microsoft.com/office/drawing/2014/main" id="{EB7509D9-23D7-4254-3BC5-D24BAF29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DA93864-D0E7-4845-BF01-B709AE425705}" type="slidenum">
              <a:rPr lang="ko-KR" altLang="en-US" smtClean="0">
                <a:solidFill>
                  <a:srgbClr val="898989"/>
                </a:solidFill>
              </a:rPr>
              <a:pPr/>
              <a:t>14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9374757C-8597-B57A-BD65-53A49FAC7C36}"/>
              </a:ext>
            </a:extLst>
          </p:cNvPr>
          <p:cNvSpPr/>
          <p:nvPr/>
        </p:nvSpPr>
        <p:spPr>
          <a:xfrm>
            <a:off x="287337" y="2324676"/>
            <a:ext cx="6283325" cy="111825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>
            <a:spAutoFit/>
          </a:bodyPr>
          <a:lstStyle/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Arial"/>
              </a:rPr>
              <a:t>         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실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en-US" altLang="ko-KR" sz="1200" dirty="0">
                <a:solidFill>
                  <a:schemeClr val="tx1"/>
                </a:solidFill>
              </a:rPr>
              <a:t>KOSHA-MS, ISO45001 </a:t>
            </a:r>
            <a:r>
              <a:rPr lang="ko-KR" altLang="en-US" sz="1200" dirty="0" err="1">
                <a:solidFill>
                  <a:schemeClr val="tx1"/>
                </a:solidFill>
              </a:rPr>
              <a:t>사후심사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: </a:t>
            </a:r>
            <a:r>
              <a:rPr lang="ko-KR" altLang="en-US" sz="1200" dirty="0" err="1">
                <a:solidFill>
                  <a:schemeClr val="tx1"/>
                </a:solidFill>
              </a:rPr>
              <a:t>인증유지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</a:rPr>
              <a:t>                                 </a:t>
            </a:r>
            <a:r>
              <a:rPr lang="ko-KR" altLang="en-US" sz="1200" dirty="0" err="1">
                <a:solidFill>
                  <a:schemeClr val="tx1"/>
                </a:solidFill>
              </a:rPr>
              <a:t>이크레더블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SH</a:t>
            </a:r>
            <a:r>
              <a:rPr lang="ko-KR" altLang="en-US" sz="1200" dirty="0">
                <a:solidFill>
                  <a:schemeClr val="tx1"/>
                </a:solidFill>
              </a:rPr>
              <a:t>평가</a:t>
            </a:r>
            <a:r>
              <a:rPr lang="en-US" altLang="ko-KR" sz="1200" dirty="0">
                <a:latin typeface="Arial"/>
              </a:rPr>
              <a:t> : ① </a:t>
            </a:r>
            <a:r>
              <a:rPr lang="en-US" altLang="ko-KR" sz="1200" dirty="0">
                <a:latin typeface="+mn-ea"/>
              </a:rPr>
              <a:t>2025.05.16: </a:t>
            </a:r>
            <a:r>
              <a:rPr lang="ko-KR" altLang="en-US" sz="1200" dirty="0">
                <a:latin typeface="+mn-ea"/>
              </a:rPr>
              <a:t>등급 </a:t>
            </a:r>
            <a:r>
              <a:rPr lang="en-US" altLang="ko-KR" sz="1200" dirty="0">
                <a:latin typeface="+mn-ea"/>
              </a:rPr>
              <a:t>SH2, </a:t>
            </a:r>
            <a:r>
              <a:rPr lang="ko-KR" altLang="en-US" sz="1200" dirty="0">
                <a:latin typeface="+mn-ea"/>
              </a:rPr>
              <a:t>점수 </a:t>
            </a:r>
            <a:r>
              <a:rPr lang="en-US" altLang="ko-KR" sz="1200" dirty="0">
                <a:latin typeface="+mn-ea"/>
              </a:rPr>
              <a:t>86</a:t>
            </a:r>
            <a:r>
              <a:rPr lang="ko-KR" altLang="en-US" sz="1200" dirty="0">
                <a:latin typeface="+mn-ea"/>
              </a:rPr>
              <a:t>점</a:t>
            </a:r>
            <a:r>
              <a:rPr lang="en-US" altLang="ko-KR" sz="1200" dirty="0">
                <a:latin typeface="+mn-ea"/>
              </a:rPr>
              <a:t> </a:t>
            </a:r>
            <a:endParaRPr lang="en-US" altLang="ko-KR" sz="1200" dirty="0">
              <a:latin typeface="Arial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                                        ② 2025.10.27: </a:t>
            </a:r>
            <a:r>
              <a:rPr lang="ko-KR" altLang="en-US" sz="1200" dirty="0">
                <a:latin typeface="+mn-ea"/>
              </a:rPr>
              <a:t>등급 </a:t>
            </a:r>
            <a:r>
              <a:rPr lang="en-US" altLang="ko-KR" sz="1200" dirty="0">
                <a:latin typeface="+mn-ea"/>
              </a:rPr>
              <a:t>SH2, </a:t>
            </a:r>
            <a:r>
              <a:rPr lang="ko-KR" altLang="en-US" sz="1200" dirty="0">
                <a:latin typeface="+mn-ea"/>
              </a:rPr>
              <a:t>점수 </a:t>
            </a:r>
            <a:r>
              <a:rPr lang="en-US" altLang="ko-KR" sz="1200" dirty="0">
                <a:latin typeface="+mn-ea"/>
              </a:rPr>
              <a:t>88</a:t>
            </a:r>
            <a:r>
              <a:rPr lang="ko-KR" altLang="en-US" sz="1200" dirty="0">
                <a:latin typeface="+mn-ea"/>
              </a:rPr>
              <a:t>점</a:t>
            </a:r>
            <a:r>
              <a:rPr lang="en-US" altLang="ko-KR" sz="1200" u="sng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200" b="1" u="sng" dirty="0">
                <a:solidFill>
                  <a:srgbClr val="FF0000"/>
                </a:solidFill>
                <a:latin typeface="+mn-ea"/>
              </a:rPr>
              <a:t>최고점수 획득</a:t>
            </a:r>
            <a:r>
              <a:rPr lang="en-US" altLang="ko-KR" sz="1200" u="sng" dirty="0">
                <a:solidFill>
                  <a:srgbClr val="FF0000"/>
                </a:solidFill>
                <a:latin typeface="+mn-ea"/>
              </a:rPr>
              <a:t>)</a:t>
            </a: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특이사항 없음</a:t>
            </a:r>
            <a:endParaRPr lang="en-US" altLang="ko-KR" sz="1200" dirty="0">
              <a:latin typeface="Arial"/>
              <a:ea typeface="나눔고딕" panose="020D0604000000000000" pitchFamily="50" charset="-127"/>
            </a:endParaRPr>
          </a:p>
        </p:txBody>
      </p:sp>
      <p:grpSp>
        <p:nvGrpSpPr>
          <p:cNvPr id="15366" name="그룹 5">
            <a:extLst>
              <a:ext uri="{FF2B5EF4-FFF2-40B4-BE49-F238E27FC236}">
                <a16:creationId xmlns:a16="http://schemas.microsoft.com/office/drawing/2014/main" id="{1A2FB3ED-F39B-13C7-F40D-014A445A43CF}"/>
              </a:ext>
            </a:extLst>
          </p:cNvPr>
          <p:cNvGrpSpPr>
            <a:grpSpLocks/>
          </p:cNvGrpSpPr>
          <p:nvPr/>
        </p:nvGrpSpPr>
        <p:grpSpPr bwMode="auto">
          <a:xfrm>
            <a:off x="403227" y="2421049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D9FDA4CA-7687-DD35-B7F3-521BDD0F4170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377" name="Freeform 9">
              <a:extLst>
                <a:ext uri="{FF2B5EF4-FFF2-40B4-BE49-F238E27FC236}">
                  <a16:creationId xmlns:a16="http://schemas.microsoft.com/office/drawing/2014/main" id="{FDA6E49E-3840-D62D-8883-E5B9BEEEF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5367" name="그룹 8">
            <a:extLst>
              <a:ext uri="{FF2B5EF4-FFF2-40B4-BE49-F238E27FC236}">
                <a16:creationId xmlns:a16="http://schemas.microsoft.com/office/drawing/2014/main" id="{3A6F2773-D99D-4B8B-4DEB-40D3A99A4C9B}"/>
              </a:ext>
            </a:extLst>
          </p:cNvPr>
          <p:cNvGrpSpPr>
            <a:grpSpLocks/>
          </p:cNvGrpSpPr>
          <p:nvPr/>
        </p:nvGrpSpPr>
        <p:grpSpPr bwMode="auto">
          <a:xfrm>
            <a:off x="412099" y="3204387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75E62206-0CA1-B523-C451-23596E089F21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375" name="Freeform 9">
              <a:extLst>
                <a:ext uri="{FF2B5EF4-FFF2-40B4-BE49-F238E27FC236}">
                  <a16:creationId xmlns:a16="http://schemas.microsoft.com/office/drawing/2014/main" id="{DF325FE0-8DC1-C87B-E9C6-57B76DFB0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B2F85505-8A01-6049-C949-362D00D281A9}"/>
              </a:ext>
            </a:extLst>
          </p:cNvPr>
          <p:cNvSpPr/>
          <p:nvPr/>
        </p:nvSpPr>
        <p:spPr>
          <a:xfrm>
            <a:off x="494047" y="1983527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체계 관리 유지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ACC891-19AF-8EAB-8A54-14A4B7DFF63D}"/>
              </a:ext>
            </a:extLst>
          </p:cNvPr>
          <p:cNvSpPr txBox="1"/>
          <p:nvPr/>
        </p:nvSpPr>
        <p:spPr>
          <a:xfrm>
            <a:off x="273049" y="3508967"/>
            <a:ext cx="6283061" cy="3182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심사 결과 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8B7397-CCA8-B430-1284-71EE82C49CF4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0DB07787-55B7-5ED4-40BC-E1EF93B3C2A8}"/>
              </a:ext>
            </a:extLst>
          </p:cNvPr>
          <p:cNvSpPr/>
          <p:nvPr/>
        </p:nvSpPr>
        <p:spPr>
          <a:xfrm>
            <a:off x="588464" y="133051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n-ea"/>
              </a:rPr>
              <a:t>안전보건 전담조직 및 체계 관리 </a:t>
            </a:r>
          </a:p>
        </p:txBody>
      </p:sp>
      <p:sp>
        <p:nvSpPr>
          <p:cNvPr id="6" name="모서리가 둥근 직사각형 20">
            <a:extLst>
              <a:ext uri="{FF2B5EF4-FFF2-40B4-BE49-F238E27FC236}">
                <a16:creationId xmlns:a16="http://schemas.microsoft.com/office/drawing/2014/main" id="{E6795089-7807-00E1-8DD9-0602F77AC6CB}"/>
              </a:ext>
            </a:extLst>
          </p:cNvPr>
          <p:cNvSpPr/>
          <p:nvPr/>
        </p:nvSpPr>
        <p:spPr>
          <a:xfrm>
            <a:off x="273310" y="133051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E2904AB2-F9B3-3ED3-E0ED-506C70E13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54171"/>
              </p:ext>
            </p:extLst>
          </p:nvPr>
        </p:nvGraphicFramePr>
        <p:xfrm>
          <a:off x="273050" y="3845597"/>
          <a:ext cx="6283060" cy="4101055"/>
        </p:xfrm>
        <a:graphic>
          <a:graphicData uri="http://schemas.openxmlformats.org/drawingml/2006/table">
            <a:tbl>
              <a:tblPr firstRow="1" bandRow="1"/>
              <a:tblGrid>
                <a:gridCol w="965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2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2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2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KOSHA-MS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ISO45001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이크레더블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SH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평가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심사일  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2025.04.07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2025.03.06~2025.03.07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2025.05.16</a:t>
                      </a:r>
                    </a:p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2025.10.27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14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심사결과 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ko-KR" altLang="en-US" sz="1000" kern="1200" dirty="0" err="1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인증유지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ko-KR" altLang="en-US" sz="1000" kern="1200" dirty="0" err="1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인증유지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◯ 2025.05.16: </a:t>
                      </a:r>
                      <a:r>
                        <a:rPr lang="ko-KR" altLang="en-US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등급 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SH2, </a:t>
                      </a:r>
                      <a:r>
                        <a:rPr lang="ko-KR" altLang="en-US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점수 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86</a:t>
                      </a:r>
                      <a:r>
                        <a:rPr lang="ko-KR" altLang="en-US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altLang="ko-KR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(SH2 </a:t>
                      </a:r>
                      <a:r>
                        <a:rPr lang="ko-KR" altLang="en-US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등급으로 첫 상승</a:t>
                      </a:r>
                      <a:r>
                        <a:rPr lang="en-US" altLang="ko-KR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2024</a:t>
                      </a:r>
                      <a:r>
                        <a:rPr lang="ko-KR" altLang="en-US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SH3</a:t>
                      </a:r>
                      <a:r>
                        <a:rPr lang="en-US" altLang="ko-KR" sz="6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6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등급</a:t>
                      </a:r>
                      <a:r>
                        <a:rPr lang="en-US" altLang="ko-KR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en-US" altLang="ko-KR" sz="8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lvl="0" algn="ctr" defTabSz="685800" rtl="0" eaLnBrk="1" fontAlgn="ctr" latinLnBrk="1" hangingPunct="1"/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◯</a:t>
                      </a:r>
                      <a:r>
                        <a:rPr lang="ko-KR" altLang="en-US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2025.10.27: </a:t>
                      </a:r>
                      <a:r>
                        <a:rPr lang="ko-KR" altLang="en-US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등급 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SH2, </a:t>
                      </a:r>
                      <a:r>
                        <a:rPr lang="ko-KR" altLang="en-US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점수 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88</a:t>
                      </a:r>
                      <a:r>
                        <a:rPr lang="ko-KR" altLang="en-US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lvl="0" algn="ctr" defTabSz="685800" rtl="0" eaLnBrk="1" fontAlgn="ctr" latinLnBrk="1" hangingPunct="1"/>
                      <a:r>
                        <a:rPr lang="en-US" altLang="ko-KR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현재까지의 최고 점수 기록</a:t>
                      </a:r>
                      <a:r>
                        <a:rPr lang="en-US" altLang="ko-KR" sz="6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8107492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예산비용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300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2,640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836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 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5051414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인증서 및 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평가보고서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형태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869021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총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예산금액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3,776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252005"/>
                  </a:ext>
                </a:extLst>
              </a:tr>
            </a:tbl>
          </a:graphicData>
        </a:graphic>
      </p:graphicFrame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586" y="5316842"/>
            <a:ext cx="1735270" cy="228164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700" y="5430567"/>
            <a:ext cx="1717410" cy="216791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186" y="5284280"/>
            <a:ext cx="1698934" cy="22855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번호 개체 틀 3">
            <a:extLst>
              <a:ext uri="{FF2B5EF4-FFF2-40B4-BE49-F238E27FC236}">
                <a16:creationId xmlns:a16="http://schemas.microsoft.com/office/drawing/2014/main" id="{02917FBE-D48C-0288-F56D-790C0DC0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E39048A-4AFD-436B-873E-753C9ABA6FB4}" type="slidenum">
              <a:rPr lang="ko-KR" altLang="en-US" smtClean="0">
                <a:solidFill>
                  <a:srgbClr val="898989"/>
                </a:solidFill>
              </a:rPr>
              <a:pPr/>
              <a:t>15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18C2D788-3B0B-4C70-29EE-1026FF550C16}"/>
              </a:ext>
            </a:extLst>
          </p:cNvPr>
          <p:cNvSpPr/>
          <p:nvPr/>
        </p:nvSpPr>
        <p:spPr>
          <a:xfrm>
            <a:off x="588464" y="131769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업무수행 및 선진화 추진 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AA8113D0-29FE-4E0F-A58B-3ECED877287E}"/>
              </a:ext>
            </a:extLst>
          </p:cNvPr>
          <p:cNvSpPr/>
          <p:nvPr/>
        </p:nvSpPr>
        <p:spPr>
          <a:xfrm>
            <a:off x="273310" y="131769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96490FC7-4EC9-7921-267F-68A9FE153E29}"/>
              </a:ext>
            </a:extLst>
          </p:cNvPr>
          <p:cNvSpPr/>
          <p:nvPr/>
        </p:nvSpPr>
        <p:spPr>
          <a:xfrm>
            <a:off x="586183" y="1974508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업무수행 평가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ED6B0607-8ECF-328D-2D0D-0959B1B25AB2}"/>
              </a:ext>
            </a:extLst>
          </p:cNvPr>
          <p:cNvSpPr/>
          <p:nvPr/>
        </p:nvSpPr>
        <p:spPr>
          <a:xfrm>
            <a:off x="260350" y="2335954"/>
            <a:ext cx="6283325" cy="1092199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latin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실        적  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: 2025</a:t>
            </a:r>
            <a:r>
              <a:rPr lang="ko-KR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년 안전보건 업무수행 평가 및 포상 시행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(2025.11.19)</a:t>
            </a:r>
            <a:endParaRPr lang="en-US" altLang="ko-KR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eaLnBrk="1" latin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en-US" altLang="ko-K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r>
              <a:rPr lang="ko-KR" alt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개선할 점</a:t>
            </a:r>
            <a:r>
              <a:rPr lang="ko-KR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안전보건 평가 항목 추가 필요 </a:t>
            </a:r>
            <a:endParaRPr lang="en-US" altLang="ko-KR" sz="1200" dirty="0">
              <a:solidFill>
                <a:srgbClr val="000000"/>
              </a:solidFill>
              <a:latin typeface="Arial"/>
              <a:ea typeface="나눔고딕" pitchFamily="50" charset="-127"/>
            </a:endParaRPr>
          </a:p>
          <a:p>
            <a:pPr algn="just" eaLnBrk="1" latin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en-US" altLang="ko-KR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                            - </a:t>
            </a:r>
            <a:r>
              <a:rPr lang="ko-KR" altLang="en-US" sz="1200" dirty="0" err="1">
                <a:solidFill>
                  <a:srgbClr val="000000"/>
                </a:solidFill>
                <a:latin typeface="Arial"/>
                <a:ea typeface="나눔고딕" pitchFamily="50" charset="-127"/>
              </a:rPr>
              <a:t>사업장별</a:t>
            </a:r>
            <a:r>
              <a:rPr lang="ko-KR" altLang="en-US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 안전 자가진단 </a:t>
            </a:r>
            <a:r>
              <a:rPr lang="en-US" altLang="ko-KR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Tool </a:t>
            </a:r>
            <a:r>
              <a:rPr lang="ko-KR" altLang="en-US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부재로 현장 </a:t>
            </a:r>
            <a:r>
              <a:rPr lang="ko-KR" altLang="en-US" sz="1200" dirty="0" err="1">
                <a:solidFill>
                  <a:srgbClr val="000000"/>
                </a:solidFill>
                <a:latin typeface="Arial"/>
                <a:ea typeface="나눔고딕" pitchFamily="50" charset="-127"/>
              </a:rPr>
              <a:t>완결적</a:t>
            </a:r>
            <a:r>
              <a:rPr lang="ko-KR" altLang="en-US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  <a:latin typeface="Arial"/>
                <a:ea typeface="나눔고딕" pitchFamily="50" charset="-127"/>
              </a:rPr>
              <a:t>안전체계</a:t>
            </a:r>
            <a:r>
              <a:rPr lang="ko-KR" altLang="en-US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 정착 어려움  </a:t>
            </a:r>
            <a:endParaRPr lang="en-US" altLang="ko-KR" sz="1200" dirty="0">
              <a:solidFill>
                <a:srgbClr val="000000"/>
              </a:solidFill>
              <a:latin typeface="Arial"/>
              <a:ea typeface="나눔고딕" pitchFamily="50" charset="-127"/>
            </a:endParaRPr>
          </a:p>
          <a:p>
            <a:pPr algn="just" eaLnBrk="1" latin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en-US" altLang="ko-KR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                            - </a:t>
            </a:r>
            <a:r>
              <a:rPr lang="ko-KR" altLang="en-US" sz="1200" dirty="0">
                <a:solidFill>
                  <a:srgbClr val="000000"/>
                </a:solidFill>
                <a:latin typeface="Arial"/>
                <a:ea typeface="나눔고딕" pitchFamily="50" charset="-127"/>
              </a:rPr>
              <a:t>부진 사업장 페널티 강도 약화로 안전사고에 대한 경각심 저하 </a:t>
            </a:r>
            <a:endParaRPr lang="en-US" altLang="ko-KR" sz="1000" dirty="0">
              <a:solidFill>
                <a:srgbClr val="000000"/>
              </a:solidFill>
              <a:latin typeface="Arial"/>
              <a:ea typeface="나눔고딕" pitchFamily="50" charset="-127"/>
            </a:endParaRPr>
          </a:p>
        </p:txBody>
      </p:sp>
      <p:grpSp>
        <p:nvGrpSpPr>
          <p:cNvPr id="16391" name="그룹 10">
            <a:extLst>
              <a:ext uri="{FF2B5EF4-FFF2-40B4-BE49-F238E27FC236}">
                <a16:creationId xmlns:a16="http://schemas.microsoft.com/office/drawing/2014/main" id="{7207FCFE-92D1-11E5-B6C4-7CEDC85A7CAF}"/>
              </a:ext>
            </a:extLst>
          </p:cNvPr>
          <p:cNvGrpSpPr>
            <a:grpSpLocks/>
          </p:cNvGrpSpPr>
          <p:nvPr/>
        </p:nvGrpSpPr>
        <p:grpSpPr bwMode="auto">
          <a:xfrm>
            <a:off x="409575" y="2445170"/>
            <a:ext cx="254000" cy="152400"/>
            <a:chOff x="6871351" y="5916776"/>
            <a:chExt cx="253610" cy="152355"/>
          </a:xfrm>
        </p:grpSpPr>
        <p:sp>
          <p:nvSpPr>
            <p:cNvPr id="13" name="양쪽 모서리가 둥근 사각형 60">
              <a:extLst>
                <a:ext uri="{FF2B5EF4-FFF2-40B4-BE49-F238E27FC236}">
                  <a16:creationId xmlns:a16="http://schemas.microsoft.com/office/drawing/2014/main" id="{D256D13D-D1E8-2000-A866-C3F6FF49A4A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454" name="Freeform 9">
              <a:extLst>
                <a:ext uri="{FF2B5EF4-FFF2-40B4-BE49-F238E27FC236}">
                  <a16:creationId xmlns:a16="http://schemas.microsoft.com/office/drawing/2014/main" id="{4843DA91-D1DC-6B5A-BAB0-A9398D329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6392" name="그룹 14">
            <a:extLst>
              <a:ext uri="{FF2B5EF4-FFF2-40B4-BE49-F238E27FC236}">
                <a16:creationId xmlns:a16="http://schemas.microsoft.com/office/drawing/2014/main" id="{9D073499-CA21-72CB-172F-0FEE28948A35}"/>
              </a:ext>
            </a:extLst>
          </p:cNvPr>
          <p:cNvGrpSpPr>
            <a:grpSpLocks/>
          </p:cNvGrpSpPr>
          <p:nvPr/>
        </p:nvGrpSpPr>
        <p:grpSpPr bwMode="auto">
          <a:xfrm>
            <a:off x="426124" y="2719220"/>
            <a:ext cx="254000" cy="152400"/>
            <a:chOff x="6871351" y="5916776"/>
            <a:chExt cx="253610" cy="152355"/>
          </a:xfrm>
        </p:grpSpPr>
        <p:sp>
          <p:nvSpPr>
            <p:cNvPr id="18" name="양쪽 모서리가 둥근 사각형 60">
              <a:extLst>
                <a:ext uri="{FF2B5EF4-FFF2-40B4-BE49-F238E27FC236}">
                  <a16:creationId xmlns:a16="http://schemas.microsoft.com/office/drawing/2014/main" id="{C3763F7D-FD74-5ACC-7FFF-71D1352AA12F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452" name="Freeform 9">
              <a:extLst>
                <a:ext uri="{FF2B5EF4-FFF2-40B4-BE49-F238E27FC236}">
                  <a16:creationId xmlns:a16="http://schemas.microsoft.com/office/drawing/2014/main" id="{83F6F50E-3A85-C4D9-2E3C-5A3F0905A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9E2417B-A9CE-B0A4-1089-60025DC539A2}"/>
              </a:ext>
            </a:extLst>
          </p:cNvPr>
          <p:cNvSpPr txBox="1"/>
          <p:nvPr/>
        </p:nvSpPr>
        <p:spPr>
          <a:xfrm>
            <a:off x="106756" y="3548451"/>
            <a:ext cx="6289675" cy="861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전체 사업장 안전보건 업무수행 평가계획 수립 및 시행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분기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평가대상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실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본부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본부장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>
                <a:latin typeface="+mn-ea"/>
              </a:rPr>
              <a:t>단장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팀장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담당</a:t>
            </a:r>
            <a:r>
              <a:rPr lang="en-US" altLang="ko-KR" sz="1200" dirty="0">
                <a:latin typeface="+mn-ea"/>
              </a:rPr>
              <a:t>), </a:t>
            </a:r>
            <a:r>
              <a:rPr lang="ko-KR" altLang="en-US" sz="1200" dirty="0">
                <a:latin typeface="+mn-ea"/>
              </a:rPr>
              <a:t>지사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지역본부 관리직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평가기준</a:t>
            </a:r>
            <a:endParaRPr lang="en-US" altLang="ko-KR" sz="1200" dirty="0"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A0A4B9-27EB-BCC4-336F-5AED6D6193B9}"/>
              </a:ext>
            </a:extLst>
          </p:cNvPr>
          <p:cNvSpPr txBox="1"/>
          <p:nvPr/>
        </p:nvSpPr>
        <p:spPr>
          <a:xfrm>
            <a:off x="258968" y="7392759"/>
            <a:ext cx="59348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200" dirty="0">
                <a:latin typeface="+mn-ea"/>
              </a:rPr>
              <a:t>  평가결과 동점이 다수 발생시 안전 </a:t>
            </a:r>
            <a:r>
              <a:rPr lang="en-US" altLang="ko-KR" sz="1200" dirty="0">
                <a:latin typeface="+mn-ea"/>
              </a:rPr>
              <a:t>365</a:t>
            </a:r>
            <a:r>
              <a:rPr lang="ko-KR" altLang="en-US" sz="1200" dirty="0" err="1">
                <a:latin typeface="+mn-ea"/>
              </a:rPr>
              <a:t>게시글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포상자</a:t>
            </a:r>
            <a:r>
              <a:rPr lang="ko-KR" altLang="en-US" sz="1200" dirty="0">
                <a:latin typeface="+mn-ea"/>
              </a:rPr>
              <a:t> 인원수로 </a:t>
            </a:r>
            <a:r>
              <a:rPr lang="ko-KR" altLang="en-US" sz="1200" dirty="0" err="1">
                <a:latin typeface="+mn-ea"/>
              </a:rPr>
              <a:t>순위결정</a:t>
            </a:r>
            <a:r>
              <a:rPr lang="ko-KR" altLang="en-US" sz="1200" dirty="0">
                <a:latin typeface="+mn-ea"/>
              </a:rPr>
              <a:t> </a:t>
            </a:r>
            <a:endParaRPr lang="ko-KR" altLang="en-US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1CA1AF28-C5FE-AD8C-9FBA-BC8830D75D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870783"/>
              </p:ext>
            </p:extLst>
          </p:nvPr>
        </p:nvGraphicFramePr>
        <p:xfrm>
          <a:off x="291741" y="4430843"/>
          <a:ext cx="6289675" cy="28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1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9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053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평 가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항  목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배점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862">
                <a:tc rowSpan="5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기본지표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365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게시글 활동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ts val="15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indent="46990" algn="l" latinLnBrk="1">
                        <a:lnSpc>
                          <a:spcPts val="1100"/>
                        </a:lnSpc>
                      </a:pPr>
                      <a:r>
                        <a:rPr lang="ko-KR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우수사례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아차사고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발굴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indent="46990" algn="l" latinLnBrk="1">
                        <a:lnSpc>
                          <a:spcPts val="1100"/>
                        </a:lnSpc>
                      </a:pPr>
                      <a:r>
                        <a:rPr lang="ko-KR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안전용품 추천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기본참가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379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미발생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사업장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379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산업안전보건 법정교육일지 작성 및 보관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379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자체 위험성 평가 이행도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275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행사 결과 보고서 제출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일이상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제출기일 </a:t>
                      </a:r>
                      <a:endParaRPr lang="en-US" altLang="ko-KR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지연시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537"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합계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107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감점지표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발생보고 누락 및 지연보고</a:t>
                      </a: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-4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지연보고시부터 매일 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최대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9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사고발생일로부터 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이내보고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53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가점지표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건의사항 이행도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9D071C4B-4BEF-0FD4-AD48-7EB21D63D7E2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  <p:extLst>
      <p:ext uri="{BB962C8B-B14F-4D97-AF65-F5344CB8AC3E}">
        <p14:creationId xmlns:p14="http://schemas.microsoft.com/office/powerpoint/2010/main" val="1471801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번호 개체 틀 3">
            <a:extLst>
              <a:ext uri="{FF2B5EF4-FFF2-40B4-BE49-F238E27FC236}">
                <a16:creationId xmlns:a16="http://schemas.microsoft.com/office/drawing/2014/main" id="{02917FBE-D48C-0288-F56D-790C0DC0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E39048A-4AFD-436B-873E-753C9ABA6FB4}" type="slidenum">
              <a:rPr lang="ko-KR" altLang="en-US" smtClean="0">
                <a:solidFill>
                  <a:srgbClr val="898989"/>
                </a:solidFill>
              </a:rPr>
              <a:pPr/>
              <a:t>16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18C2D788-3B0B-4C70-29EE-1026FF550C16}"/>
              </a:ext>
            </a:extLst>
          </p:cNvPr>
          <p:cNvSpPr/>
          <p:nvPr/>
        </p:nvSpPr>
        <p:spPr>
          <a:xfrm>
            <a:off x="588464" y="131769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업무수행 및 선진화 추진 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AA8113D0-29FE-4E0F-A58B-3ECED877287E}"/>
              </a:ext>
            </a:extLst>
          </p:cNvPr>
          <p:cNvSpPr/>
          <p:nvPr/>
        </p:nvSpPr>
        <p:spPr>
          <a:xfrm>
            <a:off x="273310" y="131769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E2417B-A9CE-B0A4-1089-60025DC539A2}"/>
              </a:ext>
            </a:extLst>
          </p:cNvPr>
          <p:cNvSpPr txBox="1"/>
          <p:nvPr/>
        </p:nvSpPr>
        <p:spPr>
          <a:xfrm>
            <a:off x="225744" y="1839592"/>
            <a:ext cx="6289675" cy="3182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우수사업장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포상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(5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개 사업장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관리감독자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및 직원 포상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),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소요비용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2,280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천원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071C4B-4BEF-0FD4-AD48-7EB21D63D7E2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6" y="2298175"/>
            <a:ext cx="6289675" cy="378677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1B3D7-64E8-C212-68A2-5C4587B06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슬라이드 번호 개체 틀 3">
            <a:extLst>
              <a:ext uri="{FF2B5EF4-FFF2-40B4-BE49-F238E27FC236}">
                <a16:creationId xmlns:a16="http://schemas.microsoft.com/office/drawing/2014/main" id="{E09026BA-91BC-AE96-4960-F8F4F943B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58C8AC-59EA-46F8-AF4F-34FC56D3B878}" type="slidenum">
              <a:rPr lang="ko-KR" altLang="en-US" smtClean="0">
                <a:solidFill>
                  <a:srgbClr val="898989"/>
                </a:solidFill>
              </a:rPr>
              <a:pPr/>
              <a:t>17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05EA6BE4-4D1D-BD37-7F9C-5C6A595D47FE}"/>
              </a:ext>
            </a:extLst>
          </p:cNvPr>
          <p:cNvSpPr/>
          <p:nvPr/>
        </p:nvSpPr>
        <p:spPr>
          <a:xfrm>
            <a:off x="586183" y="1851023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본사주관 현장점검 주기적 ∙반복적 실시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2223AD78-D414-1C5F-8FE1-A65F3D28DE86}"/>
              </a:ext>
            </a:extLst>
          </p:cNvPr>
          <p:cNvSpPr/>
          <p:nvPr/>
        </p:nvSpPr>
        <p:spPr>
          <a:xfrm>
            <a:off x="273050" y="2238375"/>
            <a:ext cx="6354533" cy="8302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/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총</a:t>
            </a:r>
            <a:r>
              <a:rPr lang="en-US" altLang="ko-KR" sz="1200" dirty="0">
                <a:latin typeface="Arial"/>
              </a:rPr>
              <a:t>45</a:t>
            </a:r>
            <a:r>
              <a:rPr lang="ko-KR" altLang="en-US" sz="1200" dirty="0">
                <a:latin typeface="Arial"/>
              </a:rPr>
              <a:t>개소</a:t>
            </a:r>
            <a:r>
              <a:rPr lang="en-US" altLang="ko-KR" sz="1200" dirty="0">
                <a:latin typeface="Arial"/>
              </a:rPr>
              <a:t>(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현장점검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13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,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위험성평가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32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(</a:t>
            </a:r>
            <a:r>
              <a:rPr lang="en-US" altLang="ko-KR" sz="1200" dirty="0">
                <a:latin typeface="Arial"/>
              </a:rPr>
              <a:t>2025.01~12</a:t>
            </a:r>
            <a:r>
              <a:rPr lang="ko-KR" altLang="en-US" sz="1200" dirty="0">
                <a:latin typeface="Arial"/>
              </a:rPr>
              <a:t>월</a:t>
            </a:r>
            <a:r>
              <a:rPr lang="en-US" altLang="ko-KR" sz="1200" dirty="0">
                <a:latin typeface="Arial"/>
              </a:rPr>
              <a:t>)) </a:t>
            </a:r>
            <a:r>
              <a:rPr lang="ko-KR" altLang="en-US" sz="1200" dirty="0" err="1">
                <a:latin typeface="Arial"/>
              </a:rPr>
              <a:t>시행완료</a:t>
            </a:r>
            <a:r>
              <a:rPr lang="ko-KR" altLang="en-US" sz="1200" dirty="0">
                <a:latin typeface="Arial"/>
              </a:rPr>
              <a:t> </a:t>
            </a:r>
            <a:endParaRPr lang="en-US" altLang="ko-KR" sz="1200" dirty="0"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                            -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현장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방문시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점검 위주보다는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교육강화를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통한 자발적 안전점검 유도 </a:t>
            </a:r>
            <a:endParaRPr lang="en-US" altLang="ko-KR" sz="1200" dirty="0">
              <a:solidFill>
                <a:schemeClr val="tx1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 </a:t>
            </a:r>
            <a:r>
              <a:rPr lang="en-US" altLang="ko-KR" sz="1200" dirty="0">
                <a:latin typeface="Arial"/>
              </a:rPr>
              <a:t>: ① </a:t>
            </a:r>
            <a:r>
              <a:rPr lang="ko-KR" altLang="en-US" sz="1200" dirty="0">
                <a:latin typeface="Arial"/>
              </a:rPr>
              <a:t>현장지원 대상 사업장 세분화</a:t>
            </a:r>
            <a:r>
              <a:rPr lang="en-US" altLang="ko-KR" sz="1200" dirty="0">
                <a:latin typeface="Arial"/>
              </a:rPr>
              <a:t>(</a:t>
            </a:r>
            <a:r>
              <a:rPr lang="ko-KR" altLang="en-US" sz="1200" dirty="0" err="1">
                <a:latin typeface="Arial"/>
              </a:rPr>
              <a:t>지원필요도</a:t>
            </a:r>
            <a:r>
              <a:rPr lang="ko-KR" altLang="en-US" sz="1200" dirty="0">
                <a:latin typeface="Arial"/>
              </a:rPr>
              <a:t> 기준</a:t>
            </a:r>
            <a:r>
              <a:rPr lang="en-US" altLang="ko-KR" sz="1200" dirty="0">
                <a:latin typeface="Arial"/>
              </a:rPr>
              <a:t>)</a:t>
            </a:r>
            <a:r>
              <a:rPr lang="ko-KR" altLang="en-US" sz="1200" dirty="0">
                <a:latin typeface="Arial"/>
              </a:rPr>
              <a:t>를 통한 현장지원시행  </a:t>
            </a:r>
            <a:endParaRPr lang="en-US" altLang="ko-KR" sz="1200" dirty="0"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7416" name="그룹 10">
            <a:extLst>
              <a:ext uri="{FF2B5EF4-FFF2-40B4-BE49-F238E27FC236}">
                <a16:creationId xmlns:a16="http://schemas.microsoft.com/office/drawing/2014/main" id="{58076A05-5FAE-1F3A-130A-2EADF6EFCED1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22513"/>
            <a:ext cx="254000" cy="152400"/>
            <a:chOff x="6871351" y="5916776"/>
            <a:chExt cx="253610" cy="152355"/>
          </a:xfrm>
        </p:grpSpPr>
        <p:sp>
          <p:nvSpPr>
            <p:cNvPr id="13" name="양쪽 모서리가 둥근 사각형 60">
              <a:extLst>
                <a:ext uri="{FF2B5EF4-FFF2-40B4-BE49-F238E27FC236}">
                  <a16:creationId xmlns:a16="http://schemas.microsoft.com/office/drawing/2014/main" id="{D292D39E-67D8-8D0B-6FC7-520C9A50C630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504" name="Freeform 9">
              <a:extLst>
                <a:ext uri="{FF2B5EF4-FFF2-40B4-BE49-F238E27FC236}">
                  <a16:creationId xmlns:a16="http://schemas.microsoft.com/office/drawing/2014/main" id="{B55E5CC2-8844-508C-657D-9D91016A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7417" name="그룹 14">
            <a:extLst>
              <a:ext uri="{FF2B5EF4-FFF2-40B4-BE49-F238E27FC236}">
                <a16:creationId xmlns:a16="http://schemas.microsoft.com/office/drawing/2014/main" id="{B0E64BA5-17A2-FFE0-644D-8D3A6B83EC52}"/>
              </a:ext>
            </a:extLst>
          </p:cNvPr>
          <p:cNvGrpSpPr>
            <a:grpSpLocks/>
          </p:cNvGrpSpPr>
          <p:nvPr/>
        </p:nvGrpSpPr>
        <p:grpSpPr bwMode="auto">
          <a:xfrm>
            <a:off x="410711" y="2785287"/>
            <a:ext cx="254000" cy="145793"/>
            <a:chOff x="6871351" y="5916776"/>
            <a:chExt cx="253610" cy="152355"/>
          </a:xfrm>
        </p:grpSpPr>
        <p:sp>
          <p:nvSpPr>
            <p:cNvPr id="18" name="양쪽 모서리가 둥근 사각형 60">
              <a:extLst>
                <a:ext uri="{FF2B5EF4-FFF2-40B4-BE49-F238E27FC236}">
                  <a16:creationId xmlns:a16="http://schemas.microsoft.com/office/drawing/2014/main" id="{4E477000-EE29-E9AE-CDB8-B7637776C893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502" name="Freeform 9">
              <a:extLst>
                <a:ext uri="{FF2B5EF4-FFF2-40B4-BE49-F238E27FC236}">
                  <a16:creationId xmlns:a16="http://schemas.microsoft.com/office/drawing/2014/main" id="{A71F2BD5-40FF-46C6-0B4D-AA80024D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89168A8-81D8-1DC0-6586-7572AA9047B9}"/>
              </a:ext>
            </a:extLst>
          </p:cNvPr>
          <p:cNvSpPr txBox="1"/>
          <p:nvPr/>
        </p:nvSpPr>
        <p:spPr>
          <a:xfrm>
            <a:off x="273050" y="3190734"/>
            <a:ext cx="5690324" cy="365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연간계획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(24.02 ~ 12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월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현장 밀착관리 및 소통을 통한 취약요소 개선 등으로 안전사고 철저 예방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개선활동 중심의 점검활동으로 근원적인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제거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안전점검 행사 시행여부 확인 및 각종 안전관련 법정 서류 확인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사업장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파악 및 </a:t>
            </a:r>
            <a:r>
              <a:rPr lang="ko-KR" altLang="en-US" sz="1200" dirty="0" err="1">
                <a:latin typeface="+mn-ea"/>
              </a:rPr>
              <a:t>개선여부</a:t>
            </a:r>
            <a:r>
              <a:rPr lang="ko-KR" altLang="en-US" sz="1200" dirty="0">
                <a:latin typeface="+mn-ea"/>
              </a:rPr>
              <a:t> 확인 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284A23-DCCF-D7C0-ADEC-0188B1AD4DA4}"/>
              </a:ext>
            </a:extLst>
          </p:cNvPr>
          <p:cNvSpPr txBox="1"/>
          <p:nvPr/>
        </p:nvSpPr>
        <p:spPr>
          <a:xfrm>
            <a:off x="273050" y="5083747"/>
            <a:ext cx="5336274" cy="348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활동 실적 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24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년대비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6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개소 증가 ↑  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95C00E7E-06D6-6FDE-5CBF-D6F524A80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587711"/>
              </p:ext>
            </p:extLst>
          </p:nvPr>
        </p:nvGraphicFramePr>
        <p:xfrm>
          <a:off x="308653" y="3494678"/>
          <a:ext cx="6318929" cy="956808"/>
        </p:xfrm>
        <a:graphic>
          <a:graphicData uri="http://schemas.openxmlformats.org/drawingml/2006/table">
            <a:tbl>
              <a:tblPr/>
              <a:tblGrid>
                <a:gridCol w="2870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1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9202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주기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수행조직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202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안전보건업무 이행실태 현장점검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CSO/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관련부서</a:t>
                      </a:r>
                      <a:endParaRPr lang="en-US" altLang="ko-KR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20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 합동 안전점검의 날 실시</a:t>
                      </a: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사업부서장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팀장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20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 </a:t>
                      </a:r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발생빌딩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현장방문 진단</a:t>
                      </a: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 즉시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전문기술팀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42" name="직사각형 15">
            <a:extLst>
              <a:ext uri="{FF2B5EF4-FFF2-40B4-BE49-F238E27FC236}">
                <a16:creationId xmlns:a16="http://schemas.microsoft.com/office/drawing/2014/main" id="{C2176A6F-7FB1-3968-BBA8-76F9BF003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" y="6843209"/>
            <a:ext cx="201771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  <a:buFont typeface="Wingdings" panose="05000000000000000000" pitchFamily="2" charset="2"/>
              <a:buChar char="v"/>
            </a:pPr>
            <a:r>
              <a:rPr lang="ko-KR" altLang="en-US" sz="1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현장점검 체크리스트</a:t>
            </a:r>
            <a:endParaRPr lang="en-US" altLang="ko-KR" sz="1200" dirty="0">
              <a:latin typeface="맑은 고딕" panose="020B0503020000020004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0B1D63-7E8E-790A-7297-0633CAFAE8F0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11" name="모서리가 둥근 직사각형 20">
            <a:extLst>
              <a:ext uri="{FF2B5EF4-FFF2-40B4-BE49-F238E27FC236}">
                <a16:creationId xmlns:a16="http://schemas.microsoft.com/office/drawing/2014/main" id="{20C2AF4F-31EB-15A7-C97C-4BD370425960}"/>
              </a:ext>
            </a:extLst>
          </p:cNvPr>
          <p:cNvSpPr/>
          <p:nvPr/>
        </p:nvSpPr>
        <p:spPr>
          <a:xfrm>
            <a:off x="588464" y="131769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업무 수행 및 선진화 추진 </a:t>
            </a:r>
          </a:p>
        </p:txBody>
      </p:sp>
      <p:sp>
        <p:nvSpPr>
          <p:cNvPr id="14" name="모서리가 둥근 직사각형 20">
            <a:extLst>
              <a:ext uri="{FF2B5EF4-FFF2-40B4-BE49-F238E27FC236}">
                <a16:creationId xmlns:a16="http://schemas.microsoft.com/office/drawing/2014/main" id="{DE278D77-C366-2BFF-C640-B3BB1078A8F9}"/>
              </a:ext>
            </a:extLst>
          </p:cNvPr>
          <p:cNvSpPr/>
          <p:nvPr/>
        </p:nvSpPr>
        <p:spPr>
          <a:xfrm>
            <a:off x="273310" y="131769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D09EBB55-1509-FE8F-7E1B-6AC72ADD7F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259694"/>
              </p:ext>
            </p:extLst>
          </p:nvPr>
        </p:nvGraphicFramePr>
        <p:xfrm>
          <a:off x="317841" y="7146507"/>
          <a:ext cx="6267110" cy="2390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8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9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058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조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사  항  목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적정여부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안전점검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행사 및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행사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교육일지</a:t>
                      </a:r>
                      <a:r>
                        <a:rPr lang="en-US" altLang="ko-KR" sz="1000" kern="10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baseline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작성여부</a:t>
                      </a:r>
                      <a:r>
                        <a:rPr lang="ko-KR" altLang="en-US" sz="1000" kern="10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확인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사본징구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사용 및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관리실태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법정교육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시행여부 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대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법정교육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시행여부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계획 확인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220028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업무환경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작업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근무환경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확인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34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건강검진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건강검진 시행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여부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000" kern="10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직원 건강상태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결과관리여부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위험물질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취급</a:t>
                      </a:r>
                      <a:r>
                        <a:rPr 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화학물질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MSDS)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관리실태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고소작업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사다리 작업 등 고소작업 실시여부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직원 건강이상여부 확인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건강이상 직원 확인 및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면담서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작성 여부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661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취약시설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안전사고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시설사고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확인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아차사고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아차사고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사례 발굴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298AD8F-5936-E2AA-0B74-C06B35BAC7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843674"/>
              </p:ext>
            </p:extLst>
          </p:nvPr>
        </p:nvGraphicFramePr>
        <p:xfrm>
          <a:off x="301625" y="5462588"/>
          <a:ext cx="6283325" cy="763191"/>
        </p:xfrm>
        <a:graphic>
          <a:graphicData uri="http://schemas.openxmlformats.org/drawingml/2006/table">
            <a:tbl>
              <a:tblPr/>
              <a:tblGrid>
                <a:gridCol w="1256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559146892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3199460310"/>
                    </a:ext>
                  </a:extLst>
                </a:gridCol>
              </a:tblGrid>
              <a:tr h="254397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외부빌딩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호텔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인프라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39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2025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39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552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473FDBEA-6D37-7A2D-47A6-B221FE2EB455}"/>
              </a:ext>
            </a:extLst>
          </p:cNvPr>
          <p:cNvSpPr/>
          <p:nvPr/>
        </p:nvSpPr>
        <p:spPr>
          <a:xfrm>
            <a:off x="271463" y="2165136"/>
            <a:ext cx="6281738" cy="1169620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72000" anchor="ctr"/>
          <a:lstStyle/>
          <a:p>
            <a:pPr algn="just" defTabSz="829544" eaLnBrk="1" fontAlgn="auto" latinLnBrk="1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</a:t>
            </a:r>
            <a:endParaRPr lang="en-US" altLang="ko-KR" sz="1200" b="1" dirty="0">
              <a:solidFill>
                <a:srgbClr val="FF0000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평가완료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사업장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2024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162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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2025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193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개소로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31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증가</a:t>
            </a:r>
            <a:endParaRPr lang="en-US" altLang="ko-KR" sz="1200" dirty="0">
              <a:solidFill>
                <a:schemeClr val="tx1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감소대책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완료율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2024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96.1%</a:t>
            </a:r>
            <a:r>
              <a:rPr lang="en-US" altLang="ko-KR" sz="120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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2025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97.5%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로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1.4%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증가</a:t>
            </a:r>
            <a:endParaRPr lang="en-US" altLang="ko-KR" sz="1200" dirty="0">
              <a:solidFill>
                <a:schemeClr val="tx1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                           ③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위험성 평가방식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3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단계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판단법으로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변경하여 직원 이해도 증가 </a:t>
            </a:r>
            <a:endParaRPr lang="en-US" altLang="ko-KR" sz="1200" dirty="0">
              <a:solidFill>
                <a:schemeClr val="tx1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수시 위험성 평가 강화를 통한 위험회피 일상화 </a:t>
            </a:r>
            <a:endParaRPr lang="en-US" altLang="ko-KR" sz="1200" dirty="0">
              <a:latin typeface="Arial"/>
              <a:ea typeface="나눔고딕" panose="020D0604000000000000" pitchFamily="50" charset="-127"/>
            </a:endParaRPr>
          </a:p>
        </p:txBody>
      </p:sp>
      <p:sp>
        <p:nvSpPr>
          <p:cNvPr id="18436" name="슬라이드 번호 개체 틀 3">
            <a:extLst>
              <a:ext uri="{FF2B5EF4-FFF2-40B4-BE49-F238E27FC236}">
                <a16:creationId xmlns:a16="http://schemas.microsoft.com/office/drawing/2014/main" id="{87A4A5D2-9ABA-A0B4-B7F4-28092505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55512B0-7199-46BA-9C3E-AF1BCEA59992}" type="slidenum">
              <a:rPr lang="ko-KR" altLang="en-US" smtClean="0">
                <a:solidFill>
                  <a:srgbClr val="898989"/>
                </a:solidFill>
              </a:rPr>
              <a:pPr/>
              <a:t>18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D2B41D51-A961-862E-22A1-E34DC24A6629}"/>
              </a:ext>
            </a:extLst>
          </p:cNvPr>
          <p:cNvSpPr/>
          <p:nvPr/>
        </p:nvSpPr>
        <p:spPr>
          <a:xfrm>
            <a:off x="482607" y="1787741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효율적인 위험성평가 실시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C7E9A41-E33F-369F-63CD-D67A48E9466F}"/>
              </a:ext>
            </a:extLst>
          </p:cNvPr>
          <p:cNvSpPr/>
          <p:nvPr/>
        </p:nvSpPr>
        <p:spPr>
          <a:xfrm>
            <a:off x="271463" y="3503952"/>
            <a:ext cx="6175375" cy="2451953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  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위험성평가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실효성 제고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  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위험성평가</a:t>
            </a:r>
            <a:r>
              <a:rPr lang="ko-KR" altLang="en-US" sz="1200" b="1" dirty="0">
                <a:latin typeface="+mn-ea"/>
              </a:rPr>
              <a:t> 실적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8441" name="직사각형 19">
            <a:extLst>
              <a:ext uri="{FF2B5EF4-FFF2-40B4-BE49-F238E27FC236}">
                <a16:creationId xmlns:a16="http://schemas.microsoft.com/office/drawing/2014/main" id="{78CB6113-7DE3-9A6A-159A-364581D97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67" y="6941191"/>
            <a:ext cx="33083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</a:pPr>
            <a:r>
              <a:rPr lang="ko-KR" altLang="en-US" sz="1200" b="1" dirty="0">
                <a:latin typeface="맑은 고딕" panose="020B0503020000020004" pitchFamily="50" charset="-127"/>
              </a:rPr>
              <a:t>   다</a:t>
            </a:r>
            <a:r>
              <a:rPr lang="en-US" altLang="ko-KR" sz="1200" b="1" dirty="0">
                <a:latin typeface="맑은 고딕" panose="020B0503020000020004" pitchFamily="50" charset="-127"/>
              </a:rPr>
              <a:t>. </a:t>
            </a:r>
            <a:r>
              <a:rPr lang="ko-KR" altLang="en-US" sz="1200" b="1" dirty="0">
                <a:latin typeface="맑은 고딕" panose="020B0503020000020004" pitchFamily="50" charset="-127"/>
              </a:rPr>
              <a:t>위험성평가 결과관리</a:t>
            </a:r>
            <a:endParaRPr lang="en-US" altLang="ko-KR" sz="1200" dirty="0">
              <a:latin typeface="맑은 고딕" panose="020B0503020000020004" pitchFamily="50" charset="-127"/>
            </a:endParaRP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F6337420-90AF-5668-C1A9-48307B90DC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143220"/>
              </p:ext>
            </p:extLst>
          </p:nvPr>
        </p:nvGraphicFramePr>
        <p:xfrm>
          <a:off x="269876" y="5946801"/>
          <a:ext cx="6260874" cy="927099"/>
        </p:xfrm>
        <a:graphic>
          <a:graphicData uri="http://schemas.openxmlformats.org/drawingml/2006/table">
            <a:tbl>
              <a:tblPr firstRow="1" firstCol="1" bandRow="1"/>
              <a:tblGrid>
                <a:gridCol w="79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2025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129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57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193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2024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106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162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525891CE-96DD-1984-EA87-88F921F1F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940422"/>
              </p:ext>
            </p:extLst>
          </p:nvPr>
        </p:nvGraphicFramePr>
        <p:xfrm>
          <a:off x="264067" y="7277285"/>
          <a:ext cx="6254342" cy="1008062"/>
        </p:xfrm>
        <a:graphic>
          <a:graphicData uri="http://schemas.openxmlformats.org/drawingml/2006/table">
            <a:tbl>
              <a:tblPr/>
              <a:tblGrid>
                <a:gridCol w="768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90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위험성 추정 및 결정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완료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진행중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</a:t>
                      </a:r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완료율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98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2025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ko-KR" alt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1,991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1,942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97.5%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39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2024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2,028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1,949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79</a:t>
                      </a: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96.1%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8494" name="그룹 24">
            <a:extLst>
              <a:ext uri="{FF2B5EF4-FFF2-40B4-BE49-F238E27FC236}">
                <a16:creationId xmlns:a16="http://schemas.microsoft.com/office/drawing/2014/main" id="{54615300-6631-8402-9D81-FDDA0DB1228C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60613"/>
            <a:ext cx="254000" cy="152400"/>
            <a:chOff x="6871351" y="5916776"/>
            <a:chExt cx="253610" cy="152355"/>
          </a:xfrm>
        </p:grpSpPr>
        <p:sp>
          <p:nvSpPr>
            <p:cNvPr id="26" name="양쪽 모서리가 둥근 사각형 60">
              <a:extLst>
                <a:ext uri="{FF2B5EF4-FFF2-40B4-BE49-F238E27FC236}">
                  <a16:creationId xmlns:a16="http://schemas.microsoft.com/office/drawing/2014/main" id="{9CEF6957-3A2E-9BCE-C885-A646675245D7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500" name="Freeform 9">
              <a:extLst>
                <a:ext uri="{FF2B5EF4-FFF2-40B4-BE49-F238E27FC236}">
                  <a16:creationId xmlns:a16="http://schemas.microsoft.com/office/drawing/2014/main" id="{37B65979-D45F-FE48-E640-15F1F584F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8495" name="그룹 27">
            <a:extLst>
              <a:ext uri="{FF2B5EF4-FFF2-40B4-BE49-F238E27FC236}">
                <a16:creationId xmlns:a16="http://schemas.microsoft.com/office/drawing/2014/main" id="{A2A9EA02-65C5-7CA8-A385-69FED74E7B13}"/>
              </a:ext>
            </a:extLst>
          </p:cNvPr>
          <p:cNvGrpSpPr>
            <a:grpSpLocks/>
          </p:cNvGrpSpPr>
          <p:nvPr/>
        </p:nvGrpSpPr>
        <p:grpSpPr bwMode="auto">
          <a:xfrm>
            <a:off x="401172" y="3104222"/>
            <a:ext cx="252412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4A6E60C1-3E96-7501-D4DC-6BB6BFC4FD8B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498" name="Freeform 9">
              <a:extLst>
                <a:ext uri="{FF2B5EF4-FFF2-40B4-BE49-F238E27FC236}">
                  <a16:creationId xmlns:a16="http://schemas.microsoft.com/office/drawing/2014/main" id="{6FE824C4-26EF-CFFF-A333-9A0D0EBA5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E0223DC-820E-D1C9-4816-F45C1B992888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0ECE2B45-A087-8ADF-B9A5-E4E35110501F}"/>
              </a:ext>
            </a:extLst>
          </p:cNvPr>
          <p:cNvSpPr/>
          <p:nvPr/>
        </p:nvSpPr>
        <p:spPr>
          <a:xfrm>
            <a:off x="588464" y="131769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업무 수행 및 선진화 추진 </a:t>
            </a:r>
          </a:p>
        </p:txBody>
      </p:sp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EC849138-210D-EC51-DC2D-AB2DF0F92448}"/>
              </a:ext>
            </a:extLst>
          </p:cNvPr>
          <p:cNvSpPr/>
          <p:nvPr/>
        </p:nvSpPr>
        <p:spPr>
          <a:xfrm>
            <a:off x="273310" y="131769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6" y="3851278"/>
            <a:ext cx="6283325" cy="157900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슬라이드 번호 개체 틀 3">
            <a:extLst>
              <a:ext uri="{FF2B5EF4-FFF2-40B4-BE49-F238E27FC236}">
                <a16:creationId xmlns:a16="http://schemas.microsoft.com/office/drawing/2014/main" id="{F1D5D283-4F67-905F-7FBB-80197F5C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E6EA56A-41D6-4233-AD23-4BFC7A2591AB}" type="slidenum">
              <a:rPr lang="ko-KR" altLang="en-US" smtClean="0">
                <a:solidFill>
                  <a:srgbClr val="898989"/>
                </a:solidFill>
              </a:rPr>
              <a:pPr/>
              <a:t>19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433FCB13-9FB9-E74B-CD85-AAD14F91DDE6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이행 생활화 및 자율 예방체계 구축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11FC948E-6DD4-BACC-05C8-3A005032BD8F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A9B7C210-5D17-8724-8B14-03A229771B46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자율 안전보건 이행 활동 실시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안전점검의 날 운영 등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33CBC7F-7B01-EEED-E2CF-FAAF623CA38E}"/>
              </a:ext>
            </a:extLst>
          </p:cNvPr>
          <p:cNvSpPr/>
          <p:nvPr/>
        </p:nvSpPr>
        <p:spPr>
          <a:xfrm>
            <a:off x="253692" y="3968805"/>
            <a:ext cx="6283325" cy="3426579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맑은 고딕"/>
              </a:rPr>
              <a:t>  가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>
                <a:latin typeface="맑은 고딕"/>
              </a:rPr>
              <a:t>안전점검의 날 운영 </a:t>
            </a:r>
            <a:endParaRPr lang="en-US" altLang="ko-KR" sz="1200" b="1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 O </a:t>
            </a:r>
            <a:r>
              <a:rPr lang="ko-KR" altLang="en-US" sz="1200" dirty="0">
                <a:latin typeface="맑은 고딕"/>
              </a:rPr>
              <a:t>주기 </a:t>
            </a:r>
            <a:r>
              <a:rPr lang="en-US" altLang="ko-KR" sz="1200" dirty="0">
                <a:latin typeface="맑은 고딕"/>
              </a:rPr>
              <a:t>: </a:t>
            </a:r>
            <a:r>
              <a:rPr lang="ko-KR" altLang="en-US" sz="1200" dirty="0">
                <a:latin typeface="맑은 고딕"/>
              </a:rPr>
              <a:t>매월 </a:t>
            </a:r>
            <a:r>
              <a:rPr lang="en-US" altLang="ko-KR" sz="1200" dirty="0">
                <a:latin typeface="맑은 고딕"/>
              </a:rPr>
              <a:t>4</a:t>
            </a:r>
            <a:r>
              <a:rPr lang="ko-KR" altLang="en-US" sz="1200" dirty="0">
                <a:latin typeface="맑은 고딕"/>
              </a:rPr>
              <a:t>일</a:t>
            </a:r>
            <a:r>
              <a:rPr lang="en-US" altLang="ko-KR" sz="1200" dirty="0">
                <a:latin typeface="맑은 고딕"/>
              </a:rPr>
              <a:t>(08:30~09:30) (</a:t>
            </a:r>
            <a:r>
              <a:rPr lang="ko-KR" altLang="en-US" sz="1200" dirty="0">
                <a:latin typeface="맑은 고딕"/>
              </a:rPr>
              <a:t>휴일일 경우 직후 근무일</a:t>
            </a:r>
            <a:r>
              <a:rPr lang="en-US" altLang="ko-KR" sz="1200" dirty="0">
                <a:latin typeface="맑은 고딕"/>
              </a:rPr>
              <a:t>)</a:t>
            </a:r>
            <a:endParaRPr lang="en-US" altLang="ko-KR" sz="1200" b="1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 O</a:t>
            </a:r>
            <a:r>
              <a:rPr lang="ko-KR" altLang="en-US" sz="1200" dirty="0">
                <a:latin typeface="맑은 고딕"/>
              </a:rPr>
              <a:t>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주요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실시사항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안전사고 예방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점검활동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각 관리 감독자 주관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장비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안전보호구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MSDS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관리상태 및 이상유무 점검</a:t>
            </a:r>
            <a:r>
              <a:rPr lang="ko-KR" altLang="en-US" sz="1200" dirty="0">
                <a:latin typeface="+mn-ea"/>
                <a:sym typeface="Wingdings" panose="05000000000000000000" pitchFamily="2" charset="2"/>
              </a:rPr>
              <a:t> 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분야별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시기별 안전사고 발생 중요 위험요소 확인 점검</a:t>
            </a:r>
            <a:endParaRPr lang="ko-KR" altLang="en-US" sz="1200" dirty="0">
              <a:latin typeface="+mn-ea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</a:rPr>
              <a:t>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소속직원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집합교육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실시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운영주관자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각 업무분야별 점검결과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지적사항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피드백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월간 중점 이행사항 교육 실시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법정교육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병행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indent="247650" defTabSz="914400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맑은 고딕"/>
            </a:endParaRPr>
          </a:p>
          <a:p>
            <a:pPr defTabSz="914400">
              <a:lnSpc>
                <a:spcPts val="1000"/>
              </a:lnSpc>
              <a:spcAft>
                <a:spcPts val="0"/>
              </a:spcAft>
              <a:defRPr/>
            </a:pPr>
            <a:r>
              <a:rPr lang="ko-KR" altLang="en-US" sz="1200" b="1" dirty="0">
                <a:latin typeface="맑은 고딕"/>
              </a:rPr>
              <a:t>  나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생활화를 위한 지원활동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안전점검의 날 리포트 발행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안전보건팀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,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 게시 및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교육시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활용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    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 매월 중점 이행 사항 및 </a:t>
            </a:r>
            <a:r>
              <a:rPr lang="ko-KR" altLang="en-US" sz="1200" dirty="0" err="1">
                <a:latin typeface="+mn-ea"/>
              </a:rPr>
              <a:t>이슈사항</a:t>
            </a:r>
            <a:r>
              <a:rPr lang="ko-KR" altLang="en-US" sz="1200" dirty="0">
                <a:latin typeface="+mn-ea"/>
              </a:rPr>
              <a:t> 전사 공유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 </a:t>
            </a:r>
            <a:endParaRPr lang="en-US" altLang="ko-KR" sz="1200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9484" name="직사각형 7">
            <a:extLst>
              <a:ext uri="{FF2B5EF4-FFF2-40B4-BE49-F238E27FC236}">
                <a16:creationId xmlns:a16="http://schemas.microsoft.com/office/drawing/2014/main" id="{817A7DA5-A4C7-E4F3-F167-5EC6FF780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8159750"/>
            <a:ext cx="6283325" cy="31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2000"/>
              </a:lnSpc>
            </a:pPr>
            <a:r>
              <a:rPr lang="ko-KR" altLang="en-US" sz="1200" b="1" dirty="0">
                <a:solidFill>
                  <a:srgbClr val="000000"/>
                </a:solidFill>
                <a:latin typeface="맑은 고딕" panose="020B0503020000020004" pitchFamily="50" charset="-127"/>
              </a:rPr>
              <a:t>  </a:t>
            </a:r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1" name="Round Diagonal Corner Rectangle 1">
            <a:extLst>
              <a:ext uri="{FF2B5EF4-FFF2-40B4-BE49-F238E27FC236}">
                <a16:creationId xmlns:a16="http://schemas.microsoft.com/office/drawing/2014/main" id="{16120FF9-9C00-0D2B-B75C-9785653B529D}"/>
              </a:ext>
            </a:extLst>
          </p:cNvPr>
          <p:cNvSpPr/>
          <p:nvPr/>
        </p:nvSpPr>
        <p:spPr>
          <a:xfrm>
            <a:off x="273050" y="2302369"/>
            <a:ext cx="6375944" cy="1608101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적  </a:t>
            </a:r>
            <a:r>
              <a:rPr lang="en-US" altLang="ko-KR" sz="1200" dirty="0">
                <a:latin typeface="Arial"/>
              </a:rPr>
              <a:t>: ① </a:t>
            </a:r>
            <a:r>
              <a:rPr lang="ko-KR" altLang="en-US" sz="1200" dirty="0"/>
              <a:t>안전점검의 날 시행</a:t>
            </a:r>
            <a:r>
              <a:rPr lang="en-US" altLang="ko-KR" sz="1200" dirty="0"/>
              <a:t>(</a:t>
            </a:r>
            <a:r>
              <a:rPr lang="ko-KR" altLang="en-US" sz="1200" dirty="0"/>
              <a:t>매월 </a:t>
            </a:r>
            <a:r>
              <a:rPr lang="en-US" altLang="ko-KR" sz="1200" dirty="0"/>
              <a:t>4</a:t>
            </a:r>
            <a:r>
              <a:rPr lang="ko-KR" altLang="en-US" sz="1200" dirty="0"/>
              <a:t>일</a:t>
            </a:r>
            <a:r>
              <a:rPr lang="en-US" altLang="ko-KR" sz="1200" dirty="0"/>
              <a:t>), </a:t>
            </a:r>
            <a:r>
              <a:rPr lang="ko-KR" altLang="en-US" sz="1200" dirty="0"/>
              <a:t>매월 안전점검의 날 리포트 발행</a:t>
            </a:r>
            <a:r>
              <a:rPr lang="en-US" altLang="ko-KR" sz="1200" dirty="0"/>
              <a:t>(1</a:t>
            </a:r>
            <a:r>
              <a:rPr lang="ko-KR" altLang="en-US" sz="1200" dirty="0"/>
              <a:t>월</a:t>
            </a:r>
            <a:r>
              <a:rPr lang="en-US" altLang="ko-KR" sz="1200" dirty="0"/>
              <a:t>~12</a:t>
            </a:r>
            <a:r>
              <a:rPr lang="ko-KR" altLang="en-US" sz="1200" dirty="0"/>
              <a:t>월</a:t>
            </a:r>
            <a:r>
              <a:rPr lang="en-US" altLang="ko-KR" sz="1200" dirty="0"/>
              <a:t>)</a:t>
            </a: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                    ②  </a:t>
            </a:r>
            <a:r>
              <a:rPr lang="ko-KR" altLang="en-US" sz="1200" dirty="0"/>
              <a:t>안전점검의 날 </a:t>
            </a:r>
            <a:r>
              <a:rPr lang="ko-KR" altLang="en-US" sz="1200" dirty="0" err="1"/>
              <a:t>시행결과</a:t>
            </a:r>
            <a:r>
              <a:rPr lang="ko-KR" altLang="en-US" sz="1200" dirty="0"/>
              <a:t> </a:t>
            </a:r>
            <a:r>
              <a:rPr lang="ko-KR" altLang="en-US" sz="1200" dirty="0" err="1"/>
              <a:t>안전보건팀</a:t>
            </a:r>
            <a:r>
              <a:rPr lang="ko-KR" altLang="en-US" sz="1200" dirty="0"/>
              <a:t> 제출 시행</a:t>
            </a:r>
            <a:r>
              <a:rPr lang="en-US" altLang="ko-KR" sz="1200" dirty="0"/>
              <a:t>(1</a:t>
            </a:r>
            <a:r>
              <a:rPr lang="ko-KR" altLang="en-US" sz="1200" dirty="0"/>
              <a:t>월</a:t>
            </a:r>
            <a:r>
              <a:rPr lang="en-US" altLang="ko-KR" sz="1200" dirty="0"/>
              <a:t>~12</a:t>
            </a:r>
            <a:r>
              <a:rPr lang="ko-KR" altLang="en-US" sz="1200" dirty="0"/>
              <a:t>월</a:t>
            </a:r>
            <a:r>
              <a:rPr lang="en-US" altLang="ko-KR" sz="1200" dirty="0"/>
              <a:t>)</a:t>
            </a:r>
            <a:r>
              <a:rPr lang="ko-KR" altLang="en-US" sz="1200" dirty="0"/>
              <a:t> </a:t>
            </a:r>
            <a:endParaRPr lang="en-US" altLang="ko-KR" sz="1200" b="1" dirty="0">
              <a:solidFill>
                <a:srgbClr val="FF0000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Arial"/>
              </a:rPr>
              <a:t>         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그룹웨어에 사업장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우수 안전점검의 날 리포트 게시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란 신설로 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   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우수 안전점검의날 리포트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전사공유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및 우수부서 포상 검토  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안전점검의 날 시행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실질화를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위해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사업부서별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안점점검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담당부서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    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안전점검의 날 행사내용 검토 및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참석자 서명 등 확인 강화 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9487" name="그룹 12">
            <a:extLst>
              <a:ext uri="{FF2B5EF4-FFF2-40B4-BE49-F238E27FC236}">
                <a16:creationId xmlns:a16="http://schemas.microsoft.com/office/drawing/2014/main" id="{B4357A99-4265-A57C-5C69-5D366C761DD1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97662"/>
            <a:ext cx="254000" cy="152400"/>
            <a:chOff x="6871351" y="5916776"/>
            <a:chExt cx="253610" cy="152355"/>
          </a:xfrm>
        </p:grpSpPr>
        <p:sp>
          <p:nvSpPr>
            <p:cNvPr id="14" name="양쪽 모서리가 둥근 사각형 60">
              <a:extLst>
                <a:ext uri="{FF2B5EF4-FFF2-40B4-BE49-F238E27FC236}">
                  <a16:creationId xmlns:a16="http://schemas.microsoft.com/office/drawing/2014/main" id="{FEBA136C-6C19-8038-4E55-B18BFE78B88A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493" name="Freeform 9">
              <a:extLst>
                <a:ext uri="{FF2B5EF4-FFF2-40B4-BE49-F238E27FC236}">
                  <a16:creationId xmlns:a16="http://schemas.microsoft.com/office/drawing/2014/main" id="{ECE1251B-D3D5-D476-B468-AC7535B1F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9488" name="그룹 15">
            <a:extLst>
              <a:ext uri="{FF2B5EF4-FFF2-40B4-BE49-F238E27FC236}">
                <a16:creationId xmlns:a16="http://schemas.microsoft.com/office/drawing/2014/main" id="{59B5A2D9-C2AA-88DF-C53F-8DAD039571BC}"/>
              </a:ext>
            </a:extLst>
          </p:cNvPr>
          <p:cNvGrpSpPr>
            <a:grpSpLocks/>
          </p:cNvGrpSpPr>
          <p:nvPr/>
        </p:nvGrpSpPr>
        <p:grpSpPr bwMode="auto">
          <a:xfrm>
            <a:off x="430213" y="2916238"/>
            <a:ext cx="252412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F282427C-9047-F3DC-74C9-52C70896AD81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491" name="Freeform 9">
              <a:extLst>
                <a:ext uri="{FF2B5EF4-FFF2-40B4-BE49-F238E27FC236}">
                  <a16:creationId xmlns:a16="http://schemas.microsoft.com/office/drawing/2014/main" id="{06A33644-EF79-C10E-F756-9331E1D04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68CA560-FBAD-6D80-A60B-4DD94552710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" y="7035528"/>
            <a:ext cx="5731238" cy="23323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7C4F9D1-8A7C-9FC4-7168-6D9666E247C1}"/>
              </a:ext>
            </a:extLst>
          </p:cNvPr>
          <p:cNvSpPr/>
          <p:nvPr/>
        </p:nvSpPr>
        <p:spPr>
          <a:xfrm>
            <a:off x="2529000" y="2326172"/>
            <a:ext cx="1800000" cy="305901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목  차</a:t>
            </a:r>
          </a:p>
        </p:txBody>
      </p:sp>
      <p:grpSp>
        <p:nvGrpSpPr>
          <p:cNvPr id="6147" name="그룹 12">
            <a:extLst>
              <a:ext uri="{FF2B5EF4-FFF2-40B4-BE49-F238E27FC236}">
                <a16:creationId xmlns:a16="http://schemas.microsoft.com/office/drawing/2014/main" id="{9DA66282-D5C6-2CD2-FB62-DFE9B1BCAAE1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3282950"/>
            <a:ext cx="3686175" cy="393700"/>
            <a:chOff x="1731960" y="3282421"/>
            <a:chExt cx="3686707" cy="394229"/>
          </a:xfrm>
        </p:grpSpPr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id="{ED70E1D7-B4A1-E878-CDFA-9D487575C502}"/>
                </a:ext>
              </a:extLst>
            </p:cNvPr>
            <p:cNvSpPr/>
            <p:nvPr/>
          </p:nvSpPr>
          <p:spPr bwMode="auto">
            <a:xfrm>
              <a:off x="2165327" y="3282421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안전보건 경영방침 및 목표</a:t>
              </a:r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DAD2D344-AC4E-148D-F63F-E9AB7CFC2A1B}"/>
                </a:ext>
              </a:extLst>
            </p:cNvPr>
            <p:cNvSpPr/>
            <p:nvPr/>
          </p:nvSpPr>
          <p:spPr bwMode="auto">
            <a:xfrm>
              <a:off x="1731960" y="3282421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Ⅰ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48" name="그룹 13">
            <a:extLst>
              <a:ext uri="{FF2B5EF4-FFF2-40B4-BE49-F238E27FC236}">
                <a16:creationId xmlns:a16="http://schemas.microsoft.com/office/drawing/2014/main" id="{77378054-A467-EE5E-9FB2-C22B2AB862D6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3902075"/>
            <a:ext cx="3686175" cy="393700"/>
            <a:chOff x="1731960" y="3902075"/>
            <a:chExt cx="3686707" cy="394229"/>
          </a:xfrm>
        </p:grpSpPr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id="{DDD81C6C-3C96-047B-5021-CAF917FFA640}"/>
                </a:ext>
              </a:extLst>
            </p:cNvPr>
            <p:cNvSpPr/>
            <p:nvPr/>
          </p:nvSpPr>
          <p:spPr bwMode="auto">
            <a:xfrm>
              <a:off x="2165327" y="3902075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안전보건관리 조직 구성 및 역할</a:t>
              </a:r>
            </a:p>
          </p:txBody>
        </p:sp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348D8A6D-BD57-C8C3-9A97-D8BD05252D65}"/>
                </a:ext>
              </a:extLst>
            </p:cNvPr>
            <p:cNvSpPr/>
            <p:nvPr/>
          </p:nvSpPr>
          <p:spPr bwMode="auto">
            <a:xfrm>
              <a:off x="1731960" y="3902075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Ⅱ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49" name="그룹 16">
            <a:extLst>
              <a:ext uri="{FF2B5EF4-FFF2-40B4-BE49-F238E27FC236}">
                <a16:creationId xmlns:a16="http://schemas.microsoft.com/office/drawing/2014/main" id="{7E944D47-22E1-8093-2185-6579E100CB41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5761038"/>
            <a:ext cx="3686175" cy="393700"/>
            <a:chOff x="1731960" y="5761038"/>
            <a:chExt cx="3686707" cy="394229"/>
          </a:xfrm>
        </p:grpSpPr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DC5ACA3F-44CE-2C9B-9F08-1C32B4F58B63}"/>
                </a:ext>
              </a:extLst>
            </p:cNvPr>
            <p:cNvSpPr/>
            <p:nvPr/>
          </p:nvSpPr>
          <p:spPr bwMode="auto">
            <a:xfrm>
              <a:off x="2165327" y="5761038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예산 집행내역 및 계획</a:t>
              </a:r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DCDFFC04-6F60-06EE-381E-89B2678F2822}"/>
                </a:ext>
              </a:extLst>
            </p:cNvPr>
            <p:cNvSpPr/>
            <p:nvPr/>
          </p:nvSpPr>
          <p:spPr bwMode="auto">
            <a:xfrm>
              <a:off x="1731960" y="5761038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Ⅴ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6150" name="슬라이드 번호 개체 틀 3">
            <a:extLst>
              <a:ext uri="{FF2B5EF4-FFF2-40B4-BE49-F238E27FC236}">
                <a16:creationId xmlns:a16="http://schemas.microsoft.com/office/drawing/2014/main" id="{04E9C4CD-56FD-575B-51EA-9DE93691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B8C8BA1-A68C-4512-89D6-3A675305AFBE}" type="slidenum">
              <a:rPr lang="ko-KR" altLang="en-US" smtClean="0">
                <a:solidFill>
                  <a:srgbClr val="898989"/>
                </a:solidFill>
              </a:rPr>
              <a:pPr/>
              <a:t>2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6151" name="그룹 15">
            <a:extLst>
              <a:ext uri="{FF2B5EF4-FFF2-40B4-BE49-F238E27FC236}">
                <a16:creationId xmlns:a16="http://schemas.microsoft.com/office/drawing/2014/main" id="{CB55D3FF-17F4-0427-2A3B-99B8C8BF6273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5141913"/>
            <a:ext cx="3686175" cy="393700"/>
            <a:chOff x="1731760" y="5141383"/>
            <a:chExt cx="3686907" cy="394229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C9BD994C-7CC0-D64E-7FC8-35E8EB2D4366}"/>
                </a:ext>
              </a:extLst>
            </p:cNvPr>
            <p:cNvSpPr/>
            <p:nvPr/>
          </p:nvSpPr>
          <p:spPr bwMode="auto">
            <a:xfrm>
              <a:off x="2165327" y="5141383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2026</a:t>
              </a: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년도 안전보건 업무 추진계획</a:t>
              </a: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629DB03F-FA5C-2430-2F81-3F25D1043E47}"/>
                </a:ext>
              </a:extLst>
            </p:cNvPr>
            <p:cNvSpPr/>
            <p:nvPr/>
          </p:nvSpPr>
          <p:spPr bwMode="auto">
            <a:xfrm>
              <a:off x="1731760" y="5141383"/>
              <a:ext cx="4082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Ⅳ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52" name="그룹 14">
            <a:extLst>
              <a:ext uri="{FF2B5EF4-FFF2-40B4-BE49-F238E27FC236}">
                <a16:creationId xmlns:a16="http://schemas.microsoft.com/office/drawing/2014/main" id="{25267612-F2B8-B66B-A91B-07EF4181D3D2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4521200"/>
            <a:ext cx="3686175" cy="395288"/>
            <a:chOff x="1731760" y="4521729"/>
            <a:chExt cx="3686907" cy="394229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1B9BF73F-7EDC-F0D3-BCCE-9176C513FF9D}"/>
                </a:ext>
              </a:extLst>
            </p:cNvPr>
            <p:cNvSpPr/>
            <p:nvPr/>
          </p:nvSpPr>
          <p:spPr bwMode="auto">
            <a:xfrm>
              <a:off x="2165327" y="4521729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2025</a:t>
              </a: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년도 안전보건 업무 실적 및 평가</a:t>
              </a: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971BEA9F-D7FE-FE19-CE92-CFDB7415D830}"/>
                </a:ext>
              </a:extLst>
            </p:cNvPr>
            <p:cNvSpPr/>
            <p:nvPr/>
          </p:nvSpPr>
          <p:spPr bwMode="auto">
            <a:xfrm>
              <a:off x="1731760" y="4521729"/>
              <a:ext cx="4082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Ⅲ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3F43E0A-3132-BD47-0FB7-25856D95B72A}"/>
              </a:ext>
            </a:extLst>
          </p:cNvPr>
          <p:cNvSpPr txBox="1"/>
          <p:nvPr/>
        </p:nvSpPr>
        <p:spPr>
          <a:xfrm>
            <a:off x="1673225" y="6291263"/>
            <a:ext cx="4194175" cy="75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2800"/>
              </a:lnSpc>
              <a:defRPr/>
            </a:pPr>
            <a:r>
              <a:rPr lang="en-US" altLang="ko-KR" sz="1400" b="1" dirty="0">
                <a:latin typeface="+mn-ea"/>
              </a:rPr>
              <a:t>#</a:t>
            </a:r>
            <a:r>
              <a:rPr lang="ko-KR" altLang="en-US" sz="1400" b="1" dirty="0">
                <a:latin typeface="+mn-ea"/>
              </a:rPr>
              <a:t>첨부</a:t>
            </a:r>
            <a:r>
              <a:rPr lang="en-US" altLang="ko-KR" sz="1400" b="1" dirty="0">
                <a:latin typeface="+mn-ea"/>
              </a:rPr>
              <a:t>1  </a:t>
            </a:r>
            <a:r>
              <a:rPr lang="ko-KR" altLang="en-US" sz="1400" b="1" dirty="0">
                <a:latin typeface="+mn-ea"/>
              </a:rPr>
              <a:t>안전보건 경영 기본 일정표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전사</a:t>
            </a:r>
            <a:r>
              <a:rPr lang="en-US" altLang="ko-KR" sz="1400" b="1" dirty="0">
                <a:latin typeface="+mn-ea"/>
              </a:rPr>
              <a:t>/</a:t>
            </a:r>
            <a:r>
              <a:rPr lang="ko-KR" altLang="en-US" sz="1400" b="1" dirty="0">
                <a:latin typeface="+mn-ea"/>
              </a:rPr>
              <a:t>부서</a:t>
            </a:r>
            <a:r>
              <a:rPr lang="en-US" altLang="ko-KR" sz="1400" b="1" dirty="0">
                <a:latin typeface="+mn-ea"/>
              </a:rPr>
              <a:t>)</a:t>
            </a:r>
            <a:endParaRPr lang="ko-KR" altLang="en-US" sz="1400" b="1" dirty="0">
              <a:latin typeface="+mn-ea"/>
            </a:endParaRPr>
          </a:p>
          <a:p>
            <a:pPr>
              <a:lnSpc>
                <a:spcPts val="2800"/>
              </a:lnSpc>
              <a:defRPr/>
            </a:pPr>
            <a:r>
              <a:rPr lang="en-US" altLang="ko-KR" sz="1400" b="1" dirty="0">
                <a:latin typeface="+mn-ea"/>
              </a:rPr>
              <a:t>#</a:t>
            </a:r>
            <a:r>
              <a:rPr lang="ko-KR" altLang="en-US" sz="1400" b="1" dirty="0">
                <a:latin typeface="+mn-ea"/>
              </a:rPr>
              <a:t>첨부</a:t>
            </a:r>
            <a:r>
              <a:rPr lang="en-US" altLang="ko-KR" sz="1400" b="1" dirty="0">
                <a:latin typeface="+mn-ea"/>
              </a:rPr>
              <a:t>2  2026</a:t>
            </a:r>
            <a:r>
              <a:rPr lang="ko-KR" altLang="en-US" sz="1400" b="1" dirty="0">
                <a:latin typeface="+mn-ea"/>
              </a:rPr>
              <a:t>년도 안전보건 업무 일정표</a:t>
            </a:r>
          </a:p>
        </p:txBody>
      </p:sp>
    </p:spTree>
    <p:extLst>
      <p:ext uri="{BB962C8B-B14F-4D97-AF65-F5344CB8AC3E}">
        <p14:creationId xmlns:p14="http://schemas.microsoft.com/office/powerpoint/2010/main" val="2258825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슬라이드 번호 개체 틀 3">
            <a:extLst>
              <a:ext uri="{FF2B5EF4-FFF2-40B4-BE49-F238E27FC236}">
                <a16:creationId xmlns:a16="http://schemas.microsoft.com/office/drawing/2014/main" id="{05A41845-ACCD-FD72-CC47-15C32DAEE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498166-5335-4729-ABB6-3AAB5DE1F2FC}" type="slidenum">
              <a:rPr lang="ko-KR" altLang="en-US" smtClean="0">
                <a:solidFill>
                  <a:srgbClr val="898989"/>
                </a:solidFill>
              </a:rPr>
              <a:pPr/>
              <a:t>20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8397609A-A323-3392-AE15-41DE56727CC6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안전보건교육 실시</a:t>
            </a: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EF03416D-76FD-9AB7-016A-55745E6D3090}"/>
              </a:ext>
            </a:extLst>
          </p:cNvPr>
          <p:cNvSpPr/>
          <p:nvPr/>
        </p:nvSpPr>
        <p:spPr>
          <a:xfrm>
            <a:off x="273050" y="2251075"/>
            <a:ext cx="6283325" cy="1169988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온라인 산업안전보건 교육 </a:t>
            </a:r>
            <a:r>
              <a:rPr lang="en-US" altLang="ko-KR" sz="1200" dirty="0">
                <a:latin typeface="Arial"/>
              </a:rPr>
              <a:t>100% </a:t>
            </a:r>
            <a:r>
              <a:rPr lang="ko-KR" altLang="en-US" sz="1200" dirty="0">
                <a:latin typeface="Arial"/>
              </a:rPr>
              <a:t>이수 완료 및 </a:t>
            </a:r>
            <a:r>
              <a:rPr lang="en-US" altLang="ko-KR" sz="1200" dirty="0">
                <a:latin typeface="Arial"/>
              </a:rPr>
              <a:t> </a:t>
            </a: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 </a:t>
            </a:r>
            <a:r>
              <a:rPr lang="ko-KR" altLang="en-US" sz="1200" dirty="0">
                <a:latin typeface="Arial"/>
              </a:rPr>
              <a:t>안전문화 확산</a:t>
            </a:r>
            <a:r>
              <a:rPr lang="en-US" altLang="ko-KR" sz="1200" dirty="0">
                <a:latin typeface="Arial"/>
              </a:rPr>
              <a:t>, </a:t>
            </a:r>
            <a:r>
              <a:rPr lang="ko-KR" altLang="en-US" sz="1200" dirty="0">
                <a:latin typeface="Arial"/>
              </a:rPr>
              <a:t>근로자의 안전의식  향상</a:t>
            </a:r>
            <a:endParaRPr lang="en-US" altLang="ko-KR" sz="1200" dirty="0">
              <a:solidFill>
                <a:srgbClr val="FF0000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 err="1">
                <a:latin typeface="Arial"/>
              </a:rPr>
              <a:t>관리감독자</a:t>
            </a:r>
            <a:r>
              <a:rPr lang="ko-KR" altLang="en-US" sz="1200" dirty="0">
                <a:latin typeface="Arial"/>
              </a:rPr>
              <a:t> 상반기내 </a:t>
            </a:r>
            <a:r>
              <a:rPr lang="ko-KR" altLang="en-US" sz="1200" dirty="0" err="1">
                <a:latin typeface="Arial"/>
              </a:rPr>
              <a:t>교육이수를</a:t>
            </a:r>
            <a:r>
              <a:rPr lang="ko-KR" altLang="en-US" sz="1200" dirty="0">
                <a:latin typeface="Arial"/>
              </a:rPr>
              <a:t> 위한 월별 </a:t>
            </a:r>
            <a:r>
              <a:rPr lang="ko-KR" altLang="en-US" sz="1200" dirty="0" err="1">
                <a:latin typeface="Arial"/>
              </a:rPr>
              <a:t>이수율</a:t>
            </a:r>
            <a:r>
              <a:rPr lang="ko-KR" altLang="en-US" sz="1200" dirty="0">
                <a:latin typeface="Arial"/>
              </a:rPr>
              <a:t>  현장 공유 및 독려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5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대 </a:t>
            </a:r>
            <a:r>
              <a:rPr lang="ko-KR" altLang="en-US" sz="1200" dirty="0" err="1">
                <a:latin typeface="Arial"/>
                <a:ea typeface="나눔고딕" panose="020D0604000000000000" pitchFamily="50" charset="-127"/>
              </a:rPr>
              <a:t>법정교육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 분기별 </a:t>
            </a:r>
            <a:r>
              <a:rPr lang="ko-KR" altLang="en-US" sz="1200" dirty="0" err="1">
                <a:latin typeface="Arial"/>
                <a:ea typeface="나눔고딕" panose="020D0604000000000000" pitchFamily="50" charset="-127"/>
              </a:rPr>
              <a:t>이수현황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 파악 및 조기 </a:t>
            </a:r>
            <a:r>
              <a:rPr lang="ko-KR" altLang="en-US" sz="1200" dirty="0" err="1">
                <a:latin typeface="Arial"/>
                <a:ea typeface="나눔고딕" panose="020D0604000000000000" pitchFamily="50" charset="-127"/>
              </a:rPr>
              <a:t>이수독려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0524" name="그룹 19">
            <a:extLst>
              <a:ext uri="{FF2B5EF4-FFF2-40B4-BE49-F238E27FC236}">
                <a16:creationId xmlns:a16="http://schemas.microsoft.com/office/drawing/2014/main" id="{5EED4FE2-76C4-8C92-F0D5-D378A680B76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57438"/>
            <a:ext cx="254000" cy="152400"/>
            <a:chOff x="6871351" y="5916776"/>
            <a:chExt cx="253610" cy="152355"/>
          </a:xfrm>
        </p:grpSpPr>
        <p:sp>
          <p:nvSpPr>
            <p:cNvPr id="21" name="양쪽 모서리가 둥근 사각형 60">
              <a:extLst>
                <a:ext uri="{FF2B5EF4-FFF2-40B4-BE49-F238E27FC236}">
                  <a16:creationId xmlns:a16="http://schemas.microsoft.com/office/drawing/2014/main" id="{55D1409A-86D4-75C1-3A23-4562E041061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530" name="Freeform 9">
              <a:extLst>
                <a:ext uri="{FF2B5EF4-FFF2-40B4-BE49-F238E27FC236}">
                  <a16:creationId xmlns:a16="http://schemas.microsoft.com/office/drawing/2014/main" id="{0A7366E6-6552-A9AD-A0C7-21ECBA6FD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0525" name="그룹 24">
            <a:extLst>
              <a:ext uri="{FF2B5EF4-FFF2-40B4-BE49-F238E27FC236}">
                <a16:creationId xmlns:a16="http://schemas.microsoft.com/office/drawing/2014/main" id="{A1D0B5E1-81C9-1E82-0490-00E3A977B922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889250"/>
            <a:ext cx="252413" cy="152400"/>
            <a:chOff x="6871351" y="5916776"/>
            <a:chExt cx="253610" cy="152355"/>
          </a:xfrm>
        </p:grpSpPr>
        <p:sp>
          <p:nvSpPr>
            <p:cNvPr id="26" name="양쪽 모서리가 둥근 사각형 60">
              <a:extLst>
                <a:ext uri="{FF2B5EF4-FFF2-40B4-BE49-F238E27FC236}">
                  <a16:creationId xmlns:a16="http://schemas.microsoft.com/office/drawing/2014/main" id="{45C07F28-165D-9139-3F14-29B17BA530FD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528" name="Freeform 9">
              <a:extLst>
                <a:ext uri="{FF2B5EF4-FFF2-40B4-BE49-F238E27FC236}">
                  <a16:creationId xmlns:a16="http://schemas.microsoft.com/office/drawing/2014/main" id="{D9D07120-7D7E-F6C6-73C5-A0647B211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1108E20-97CC-5787-7F2E-FCEB0D74D500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2" name="모서리가 둥근 직사각형 20">
            <a:extLst>
              <a:ext uri="{FF2B5EF4-FFF2-40B4-BE49-F238E27FC236}">
                <a16:creationId xmlns:a16="http://schemas.microsoft.com/office/drawing/2014/main" id="{83FA3932-3B90-822C-23FB-1288B2C4F6D2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이행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예방체계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CB455425-8A81-9C46-2C10-D5EA9E8DD2CE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885C2A1-DC2A-2552-4B4D-C52D6E240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4049078"/>
            <a:ext cx="10128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>
                <a:latin typeface="맑은 고딕" panose="020B0503020000020004" pitchFamily="50" charset="-127"/>
              </a:rPr>
              <a:t>(</a:t>
            </a:r>
            <a:r>
              <a:rPr lang="ko-KR" altLang="en-US" sz="900">
                <a:latin typeface="맑은 고딕" panose="020B0503020000020004" pitchFamily="50" charset="-127"/>
              </a:rPr>
              <a:t>금액단위 </a:t>
            </a:r>
            <a:r>
              <a:rPr lang="en-US" altLang="ko-KR" sz="900">
                <a:latin typeface="맑은 고딕" panose="020B0503020000020004" pitchFamily="50" charset="-127"/>
              </a:rPr>
              <a:t>: </a:t>
            </a:r>
            <a:r>
              <a:rPr lang="ko-KR" altLang="en-US" sz="900">
                <a:latin typeface="맑은 고딕" panose="020B0503020000020004" pitchFamily="50" charset="-127"/>
              </a:rPr>
              <a:t>천원</a:t>
            </a:r>
            <a:r>
              <a:rPr lang="en-US" altLang="ko-KR" sz="900">
                <a:latin typeface="맑은 고딕" panose="020B0503020000020004" pitchFamily="50" charset="-127"/>
              </a:rPr>
              <a:t>)</a:t>
            </a:r>
            <a:endParaRPr lang="ko-KR" altLang="en-US" sz="900">
              <a:latin typeface="맑은 고딕" panose="020B0503020000020004" pitchFamily="50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DF644E32-A17A-BB11-0FB0-D4CA5C03A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869270"/>
              </p:ext>
            </p:extLst>
          </p:nvPr>
        </p:nvGraphicFramePr>
        <p:xfrm>
          <a:off x="322628" y="4293751"/>
          <a:ext cx="6159710" cy="26678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3218">
                  <a:extLst>
                    <a:ext uri="{9D8B030D-6E8A-4147-A177-3AD203B41FA5}">
                      <a16:colId xmlns:a16="http://schemas.microsoft.com/office/drawing/2014/main" val="628589894"/>
                    </a:ext>
                  </a:extLst>
                </a:gridCol>
                <a:gridCol w="952164">
                  <a:extLst>
                    <a:ext uri="{9D8B030D-6E8A-4147-A177-3AD203B41FA5}">
                      <a16:colId xmlns:a16="http://schemas.microsoft.com/office/drawing/2014/main" val="3836193015"/>
                    </a:ext>
                  </a:extLst>
                </a:gridCol>
                <a:gridCol w="952164">
                  <a:extLst>
                    <a:ext uri="{9D8B030D-6E8A-4147-A177-3AD203B41FA5}">
                      <a16:colId xmlns:a16="http://schemas.microsoft.com/office/drawing/2014/main" val="3773738947"/>
                    </a:ext>
                  </a:extLst>
                </a:gridCol>
                <a:gridCol w="952164">
                  <a:extLst>
                    <a:ext uri="{9D8B030D-6E8A-4147-A177-3AD203B41FA5}">
                      <a16:colId xmlns:a16="http://schemas.microsoft.com/office/drawing/2014/main" val="866295831"/>
                    </a:ext>
                  </a:extLst>
                </a:gridCol>
              </a:tblGrid>
              <a:tr h="33678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교육과정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인원수 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단가 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교육비 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681799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상반기 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77637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상반기 비사무직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3,263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151221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하반기 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908578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산업안전보건 교육 하반기 비사무직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3,238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794823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대 법정의무 교육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1,499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144418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(8h) 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온라인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2,604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204461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(8h) 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오프라인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집체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248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108.32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26,863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160332"/>
                  </a:ext>
                </a:extLst>
              </a:tr>
              <a:tr h="38961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합  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38,435</a:t>
                      </a: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7453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309365E-0648-0185-633B-9156ACD96C2E}"/>
              </a:ext>
            </a:extLst>
          </p:cNvPr>
          <p:cNvSpPr txBox="1"/>
          <p:nvPr/>
        </p:nvSpPr>
        <p:spPr>
          <a:xfrm>
            <a:off x="545783" y="7382923"/>
            <a:ext cx="22431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맑은 고딕"/>
              </a:rPr>
              <a:t> O </a:t>
            </a:r>
            <a:r>
              <a:rPr lang="ko-KR" altLang="en-US" sz="1200" dirty="0">
                <a:latin typeface="맑은 고딕"/>
              </a:rPr>
              <a:t>전년대비 </a:t>
            </a:r>
            <a:r>
              <a:rPr lang="ko-KR" altLang="en-US" sz="1200" dirty="0" err="1">
                <a:latin typeface="맑은 고딕"/>
              </a:rPr>
              <a:t>지출증감</a:t>
            </a:r>
            <a:endParaRPr lang="ko-KR" altLang="en-US" sz="1200" b="1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33CBC7F-7B01-EEED-E2CF-FAAF623CA38E}"/>
              </a:ext>
            </a:extLst>
          </p:cNvPr>
          <p:cNvSpPr/>
          <p:nvPr/>
        </p:nvSpPr>
        <p:spPr>
          <a:xfrm>
            <a:off x="273051" y="3637280"/>
            <a:ext cx="333375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맑은 고딕"/>
              </a:rPr>
              <a:t>  가</a:t>
            </a:r>
            <a:r>
              <a:rPr lang="en-US" altLang="ko-KR" sz="1200" b="1" dirty="0">
                <a:latin typeface="맑은 고딕"/>
              </a:rPr>
              <a:t>. 2025</a:t>
            </a:r>
            <a:r>
              <a:rPr lang="ko-KR" altLang="en-US" sz="1200" b="1" dirty="0">
                <a:latin typeface="맑은 고딕"/>
              </a:rPr>
              <a:t>년 산업안전보건 교육비 지출</a:t>
            </a:r>
            <a:endParaRPr lang="en-US" altLang="ko-KR" sz="1200" b="1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atin typeface="맑은 고딕"/>
              </a:rPr>
              <a:t>      </a:t>
            </a:r>
            <a:r>
              <a:rPr lang="en-US" altLang="ko-KR" sz="1200" dirty="0">
                <a:latin typeface="맑은 고딕"/>
              </a:rPr>
              <a:t>O </a:t>
            </a:r>
            <a:r>
              <a:rPr lang="ko-KR" altLang="en-US" sz="1200" dirty="0">
                <a:latin typeface="+mn-ea"/>
              </a:rPr>
              <a:t>교육비 지출내역</a:t>
            </a:r>
            <a:endParaRPr lang="en-US" altLang="ko-KR" sz="1200" dirty="0">
              <a:latin typeface="맑은 고딕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906695"/>
              </p:ext>
            </p:extLst>
          </p:nvPr>
        </p:nvGraphicFramePr>
        <p:xfrm>
          <a:off x="322628" y="7650798"/>
          <a:ext cx="6243273" cy="614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1091">
                  <a:extLst>
                    <a:ext uri="{9D8B030D-6E8A-4147-A177-3AD203B41FA5}">
                      <a16:colId xmlns:a16="http://schemas.microsoft.com/office/drawing/2014/main" val="3754471905"/>
                    </a:ext>
                  </a:extLst>
                </a:gridCol>
                <a:gridCol w="2081091">
                  <a:extLst>
                    <a:ext uri="{9D8B030D-6E8A-4147-A177-3AD203B41FA5}">
                      <a16:colId xmlns:a16="http://schemas.microsoft.com/office/drawing/2014/main" val="1206722097"/>
                    </a:ext>
                  </a:extLst>
                </a:gridCol>
                <a:gridCol w="2081091">
                  <a:extLst>
                    <a:ext uri="{9D8B030D-6E8A-4147-A177-3AD203B41FA5}">
                      <a16:colId xmlns:a16="http://schemas.microsoft.com/office/drawing/2014/main" val="465599587"/>
                    </a:ext>
                  </a:extLst>
                </a:gridCol>
              </a:tblGrid>
              <a:tr h="3367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 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전년대비 증감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78851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dirty="0">
                          <a:latin typeface="+mn-ea"/>
                        </a:rPr>
                        <a:t>34,854</a:t>
                      </a:r>
                      <a:r>
                        <a:rPr lang="ko-KR" altLang="en-US" sz="1200" dirty="0">
                          <a:latin typeface="+mn-ea"/>
                        </a:rPr>
                        <a:t>천원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dirty="0">
                          <a:latin typeface="+mn-ea"/>
                        </a:rPr>
                        <a:t>38,435</a:t>
                      </a:r>
                      <a:r>
                        <a:rPr lang="ko-KR" altLang="en-US" sz="1200" dirty="0">
                          <a:latin typeface="+mn-ea"/>
                        </a:rPr>
                        <a:t>천원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3,581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(10.3%) 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695622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3">
            <a:extLst>
              <a:ext uri="{FF2B5EF4-FFF2-40B4-BE49-F238E27FC236}">
                <a16:creationId xmlns:a16="http://schemas.microsoft.com/office/drawing/2014/main" id="{98E4110D-B6BC-F33D-FDCF-C84EA78F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65D8C8-AB01-4E2C-B7A0-F34E5CBEBDED}" type="slidenum">
              <a:rPr lang="ko-KR" altLang="en-US" smtClean="0">
                <a:solidFill>
                  <a:srgbClr val="898989"/>
                </a:solidFill>
              </a:rPr>
              <a:pPr/>
              <a:t>21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E19A6AE3-C648-3B6C-A5C9-16D0515AB483}"/>
              </a:ext>
            </a:extLst>
          </p:cNvPr>
          <p:cNvSpPr/>
          <p:nvPr/>
        </p:nvSpPr>
        <p:spPr>
          <a:xfrm>
            <a:off x="589617" y="1880948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직원건강 증진을 위한 건강검진 실시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61F854E3-2725-4006-6E1F-8899D5098B27}"/>
              </a:ext>
            </a:extLst>
          </p:cNvPr>
          <p:cNvSpPr/>
          <p:nvPr/>
        </p:nvSpPr>
        <p:spPr>
          <a:xfrm>
            <a:off x="273050" y="2268538"/>
            <a:ext cx="6283325" cy="86836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적 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건강검진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수검률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99.4%,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미수검률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 0.6% </a:t>
            </a: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건강검진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수검률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상향 목표로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미수검자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KPI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지표 반영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건강관련 교육진행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뇌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심혈관질환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심폐소생술 교육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1101BD-2A3B-7509-3320-EB9058CF292C}"/>
              </a:ext>
            </a:extLst>
          </p:cNvPr>
          <p:cNvSpPr txBox="1"/>
          <p:nvPr/>
        </p:nvSpPr>
        <p:spPr>
          <a:xfrm>
            <a:off x="356066" y="3282932"/>
            <a:ext cx="3524173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건강검진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위탁현황</a:t>
            </a:r>
            <a:endParaRPr lang="ko-KR" altLang="en-US" sz="1200" b="1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F85DE7D9-3A9F-25A7-8128-DA0AAB2E2168}"/>
              </a:ext>
            </a:extLst>
          </p:cNvPr>
          <p:cNvGraphicFramePr>
            <a:graphicFrameLocks noGrp="1"/>
          </p:cNvGraphicFramePr>
          <p:nvPr/>
        </p:nvGraphicFramePr>
        <p:xfrm>
          <a:off x="355600" y="3602038"/>
          <a:ext cx="6200775" cy="620712"/>
        </p:xfrm>
        <a:graphic>
          <a:graphicData uri="http://schemas.openxmlformats.org/drawingml/2006/table">
            <a:tbl>
              <a:tblPr firstRow="1" bandRow="1"/>
              <a:tblGrid>
                <a:gridCol w="1618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3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한국의학연구소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(KMI)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한국건강관리협회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(KAHP)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원주 성지병원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지역 검진 기관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수도권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부산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대구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광주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/>
                        <a:t>부산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울산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경남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충남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충북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제주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/>
                        <a:t>강원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외지역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136C5324-3622-E4A8-1747-99DC0BB28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575376"/>
              </p:ext>
            </p:extLst>
          </p:nvPr>
        </p:nvGraphicFramePr>
        <p:xfrm>
          <a:off x="355600" y="4635500"/>
          <a:ext cx="6200776" cy="1395412"/>
        </p:xfrm>
        <a:graphic>
          <a:graphicData uri="http://schemas.openxmlformats.org/drawingml/2006/table">
            <a:tbl>
              <a:tblPr firstRow="1" bandRow="1"/>
              <a:tblGrid>
                <a:gridCol w="98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4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739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L="54000" marR="54000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일반건강진단</a:t>
                      </a:r>
                    </a:p>
                  </a:txBody>
                  <a:tcPr marL="54000" marR="54000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특수건강진단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야간작업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90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결과접수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4000" marR="54000" marT="76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결과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/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일반건강진단 결과표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 발생시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고용노동부 제출</a:t>
                      </a:r>
                      <a:endParaRPr lang="en-US" altLang="ko-KR" sz="1000" dirty="0"/>
                    </a:p>
                    <a:p>
                      <a:pPr algn="l" latinLnBrk="1"/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특수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 err="1"/>
                        <a:t>배치전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수시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임시</a:t>
                      </a:r>
                      <a:r>
                        <a:rPr lang="en-US" altLang="ko-KR" sz="1000" dirty="0"/>
                        <a:t>/ </a:t>
                      </a:r>
                      <a:r>
                        <a:rPr lang="ko-KR" altLang="en-US" sz="1000" dirty="0"/>
                        <a:t>건강진단 결과표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10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사후관리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4000" marR="54000" marT="76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건강진단 결과 결과표 접수 후 중요질병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직업병 질병 유소견자 개별면담</a:t>
                      </a:r>
                      <a:endParaRPr lang="en-US" altLang="ko-KR" sz="1000" dirty="0"/>
                    </a:p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유소견자에 대한 건강증진활동 프로그램 계획작성 및 실행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5DDA585-0D4C-5175-F066-1CA2C79ED491}"/>
              </a:ext>
            </a:extLst>
          </p:cNvPr>
          <p:cNvSpPr txBox="1"/>
          <p:nvPr/>
        </p:nvSpPr>
        <p:spPr>
          <a:xfrm>
            <a:off x="356066" y="4320004"/>
            <a:ext cx="6336704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나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건강검진 조치 프로세스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F19D24-9BAF-8C41-4727-B0B31C2D2F43}"/>
              </a:ext>
            </a:extLst>
          </p:cNvPr>
          <p:cNvSpPr txBox="1"/>
          <p:nvPr/>
        </p:nvSpPr>
        <p:spPr>
          <a:xfrm>
            <a:off x="356066" y="6124281"/>
            <a:ext cx="4602296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  다</a:t>
            </a:r>
            <a:r>
              <a:rPr lang="en-US" altLang="ko-KR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건강검진 실시</a:t>
            </a:r>
            <a:endParaRPr lang="en-US" altLang="ko-KR" sz="1200" b="1" dirty="0">
              <a:ln>
                <a:solidFill>
                  <a:schemeClr val="tx1">
                    <a:alpha val="0"/>
                  </a:scheme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21548" name="TextBox 13">
            <a:extLst>
              <a:ext uri="{FF2B5EF4-FFF2-40B4-BE49-F238E27FC236}">
                <a16:creationId xmlns:a16="http://schemas.microsoft.com/office/drawing/2014/main" id="{47E663F1-9F46-049E-A7CC-2C5F922F7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800" y="6202363"/>
            <a:ext cx="10128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n-US" altLang="ko-KR" sz="900"/>
              <a:t>(</a:t>
            </a:r>
            <a:r>
              <a:rPr lang="ko-KR" altLang="en-US" sz="900"/>
              <a:t>금액단위 </a:t>
            </a:r>
            <a:r>
              <a:rPr lang="en-US" altLang="ko-KR" sz="900"/>
              <a:t>: </a:t>
            </a:r>
            <a:r>
              <a:rPr lang="ko-KR" altLang="en-US" sz="900"/>
              <a:t>천원</a:t>
            </a:r>
            <a:r>
              <a:rPr lang="en-US" altLang="ko-KR" sz="900"/>
              <a:t>)</a:t>
            </a:r>
            <a:endParaRPr lang="ko-KR" altLang="en-US" sz="900"/>
          </a:p>
        </p:txBody>
      </p:sp>
      <p:grpSp>
        <p:nvGrpSpPr>
          <p:cNvPr id="21648" name="그룹 15">
            <a:extLst>
              <a:ext uri="{FF2B5EF4-FFF2-40B4-BE49-F238E27FC236}">
                <a16:creationId xmlns:a16="http://schemas.microsoft.com/office/drawing/2014/main" id="{A04073EE-F2EE-2A3D-FEFC-1D00EDEB42B5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8075"/>
            <a:ext cx="254000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63FE0117-470D-A843-9F60-EA4934467D97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4" name="Freeform 9">
              <a:extLst>
                <a:ext uri="{FF2B5EF4-FFF2-40B4-BE49-F238E27FC236}">
                  <a16:creationId xmlns:a16="http://schemas.microsoft.com/office/drawing/2014/main" id="{DDB1811B-0FC0-DE56-DA97-074FE91B4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1649" name="그룹 27">
            <a:extLst>
              <a:ext uri="{FF2B5EF4-FFF2-40B4-BE49-F238E27FC236}">
                <a16:creationId xmlns:a16="http://schemas.microsoft.com/office/drawing/2014/main" id="{93326AE0-7625-C37B-25F9-3AA39535F537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665413"/>
            <a:ext cx="252413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7E42B94B-9B44-4BE5-4B68-5D38D2BB54D0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2" name="Freeform 9">
              <a:extLst>
                <a:ext uri="{FF2B5EF4-FFF2-40B4-BE49-F238E27FC236}">
                  <a16:creationId xmlns:a16="http://schemas.microsoft.com/office/drawing/2014/main" id="{39B560DF-73DC-2D42-2C71-B75A50A89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DAB02DC-FE72-A3E3-1766-471AFA3BD6C7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2" name="모서리가 둥근 직사각형 20">
            <a:extLst>
              <a:ext uri="{FF2B5EF4-FFF2-40B4-BE49-F238E27FC236}">
                <a16:creationId xmlns:a16="http://schemas.microsoft.com/office/drawing/2014/main" id="{B50FDC72-551B-C439-EA1C-0F7312990935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이행 생활화 및 자율 예방체계 구축</a:t>
            </a:r>
          </a:p>
        </p:txBody>
      </p:sp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78B95BA0-7752-49CC-D425-6A3E62FC4169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C6CB8A77-544C-0C5D-286E-FB2C96C2F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51094"/>
              </p:ext>
            </p:extLst>
          </p:nvPr>
        </p:nvGraphicFramePr>
        <p:xfrm>
          <a:off x="355600" y="6457950"/>
          <a:ext cx="6200775" cy="3005674"/>
        </p:xfrm>
        <a:graphic>
          <a:graphicData uri="http://schemas.openxmlformats.org/drawingml/2006/table">
            <a:tbl>
              <a:tblPr/>
              <a:tblGrid>
                <a:gridCol w="658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5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9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25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334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구    분</a:t>
                      </a:r>
                    </a:p>
                  </a:txBody>
                  <a:tcPr marL="91457" marR="9145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인원수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 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집행액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683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일반검진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실본부장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9,000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단장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지사장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413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16,500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1,200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26,700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7,200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성장사업본부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1,400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호텔사업본부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422893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12,063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호남사업본부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5,400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26,463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968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특수검진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17,265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성장사업본부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4,500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호텔사업본부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2.532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호남사업본부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5,100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96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599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29,432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968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합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876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82,595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314AD-A085-285F-16F4-D3A9D1703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3">
            <a:extLst>
              <a:ext uri="{FF2B5EF4-FFF2-40B4-BE49-F238E27FC236}">
                <a16:creationId xmlns:a16="http://schemas.microsoft.com/office/drawing/2014/main" id="{D73A6476-3F6F-1B71-C2B9-57EC5DF51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65D8C8-AB01-4E2C-B7A0-F34E5CBEBDED}" type="slidenum">
              <a:rPr lang="ko-KR" altLang="en-US" smtClean="0">
                <a:solidFill>
                  <a:srgbClr val="898989"/>
                </a:solidFill>
              </a:rPr>
              <a:pPr/>
              <a:t>22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DD2575C4-A11D-F26B-3BFD-FBB930229E4F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안전문화 조성 강화 활동 추진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AB747C5B-0079-7E2D-04D7-3E5375598022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723C8A4C-68A3-1427-6DAF-F4D022CCD878}"/>
              </a:ext>
            </a:extLst>
          </p:cNvPr>
          <p:cNvSpPr/>
          <p:nvPr/>
        </p:nvSpPr>
        <p:spPr>
          <a:xfrm>
            <a:off x="589617" y="1880948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홍보영상 제작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2781BE06-277D-463E-F476-F77598B76FCB}"/>
              </a:ext>
            </a:extLst>
          </p:cNvPr>
          <p:cNvSpPr/>
          <p:nvPr/>
        </p:nvSpPr>
        <p:spPr>
          <a:xfrm>
            <a:off x="273050" y="2268537"/>
            <a:ext cx="6283325" cy="70912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: TBM(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안전점검회의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동영상 제작 및 그룹웨어 공지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(2025.02.10) </a:t>
            </a:r>
            <a:endParaRPr lang="en-US" altLang="ko-KR" sz="1200" b="1" dirty="0">
              <a:solidFill>
                <a:srgbClr val="FF0000"/>
              </a:solidFill>
              <a:latin typeface="+mn-ea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Arial"/>
              </a:rPr>
              <a:t>         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+mn-ea"/>
              </a:rPr>
              <a:t>① 현장 </a:t>
            </a:r>
            <a:r>
              <a:rPr lang="en-US" altLang="ko-KR" sz="1200" dirty="0">
                <a:latin typeface="+mn-ea"/>
              </a:rPr>
              <a:t>TBM</a:t>
            </a:r>
            <a:r>
              <a:rPr lang="ko-KR" altLang="en-US" sz="1200" dirty="0">
                <a:latin typeface="+mn-ea"/>
              </a:rPr>
              <a:t> 관련 홍보 교육 및 적극 활용 필요</a:t>
            </a:r>
            <a:endParaRPr lang="en-US" altLang="ko-KR" sz="1200" dirty="0">
              <a:latin typeface="+mn-ea"/>
            </a:endParaRPr>
          </a:p>
          <a:p>
            <a:pPr algn="just" defTabSz="829544" eaLnBrk="1" fontAlgn="auto" latinLnBrk="1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      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F0D6B3-B4F1-37E9-B0C4-8BD83AF32675}"/>
              </a:ext>
            </a:extLst>
          </p:cNvPr>
          <p:cNvSpPr txBox="1"/>
          <p:nvPr/>
        </p:nvSpPr>
        <p:spPr>
          <a:xfrm>
            <a:off x="141483" y="3138000"/>
            <a:ext cx="3524173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TBM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동영상 제작 및 공지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endParaRPr lang="ko-KR" altLang="en-US" sz="1200" b="1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21648" name="그룹 15">
            <a:extLst>
              <a:ext uri="{FF2B5EF4-FFF2-40B4-BE49-F238E27FC236}">
                <a16:creationId xmlns:a16="http://schemas.microsoft.com/office/drawing/2014/main" id="{00BF8576-8D25-5B1C-75DC-0ACCD71A3682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8075"/>
            <a:ext cx="254000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AD9E487C-0103-8042-EC4B-128345B53AC4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4" name="Freeform 9">
              <a:extLst>
                <a:ext uri="{FF2B5EF4-FFF2-40B4-BE49-F238E27FC236}">
                  <a16:creationId xmlns:a16="http://schemas.microsoft.com/office/drawing/2014/main" id="{40BCB777-A1CB-07CA-C593-E2E838708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1649" name="그룹 27">
            <a:extLst>
              <a:ext uri="{FF2B5EF4-FFF2-40B4-BE49-F238E27FC236}">
                <a16:creationId xmlns:a16="http://schemas.microsoft.com/office/drawing/2014/main" id="{114F2EBE-E2F1-C849-8B18-975CBEC3FAE0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665413"/>
            <a:ext cx="252413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767178E2-55D8-87B9-5B99-333B271766F0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2" name="Freeform 9">
              <a:extLst>
                <a:ext uri="{FF2B5EF4-FFF2-40B4-BE49-F238E27FC236}">
                  <a16:creationId xmlns:a16="http://schemas.microsoft.com/office/drawing/2014/main" id="{D325B548-5A2D-1385-2242-EA1EE7870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DCCF4FE-6CCF-D419-A706-5CC63331BE9F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55583E-70FA-C726-6AB4-7B3F55EA673A}"/>
              </a:ext>
            </a:extLst>
          </p:cNvPr>
          <p:cNvSpPr txBox="1"/>
          <p:nvPr/>
        </p:nvSpPr>
        <p:spPr>
          <a:xfrm>
            <a:off x="1214004" y="4700571"/>
            <a:ext cx="3986103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995507" eaLnBrk="1" fontAlgn="auto" latinLnBrk="1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ko-KR" altLang="en-US" sz="11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안전보호구 착용방법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53" y="3547204"/>
            <a:ext cx="6237717" cy="344959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4F0D6B3-B4F1-37E9-B0C4-8BD83AF32675}"/>
              </a:ext>
            </a:extLst>
          </p:cNvPr>
          <p:cNvSpPr txBox="1"/>
          <p:nvPr/>
        </p:nvSpPr>
        <p:spPr>
          <a:xfrm>
            <a:off x="295853" y="7360682"/>
            <a:ext cx="6393473" cy="836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나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기대효과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안전의식강화 </a:t>
            </a:r>
            <a:r>
              <a:rPr lang="en-US" altLang="ko-KR" sz="1200" dirty="0">
                <a:latin typeface="+mn-ea"/>
              </a:rPr>
              <a:t>: TBM</a:t>
            </a:r>
            <a:r>
              <a:rPr lang="ko-KR" altLang="en-US" sz="1200" dirty="0">
                <a:latin typeface="+mn-ea"/>
              </a:rPr>
              <a:t>영상을 통해 안전을 최우선으로 고려하도록 유도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71385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78922-662B-8537-709E-34756B6E4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7D3CCBF-3217-4E95-0E93-60537E25A255}"/>
              </a:ext>
            </a:extLst>
          </p:cNvPr>
          <p:cNvSpPr/>
          <p:nvPr/>
        </p:nvSpPr>
        <p:spPr>
          <a:xfrm>
            <a:off x="270991" y="3413640"/>
            <a:ext cx="2798970" cy="62613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0"/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안전보건 이행 생활화 및 </a:t>
            </a:r>
            <a:endParaRPr lang="en-US" altLang="ko-KR" sz="1600" b="1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algn="ctr" defTabSz="457200" latinLnBrk="0"/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자율 예방체계 구축</a:t>
            </a:r>
            <a:endParaRPr lang="ko-KR" altLang="en-US" sz="1600" b="1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6379FA6D-DF48-1141-8627-4949491FD807}"/>
              </a:ext>
            </a:extLst>
          </p:cNvPr>
          <p:cNvSpPr/>
          <p:nvPr/>
        </p:nvSpPr>
        <p:spPr>
          <a:xfrm>
            <a:off x="3788507" y="3413640"/>
            <a:ext cx="2798972" cy="62613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0"/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근로자 참여 중심의 </a:t>
            </a:r>
            <a:endParaRPr lang="en-US" altLang="ko-KR" sz="1600" b="1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algn="ctr" defTabSz="457200" latinLnBrk="0"/>
            <a:r>
              <a:rPr lang="ko-KR" altLang="ko-KR" sz="1600" b="1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선제적</a:t>
            </a:r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en-US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ko-KR" altLang="en-US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산재</a:t>
            </a:r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예방 대책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F2570D43-FAD0-9F8F-AE80-1A4E992402CA}"/>
              </a:ext>
            </a:extLst>
          </p:cNvPr>
          <p:cNvSpPr/>
          <p:nvPr/>
        </p:nvSpPr>
        <p:spPr>
          <a:xfrm>
            <a:off x="3780888" y="1379757"/>
            <a:ext cx="2798970" cy="62613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0"/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자율 점검 확립 및 </a:t>
            </a:r>
            <a:endParaRPr lang="en-US" altLang="ko-KR" sz="1600" b="1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algn="ctr" defTabSz="457200" latinLnBrk="0"/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성과 중심 안전관리</a:t>
            </a:r>
            <a:endParaRPr lang="ko-KR" altLang="en-US" sz="1600" b="1" spc="-15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C818B5D-45C4-70A3-3349-0359E0225AE5}"/>
              </a:ext>
            </a:extLst>
          </p:cNvPr>
          <p:cNvSpPr/>
          <p:nvPr/>
        </p:nvSpPr>
        <p:spPr>
          <a:xfrm>
            <a:off x="283692" y="1379757"/>
            <a:ext cx="2798969" cy="62613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0"/>
            <a:endParaRPr lang="en-US" altLang="ko-KR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algn="ctr" defTabSz="457200" latinLnBrk="0"/>
            <a:r>
              <a:rPr lang="ko-KR" altLang="en-US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안전보건 경영시스템 </a:t>
            </a:r>
            <a:endParaRPr lang="en-US" altLang="ko-KR" sz="1600" b="1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algn="ctr" defTabSz="457200" latinLnBrk="0"/>
            <a:r>
              <a:rPr lang="ko-KR" altLang="ko-KR" sz="1600" b="1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운영 내실화</a:t>
            </a:r>
          </a:p>
          <a:p>
            <a:pPr algn="ctr" defTabSz="457200" latinLnBrk="0"/>
            <a:endParaRPr lang="ko-KR" altLang="en-US" spc="-150" dirty="0">
              <a:solidFill>
                <a:prstClr val="black"/>
              </a:solidFill>
              <a:latin typeface="+mn-ea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F18A913-D33A-DD22-4440-9790584496EB}"/>
              </a:ext>
            </a:extLst>
          </p:cNvPr>
          <p:cNvGrpSpPr/>
          <p:nvPr/>
        </p:nvGrpSpPr>
        <p:grpSpPr>
          <a:xfrm>
            <a:off x="1821418" y="1089856"/>
            <a:ext cx="3205472" cy="3373695"/>
            <a:chOff x="4727849" y="2348881"/>
            <a:chExt cx="2797955" cy="2798811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31FA558B-A0CC-545D-C422-F6131FD0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826" y="2351489"/>
              <a:ext cx="1398978" cy="1396370"/>
            </a:xfrm>
            <a:custGeom>
              <a:avLst/>
              <a:gdLst/>
              <a:ahLst/>
              <a:cxnLst/>
              <a:rect l="l" t="t" r="r" b="b"/>
              <a:pathLst>
                <a:path w="1398978" h="1396370">
                  <a:moveTo>
                    <a:pt x="0" y="0"/>
                  </a:moveTo>
                  <a:cubicBezTo>
                    <a:pt x="289221" y="612437"/>
                    <a:pt x="785454" y="1107184"/>
                    <a:pt x="1398942" y="1394539"/>
                  </a:cubicBezTo>
                  <a:lnTo>
                    <a:pt x="1398978" y="1396370"/>
                  </a:lnTo>
                  <a:lnTo>
                    <a:pt x="0" y="139637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-15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8DB7F150-B743-2F51-2ABC-42114955175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25522" y="3750018"/>
              <a:ext cx="1398978" cy="1396369"/>
            </a:xfrm>
            <a:custGeom>
              <a:avLst/>
              <a:gdLst/>
              <a:ahLst/>
              <a:cxnLst/>
              <a:rect l="l" t="t" r="r" b="b"/>
              <a:pathLst>
                <a:path w="1398978" h="1396370">
                  <a:moveTo>
                    <a:pt x="0" y="0"/>
                  </a:moveTo>
                  <a:cubicBezTo>
                    <a:pt x="289221" y="612437"/>
                    <a:pt x="785454" y="1107184"/>
                    <a:pt x="1398942" y="1394539"/>
                  </a:cubicBezTo>
                  <a:lnTo>
                    <a:pt x="1398978" y="1396370"/>
                  </a:lnTo>
                  <a:lnTo>
                    <a:pt x="0" y="139637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-15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C00F8306-3C02-7212-E785-FC88F869158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727849" y="3748714"/>
              <a:ext cx="1398978" cy="1396370"/>
            </a:xfrm>
            <a:custGeom>
              <a:avLst/>
              <a:gdLst/>
              <a:ahLst/>
              <a:cxnLst/>
              <a:rect l="l" t="t" r="r" b="b"/>
              <a:pathLst>
                <a:path w="1398978" h="1396370">
                  <a:moveTo>
                    <a:pt x="0" y="0"/>
                  </a:moveTo>
                  <a:cubicBezTo>
                    <a:pt x="289221" y="612437"/>
                    <a:pt x="785454" y="1107184"/>
                    <a:pt x="1398942" y="1394539"/>
                  </a:cubicBezTo>
                  <a:lnTo>
                    <a:pt x="1398978" y="1396370"/>
                  </a:lnTo>
                  <a:lnTo>
                    <a:pt x="0" y="1396370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-15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2CC5D0B4-1C22-92F3-904A-F8C3C4686A7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729153" y="2350185"/>
              <a:ext cx="1398978" cy="1396370"/>
            </a:xfrm>
            <a:custGeom>
              <a:avLst/>
              <a:gdLst/>
              <a:ahLst/>
              <a:cxnLst/>
              <a:rect l="l" t="t" r="r" b="b"/>
              <a:pathLst>
                <a:path w="1398978" h="1396370">
                  <a:moveTo>
                    <a:pt x="0" y="0"/>
                  </a:moveTo>
                  <a:cubicBezTo>
                    <a:pt x="289221" y="612437"/>
                    <a:pt x="785454" y="1107184"/>
                    <a:pt x="1398942" y="1394539"/>
                  </a:cubicBezTo>
                  <a:lnTo>
                    <a:pt x="1398978" y="1396370"/>
                  </a:lnTo>
                  <a:lnTo>
                    <a:pt x="0" y="1396370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-15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3ACB943-37E5-E54C-C7E6-1F856E0042B2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D1BC797-7432-FE5A-9A25-22CD66A83DEC}"/>
              </a:ext>
            </a:extLst>
          </p:cNvPr>
          <p:cNvGrpSpPr/>
          <p:nvPr/>
        </p:nvGrpSpPr>
        <p:grpSpPr>
          <a:xfrm>
            <a:off x="425711" y="4485600"/>
            <a:ext cx="6006579" cy="1282693"/>
            <a:chOff x="425711" y="4846929"/>
            <a:chExt cx="6006579" cy="1282693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9175F05D-1BEE-BBC2-7F8A-AE8064DE0748}"/>
                </a:ext>
              </a:extLst>
            </p:cNvPr>
            <p:cNvGrpSpPr/>
            <p:nvPr/>
          </p:nvGrpSpPr>
          <p:grpSpPr>
            <a:xfrm>
              <a:off x="740866" y="4846929"/>
              <a:ext cx="5691424" cy="1282693"/>
              <a:chOff x="740866" y="4846929"/>
              <a:chExt cx="5691424" cy="1282693"/>
            </a:xfrm>
          </p:grpSpPr>
          <p:sp>
            <p:nvSpPr>
              <p:cNvPr id="71" name="직사각형 6">
                <a:extLst>
                  <a:ext uri="{FF2B5EF4-FFF2-40B4-BE49-F238E27FC236}">
                    <a16:creationId xmlns:a16="http://schemas.microsoft.com/office/drawing/2014/main" id="{2378D657-FA42-24DE-DEF4-66AA165F09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342" y="5276296"/>
                <a:ext cx="5637366" cy="853326"/>
              </a:xfrm>
              <a:prstGeom prst="roundRect">
                <a:avLst>
                  <a:gd name="adj" fmla="val 0"/>
                </a:avLst>
              </a:prstGeom>
              <a:noFill/>
              <a:ln w="6350" cap="flat" cmpd="sng" algn="ctr">
                <a:noFill/>
                <a:prstDash val="solid"/>
              </a:ln>
              <a:effectLst/>
            </p:spPr>
            <p:txBody>
              <a:bodyPr lIns="90000" tIns="0" rIns="90000" bIns="0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7800" indent="-177800" fontAlgn="auto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1200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</a:rPr>
                  <a:t>안전관리 체계 유지 및 직책수당 단계별 실행</a:t>
                </a:r>
                <a:endPara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endParaRPr>
              </a:p>
              <a:p>
                <a:pPr marL="177800" indent="-177800" fontAlgn="auto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1200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</a:rPr>
                  <a:t>산업안전보건 위원회 구성 및 운영 내실화</a:t>
                </a:r>
                <a:endPara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endParaRPr>
              </a:p>
              <a:p>
                <a:pPr marL="177800" indent="-177800" fontAlgn="auto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1200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</a:rPr>
                  <a:t>시스템 안정화를 위한 지속적 사후관리</a:t>
                </a:r>
                <a:endPara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72" name="모서리가 둥근 직사각형 20">
                <a:extLst>
                  <a:ext uri="{FF2B5EF4-FFF2-40B4-BE49-F238E27FC236}">
                    <a16:creationId xmlns:a16="http://schemas.microsoft.com/office/drawing/2014/main" id="{C1E733E4-770C-4940-172E-819BB11CC69B}"/>
                  </a:ext>
                </a:extLst>
              </p:cNvPr>
              <p:cNvSpPr/>
              <p:nvPr/>
            </p:nvSpPr>
            <p:spPr>
              <a:xfrm>
                <a:off x="740866" y="4846929"/>
                <a:ext cx="5691424" cy="417174"/>
              </a:xfrm>
              <a:prstGeom prst="roundRect">
                <a:avLst>
                  <a:gd name="adj" fmla="val 0"/>
                </a:avLst>
              </a:prstGeom>
              <a:solidFill>
                <a:srgbClr val="4BACC6">
                  <a:lumMod val="20000"/>
                  <a:lumOff val="80000"/>
                </a:srgbClr>
              </a:solidFill>
              <a:ln w="28575" cap="flat" cmpd="sng" algn="ctr">
                <a:noFill/>
                <a:prstDash val="solid"/>
              </a:ln>
              <a:effectLst/>
            </p:spPr>
            <p:txBody>
              <a:bodyPr lIns="90000" rIns="90000" anchor="ctr"/>
              <a:lstStyle>
                <a:defPPr>
                  <a:defRPr lang="ko-KR"/>
                </a:defPPr>
                <a:lvl1pPr marL="0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97662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95324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92987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90649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488311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85973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83635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981298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atinLnBrk="0">
                  <a:lnSpc>
                    <a:spcPct val="120000"/>
                  </a:lnSpc>
                  <a:spcBef>
                    <a:spcPts val="600"/>
                  </a:spcBef>
                  <a:defRPr/>
                </a:pPr>
                <a:r>
                  <a:rPr kumimoji="1" lang="ko-KR" altLang="en-US" sz="1400" b="1" spc="-4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+mn-ea"/>
                  </a:rPr>
                  <a:t>안전보건 경영시스템 운영 내실화</a:t>
                </a:r>
                <a:endPara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73" name="모서리가 둥근 직사각형 20">
              <a:extLst>
                <a:ext uri="{FF2B5EF4-FFF2-40B4-BE49-F238E27FC236}">
                  <a16:creationId xmlns:a16="http://schemas.microsoft.com/office/drawing/2014/main" id="{BE313DAC-034F-859A-DCD6-23D89B01B4A0}"/>
                </a:ext>
              </a:extLst>
            </p:cNvPr>
            <p:cNvSpPr/>
            <p:nvPr/>
          </p:nvSpPr>
          <p:spPr>
            <a:xfrm>
              <a:off x="425711" y="4846929"/>
              <a:ext cx="312873" cy="417174"/>
            </a:xfrm>
            <a:prstGeom prst="roundRect">
              <a:avLst>
                <a:gd name="adj" fmla="val 0"/>
              </a:avLst>
            </a:prstGeom>
            <a:solidFill>
              <a:srgbClr val="4F81BD">
                <a:lumMod val="75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en-US" altLang="ko-KR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1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EAFE793-E7F1-4E6E-97A9-90A506A9E65D}"/>
              </a:ext>
            </a:extLst>
          </p:cNvPr>
          <p:cNvGrpSpPr/>
          <p:nvPr/>
        </p:nvGrpSpPr>
        <p:grpSpPr>
          <a:xfrm>
            <a:off x="425711" y="5733955"/>
            <a:ext cx="5990997" cy="1198027"/>
            <a:chOff x="425711" y="6020559"/>
            <a:chExt cx="5990997" cy="1198027"/>
          </a:xfrm>
        </p:grpSpPr>
        <p:sp>
          <p:nvSpPr>
            <p:cNvPr id="75" name="직사각형 6">
              <a:extLst>
                <a:ext uri="{FF2B5EF4-FFF2-40B4-BE49-F238E27FC236}">
                  <a16:creationId xmlns:a16="http://schemas.microsoft.com/office/drawing/2014/main" id="{9668F7AA-849E-3EA4-D2AB-CE8BE1315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342" y="6444911"/>
              <a:ext cx="5614469" cy="773675"/>
            </a:xfrm>
            <a:prstGeom prst="roundRect">
              <a:avLst>
                <a:gd name="adj" fmla="val 0"/>
              </a:avLst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90000" tIns="0" rIns="90000" bIns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안전보건 업무수행 성과 평가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사업장별 자가진단</a:t>
              </a:r>
              <a:r>
                <a: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(Self – Check)</a:t>
              </a: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체계확립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본사 주관 현장점검</a:t>
              </a:r>
              <a:r>
                <a: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, KT</a:t>
              </a: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사옥 현장 컨설팅</a:t>
              </a:r>
              <a:r>
                <a: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,</a:t>
              </a: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위험성평가 효율화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76" name="모서리가 둥근 직사각형 20">
              <a:extLst>
                <a:ext uri="{FF2B5EF4-FFF2-40B4-BE49-F238E27FC236}">
                  <a16:creationId xmlns:a16="http://schemas.microsoft.com/office/drawing/2014/main" id="{C07635E1-247C-AF66-E107-D055E98DB1EA}"/>
                </a:ext>
              </a:extLst>
            </p:cNvPr>
            <p:cNvSpPr/>
            <p:nvPr/>
          </p:nvSpPr>
          <p:spPr>
            <a:xfrm>
              <a:off x="740866" y="6020559"/>
              <a:ext cx="5675842" cy="417174"/>
            </a:xfrm>
            <a:prstGeom prst="roundRect">
              <a:avLst>
                <a:gd name="adj" fmla="val 0"/>
              </a:avLst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</a:rPr>
                <a:t>자율 점검 확립 및 성과 중심 안전관리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  <a:ea typeface="+mj-ea"/>
              </a:endParaRPr>
            </a:p>
          </p:txBody>
        </p:sp>
        <p:sp>
          <p:nvSpPr>
            <p:cNvPr id="77" name="모서리가 둥근 직사각형 20">
              <a:extLst>
                <a:ext uri="{FF2B5EF4-FFF2-40B4-BE49-F238E27FC236}">
                  <a16:creationId xmlns:a16="http://schemas.microsoft.com/office/drawing/2014/main" id="{F0782A13-1F5E-5D4D-1D5E-C2567A98B105}"/>
                </a:ext>
              </a:extLst>
            </p:cNvPr>
            <p:cNvSpPr/>
            <p:nvPr/>
          </p:nvSpPr>
          <p:spPr>
            <a:xfrm>
              <a:off x="425711" y="6020559"/>
              <a:ext cx="312017" cy="417174"/>
            </a:xfrm>
            <a:prstGeom prst="roundRect">
              <a:avLst>
                <a:gd name="adj" fmla="val 0"/>
              </a:avLst>
            </a:prstGeom>
            <a:solidFill>
              <a:srgbClr val="4F81BD">
                <a:lumMod val="75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en-US" altLang="ko-KR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2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F2A3E5F9-B6CB-6610-7BC2-79B23AEA417A}"/>
              </a:ext>
            </a:extLst>
          </p:cNvPr>
          <p:cNvGrpSpPr/>
          <p:nvPr/>
        </p:nvGrpSpPr>
        <p:grpSpPr>
          <a:xfrm>
            <a:off x="425711" y="6981868"/>
            <a:ext cx="6006578" cy="1171625"/>
            <a:chOff x="425711" y="7185584"/>
            <a:chExt cx="6006578" cy="1171625"/>
          </a:xfrm>
        </p:grpSpPr>
        <p:sp>
          <p:nvSpPr>
            <p:cNvPr id="79" name="직사각형 6">
              <a:extLst>
                <a:ext uri="{FF2B5EF4-FFF2-40B4-BE49-F238E27FC236}">
                  <a16:creationId xmlns:a16="http://schemas.microsoft.com/office/drawing/2014/main" id="{84FEB827-072B-EE5F-8570-34B7FA49B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342" y="7574564"/>
              <a:ext cx="5652947" cy="782645"/>
            </a:xfrm>
            <a:prstGeom prst="roundRect">
              <a:avLst>
                <a:gd name="adj" fmla="val 0"/>
              </a:avLst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90000" tIns="0" rIns="90000" bIns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자율 안전활동 및 법적 안전교육 이행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직원 건강 증진을 위한 건강검진 실시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고위험군 면담 의무화 등 건강관리 강화</a:t>
              </a:r>
            </a:p>
          </p:txBody>
        </p:sp>
        <p:sp>
          <p:nvSpPr>
            <p:cNvPr id="80" name="모서리가 둥근 직사각형 20">
              <a:extLst>
                <a:ext uri="{FF2B5EF4-FFF2-40B4-BE49-F238E27FC236}">
                  <a16:creationId xmlns:a16="http://schemas.microsoft.com/office/drawing/2014/main" id="{7215CEFC-6258-4558-F9FA-49ED5C3758FB}"/>
                </a:ext>
              </a:extLst>
            </p:cNvPr>
            <p:cNvSpPr/>
            <p:nvPr/>
          </p:nvSpPr>
          <p:spPr>
            <a:xfrm>
              <a:off x="740866" y="7185584"/>
              <a:ext cx="5691423" cy="381542"/>
            </a:xfrm>
            <a:prstGeom prst="roundRect">
              <a:avLst>
                <a:gd name="adj" fmla="val 0"/>
              </a:avLst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</a:rPr>
                <a:t>안전보건 이행 생활화 및 자율 예방체계 구축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endParaRPr>
            </a:p>
          </p:txBody>
        </p:sp>
        <p:sp>
          <p:nvSpPr>
            <p:cNvPr id="81" name="모서리가 둥근 직사각형 20">
              <a:extLst>
                <a:ext uri="{FF2B5EF4-FFF2-40B4-BE49-F238E27FC236}">
                  <a16:creationId xmlns:a16="http://schemas.microsoft.com/office/drawing/2014/main" id="{CCD12DBB-9FC7-3B8C-304F-818597C003E0}"/>
                </a:ext>
              </a:extLst>
            </p:cNvPr>
            <p:cNvSpPr/>
            <p:nvPr/>
          </p:nvSpPr>
          <p:spPr>
            <a:xfrm>
              <a:off x="425711" y="7185584"/>
              <a:ext cx="312873" cy="381542"/>
            </a:xfrm>
            <a:prstGeom prst="roundRect">
              <a:avLst>
                <a:gd name="adj" fmla="val 0"/>
              </a:avLst>
            </a:prstGeom>
            <a:solidFill>
              <a:srgbClr val="4F81BD">
                <a:lumMod val="75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en-US" altLang="ko-KR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3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887A652-FBFD-E6F5-2C50-39A4D248F67D}"/>
              </a:ext>
            </a:extLst>
          </p:cNvPr>
          <p:cNvGrpSpPr/>
          <p:nvPr/>
        </p:nvGrpSpPr>
        <p:grpSpPr>
          <a:xfrm>
            <a:off x="425711" y="8191348"/>
            <a:ext cx="6006578" cy="1133877"/>
            <a:chOff x="425711" y="8300009"/>
            <a:chExt cx="6006578" cy="1133877"/>
          </a:xfrm>
        </p:grpSpPr>
        <p:sp>
          <p:nvSpPr>
            <p:cNvPr id="20" name="직사각형 6">
              <a:extLst>
                <a:ext uri="{FF2B5EF4-FFF2-40B4-BE49-F238E27FC236}">
                  <a16:creationId xmlns:a16="http://schemas.microsoft.com/office/drawing/2014/main" id="{480086B0-BB87-DD2F-CE59-3A35AA68C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342" y="8708708"/>
              <a:ext cx="5652947" cy="725178"/>
            </a:xfrm>
            <a:prstGeom prst="roundRect">
              <a:avLst>
                <a:gd name="adj" fmla="val 0"/>
              </a:avLst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90000" tIns="0" rIns="90000" bIns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QR</a:t>
              </a: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기반 실시간 의견 수렴 제도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테마별 안전문화 캠페인</a:t>
              </a:r>
            </a:p>
          </p:txBody>
        </p:sp>
        <p:sp>
          <p:nvSpPr>
            <p:cNvPr id="21" name="모서리가 둥근 직사각형 20">
              <a:extLst>
                <a:ext uri="{FF2B5EF4-FFF2-40B4-BE49-F238E27FC236}">
                  <a16:creationId xmlns:a16="http://schemas.microsoft.com/office/drawing/2014/main" id="{913772F9-A7B5-3DF0-50A7-C880B142510E}"/>
                </a:ext>
              </a:extLst>
            </p:cNvPr>
            <p:cNvSpPr/>
            <p:nvPr/>
          </p:nvSpPr>
          <p:spPr>
            <a:xfrm>
              <a:off x="740866" y="8300009"/>
              <a:ext cx="5691423" cy="381542"/>
            </a:xfrm>
            <a:prstGeom prst="roundRect">
              <a:avLst>
                <a:gd name="adj" fmla="val 0"/>
              </a:avLst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근로자 참여 중심의 </a:t>
              </a:r>
              <a:r>
                <a:rPr kumimoji="1" lang="ko-KR" altLang="en-US" sz="1400" b="1" spc="-40" dirty="0" err="1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선제적</a:t>
              </a:r>
              <a:r>
                <a: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 산재예방 대책</a:t>
              </a:r>
            </a:p>
          </p:txBody>
        </p:sp>
        <p:sp>
          <p:nvSpPr>
            <p:cNvPr id="22" name="모서리가 둥근 직사각형 20">
              <a:extLst>
                <a:ext uri="{FF2B5EF4-FFF2-40B4-BE49-F238E27FC236}">
                  <a16:creationId xmlns:a16="http://schemas.microsoft.com/office/drawing/2014/main" id="{8CF8719D-69C9-0B09-6ABA-C16FDDD6F401}"/>
                </a:ext>
              </a:extLst>
            </p:cNvPr>
            <p:cNvSpPr/>
            <p:nvPr/>
          </p:nvSpPr>
          <p:spPr>
            <a:xfrm>
              <a:off x="425711" y="8300009"/>
              <a:ext cx="312873" cy="381542"/>
            </a:xfrm>
            <a:prstGeom prst="roundRect">
              <a:avLst>
                <a:gd name="adj" fmla="val 0"/>
              </a:avLst>
            </a:prstGeom>
            <a:solidFill>
              <a:srgbClr val="4F81BD">
                <a:lumMod val="75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en-US" altLang="ko-KR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4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sp>
        <p:nvSpPr>
          <p:cNvPr id="4" name="슬라이드 번호 개체 틀 1">
            <a:extLst>
              <a:ext uri="{FF2B5EF4-FFF2-40B4-BE49-F238E27FC236}">
                <a16:creationId xmlns:a16="http://schemas.microsoft.com/office/drawing/2014/main" id="{3849BFFE-B8AD-6719-0A0D-B2CF21C54D08}"/>
              </a:ext>
            </a:extLst>
          </p:cNvPr>
          <p:cNvSpPr txBox="1">
            <a:spLocks/>
          </p:cNvSpPr>
          <p:nvPr/>
        </p:nvSpPr>
        <p:spPr bwMode="auto">
          <a:xfrm>
            <a:off x="2657475" y="9367838"/>
            <a:ext cx="1543050" cy="52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fld id="{496AFCA1-ABB9-4403-AD76-084FA6D96076}" type="slidenum">
              <a:rPr lang="ko-KR" altLang="en-US" smtClean="0">
                <a:solidFill>
                  <a:srgbClr val="898989"/>
                </a:solidFill>
              </a:rPr>
              <a:pPr/>
              <a:t>23</a:t>
            </a:fld>
            <a:endParaRPr lang="ko-KR" altLang="en-US" dirty="0">
              <a:solidFill>
                <a:srgbClr val="898989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73BB18E-0B8C-376D-D614-06C993FCFDD3}"/>
              </a:ext>
            </a:extLst>
          </p:cNvPr>
          <p:cNvSpPr/>
          <p:nvPr/>
        </p:nvSpPr>
        <p:spPr>
          <a:xfrm>
            <a:off x="2779783" y="2014839"/>
            <a:ext cx="1313114" cy="13131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50">
              <a:latin typeface="+mn-ea"/>
            </a:endParaRPr>
          </a:p>
        </p:txBody>
      </p:sp>
      <p:pic>
        <p:nvPicPr>
          <p:cNvPr id="9" name="그림 8" descr="텍스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CFC6C6D-8825-21B0-6415-4309AADB9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5" t="24172" r="40975" b="63275"/>
          <a:stretch>
            <a:fillRect/>
          </a:stretch>
        </p:blipFill>
        <p:spPr>
          <a:xfrm>
            <a:off x="2863997" y="2099657"/>
            <a:ext cx="1137351" cy="113735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88003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0F82D-CE82-7B73-A8FC-59DFDC858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09B490C1-27BE-7B10-DAD7-14E7A4DC2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970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95E00FC-B76A-F867-B39C-D954A1F86CE7}"/>
              </a:ext>
            </a:extLst>
          </p:cNvPr>
          <p:cNvSpPr/>
          <p:nvPr/>
        </p:nvSpPr>
        <p:spPr>
          <a:xfrm>
            <a:off x="588464" y="133265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경영시스템 운영 내실화 추진 방안 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262E572C-FA00-E1B1-B327-4A70A555F423}"/>
              </a:ext>
            </a:extLst>
          </p:cNvPr>
          <p:cNvSpPr/>
          <p:nvPr/>
        </p:nvSpPr>
        <p:spPr>
          <a:xfrm>
            <a:off x="273310" y="133265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1562359-DAAB-E63F-0F90-989891D1EE2D}"/>
              </a:ext>
            </a:extLst>
          </p:cNvPr>
          <p:cNvSpPr txBox="1"/>
          <p:nvPr/>
        </p:nvSpPr>
        <p:spPr>
          <a:xfrm>
            <a:off x="548277" y="2319958"/>
            <a:ext cx="6008093" cy="4017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dirty="0"/>
              <a:t>산업안전보건법 및 중대재해처벌법에 따른 안전보건 관리 체계의 엄격한 준수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dirty="0"/>
              <a:t>안전관리책임자 및 관리감독자의 선임 상태를 유지로 현장 안전 책임 소재 명확화</a:t>
            </a:r>
            <a:r>
              <a:rPr lang="en-US" altLang="ko-KR" sz="1200" dirty="0"/>
              <a:t>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dirty="0"/>
              <a:t>형식적 운영에서 탈피하여 근로자가 체감할 수 있는 </a:t>
            </a:r>
            <a:r>
              <a:rPr lang="ko-KR" altLang="en-US" sz="1200" dirty="0" err="1"/>
              <a:t>선제적</a:t>
            </a:r>
            <a:r>
              <a:rPr lang="ko-KR" altLang="en-US" sz="1200" dirty="0"/>
              <a:t> 재해 예방 체계 구축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운영 현황 및 성과분석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dirty="0"/>
              <a:t>초기 조직 안착 기여 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- </a:t>
            </a:r>
            <a:r>
              <a:rPr lang="ko-KR" altLang="en-US" sz="1200" dirty="0"/>
              <a:t>제도 도입 초기</a:t>
            </a:r>
            <a:r>
              <a:rPr lang="en-US" altLang="ko-KR" sz="1200" dirty="0"/>
              <a:t>, </a:t>
            </a:r>
            <a:r>
              <a:rPr lang="ko-KR" altLang="en-US" sz="1200" dirty="0"/>
              <a:t>안전관리 전담 조직 구성 및 관리 체계의</a:t>
            </a:r>
            <a:r>
              <a:rPr lang="en-US" altLang="ko-KR" sz="1200" dirty="0"/>
              <a:t> </a:t>
            </a:r>
            <a:r>
              <a:rPr lang="ko-KR" altLang="en-US" sz="1200" dirty="0"/>
              <a:t>안정적 기반 마련에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</a:t>
            </a:r>
            <a:r>
              <a:rPr lang="ko-KR" altLang="en-US" sz="1200" dirty="0"/>
              <a:t> 긍정적 역할 수행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/>
              <a:t>안전책임자 및 관리감독자의 역할 부여와 책임 의식 고취를 위한 초기 동기부여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</a:t>
            </a:r>
            <a:r>
              <a:rPr lang="ko-KR" altLang="en-US" sz="1200" dirty="0"/>
              <a:t> 요소로 작용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dirty="0"/>
              <a:t>비용 대비 예방 실효성 저하 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 - </a:t>
            </a:r>
            <a:r>
              <a:rPr lang="ko-KR" altLang="en-US" sz="1200" b="1" dirty="0"/>
              <a:t>수당 지출의 지속적 증가</a:t>
            </a:r>
            <a:r>
              <a:rPr lang="en-US" altLang="ko-KR" sz="1200" dirty="0"/>
              <a:t>: 4</a:t>
            </a:r>
            <a:r>
              <a:rPr lang="ko-KR" altLang="en-US" sz="1200" dirty="0"/>
              <a:t>년간 총 </a:t>
            </a:r>
            <a:r>
              <a:rPr lang="en-US" altLang="ko-KR" sz="1200" dirty="0"/>
              <a:t>1</a:t>
            </a:r>
            <a:r>
              <a:rPr lang="ko-KR" altLang="en-US" sz="1200" dirty="0"/>
              <a:t>억 원 이상의 예산이 투입되었으며</a:t>
            </a:r>
            <a:r>
              <a:rPr lang="en-US" altLang="ko-KR" sz="1200" dirty="0"/>
              <a:t>, </a:t>
            </a:r>
            <a:r>
              <a:rPr lang="ko-KR" altLang="en-US" sz="1200" dirty="0"/>
              <a:t>매년 지급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</a:t>
            </a:r>
            <a:r>
              <a:rPr lang="ko-KR" altLang="en-US" sz="1200" dirty="0"/>
              <a:t> 대상과 금액이 확대되는 추세임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- </a:t>
            </a:r>
            <a:r>
              <a:rPr lang="ko-KR" altLang="en-US" sz="1200" b="1" dirty="0"/>
              <a:t>낮은 상관관계 확인</a:t>
            </a:r>
            <a:r>
              <a:rPr lang="en-US" altLang="ko-KR" sz="1200" dirty="0"/>
              <a:t>: </a:t>
            </a:r>
            <a:r>
              <a:rPr lang="ko-KR" altLang="en-US" sz="1200" dirty="0"/>
              <a:t>수당 예산은 약 </a:t>
            </a:r>
            <a:r>
              <a:rPr lang="en-US" altLang="ko-KR" sz="1200" dirty="0"/>
              <a:t>43% </a:t>
            </a:r>
            <a:r>
              <a:rPr lang="ko-KR" altLang="en-US" sz="1200" dirty="0"/>
              <a:t>상승했으나</a:t>
            </a:r>
            <a:r>
              <a:rPr lang="en-US" altLang="ko-KR" sz="1200" dirty="0"/>
              <a:t>, </a:t>
            </a:r>
            <a:r>
              <a:rPr lang="ko-KR" altLang="en-US" sz="1200" dirty="0"/>
              <a:t>산재 발생 건수는 </a:t>
            </a:r>
            <a:r>
              <a:rPr lang="en-US" altLang="ko-KR" sz="1200" dirty="0"/>
              <a:t>4~9</a:t>
            </a:r>
            <a:r>
              <a:rPr lang="ko-KR" altLang="en-US" sz="1200" dirty="0"/>
              <a:t>건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</a:t>
            </a:r>
            <a:r>
              <a:rPr lang="ko-KR" altLang="en-US" sz="1200" dirty="0"/>
              <a:t> 사이에서 불규칙하게 등락하며 유의미한 감소세가 나타나지 않음</a:t>
            </a:r>
            <a:endParaRPr lang="en-US" altLang="ko-KR" sz="1200" dirty="0"/>
          </a:p>
        </p:txBody>
      </p:sp>
      <p:sp>
        <p:nvSpPr>
          <p:cNvPr id="23582" name="슬라이드 번호 개체 틀 1">
            <a:extLst>
              <a:ext uri="{FF2B5EF4-FFF2-40B4-BE49-F238E27FC236}">
                <a16:creationId xmlns:a16="http://schemas.microsoft.com/office/drawing/2014/main" id="{3F235228-3F70-9BAE-F117-7CE88DCE5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5A0977-D8B2-4548-A932-BA22A1B09E9A}" type="slidenum">
              <a:rPr lang="ko-KR" altLang="en-US" smtClean="0">
                <a:solidFill>
                  <a:srgbClr val="898989"/>
                </a:solidFill>
              </a:rPr>
              <a:pPr/>
              <a:t>24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C1BCC7D8-F86F-CF6C-425F-617FB641AC96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안전관리 체계 유지 및 직책수당 단계별 실행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93F19C-3C09-9A6B-497B-7A84D1F29196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D216307B-D527-90A6-4CAD-44C285250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770727"/>
              </p:ext>
            </p:extLst>
          </p:nvPr>
        </p:nvGraphicFramePr>
        <p:xfrm>
          <a:off x="471488" y="6403658"/>
          <a:ext cx="5916612" cy="1551780"/>
        </p:xfrm>
        <a:graphic>
          <a:graphicData uri="http://schemas.openxmlformats.org/drawingml/2006/table">
            <a:tbl>
              <a:tblPr firstRow="1" bandRow="1"/>
              <a:tblGrid>
                <a:gridCol w="1479153">
                  <a:extLst>
                    <a:ext uri="{9D8B030D-6E8A-4147-A177-3AD203B41FA5}">
                      <a16:colId xmlns:a16="http://schemas.microsoft.com/office/drawing/2014/main" val="1562628676"/>
                    </a:ext>
                  </a:extLst>
                </a:gridCol>
                <a:gridCol w="1479153">
                  <a:extLst>
                    <a:ext uri="{9D8B030D-6E8A-4147-A177-3AD203B41FA5}">
                      <a16:colId xmlns:a16="http://schemas.microsoft.com/office/drawing/2014/main" val="1403731272"/>
                    </a:ext>
                  </a:extLst>
                </a:gridCol>
                <a:gridCol w="1479153">
                  <a:extLst>
                    <a:ext uri="{9D8B030D-6E8A-4147-A177-3AD203B41FA5}">
                      <a16:colId xmlns:a16="http://schemas.microsoft.com/office/drawing/2014/main" val="2513952964"/>
                    </a:ext>
                  </a:extLst>
                </a:gridCol>
                <a:gridCol w="1479153">
                  <a:extLst>
                    <a:ext uri="{9D8B030D-6E8A-4147-A177-3AD203B41FA5}">
                      <a16:colId xmlns:a16="http://schemas.microsoft.com/office/drawing/2014/main" val="35705420"/>
                    </a:ext>
                  </a:extLst>
                </a:gridCol>
              </a:tblGrid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/>
                          </a:solidFill>
                        </a:rPr>
                        <a:t>년도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/>
                          </a:solidFill>
                        </a:rPr>
                        <a:t>직책수당 인원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/>
                          </a:solidFill>
                        </a:rPr>
                        <a:t>집행 비용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산업재해 건수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901643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2025</a:t>
                      </a:r>
                      <a:endParaRPr lang="ko-KR" altLang="en-US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222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/>
                        <a:t>29,700,000</a:t>
                      </a:r>
                      <a:r>
                        <a:rPr lang="ko-KR" altLang="en-US" sz="1100" dirty="0"/>
                        <a:t>원</a:t>
                      </a:r>
                      <a:endParaRPr lang="ko-KR" altLang="en-US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0" algn="ctr" defTabSz="685800" rtl="0" eaLnBrk="1" fontAlgn="ctr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건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754095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2024</a:t>
                      </a:r>
                      <a:endParaRPr lang="ko-KR" altLang="en-US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191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26,300,000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건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515655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2023</a:t>
                      </a:r>
                      <a:endParaRPr lang="ko-KR" altLang="en-US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171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23,350,000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0" algn="ctr" defTabSz="685800" rtl="0" eaLnBrk="1" fontAlgn="ctr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건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945353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153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20,700,000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8</a:t>
                      </a:r>
                      <a:r>
                        <a:rPr lang="ko-KR" altLang="en-US" sz="11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건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4458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51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6F228-0CD0-906A-99C1-251701C9F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24A5F66-2729-3DAC-F8C1-ABCD12FF2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970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014FC13D-35EF-279E-48E4-95E25247FC02}"/>
              </a:ext>
            </a:extLst>
          </p:cNvPr>
          <p:cNvSpPr/>
          <p:nvPr/>
        </p:nvSpPr>
        <p:spPr>
          <a:xfrm>
            <a:off x="588464" y="133265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경영시스템 운영 내실화 추진 방안 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D634FEA4-7381-547D-B4F0-68534F5B16F5}"/>
              </a:ext>
            </a:extLst>
          </p:cNvPr>
          <p:cNvSpPr/>
          <p:nvPr/>
        </p:nvSpPr>
        <p:spPr>
          <a:xfrm>
            <a:off x="273310" y="133265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EAFE5BA-2213-DC67-1CD9-69F81BB780C3}"/>
              </a:ext>
            </a:extLst>
          </p:cNvPr>
          <p:cNvSpPr txBox="1"/>
          <p:nvPr/>
        </p:nvSpPr>
        <p:spPr>
          <a:xfrm>
            <a:off x="548277" y="2319958"/>
            <a:ext cx="6008093" cy="186268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2026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 실행계획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예산의 전략적 재분배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</a:t>
            </a:r>
            <a:r>
              <a:rPr lang="ko-KR" altLang="en-US" sz="1200" dirty="0">
                <a:latin typeface="+mn-ea"/>
              </a:rPr>
              <a:t>○ 관리 체계 고수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dirty="0"/>
              <a:t>안전보건 전담 조직 운영 및 각급 안전 책임자 선임 역할은 중단 없이 지속 이행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/>
              <a:t>직책별 임명장 </a:t>
            </a:r>
            <a:r>
              <a:rPr lang="en-US" altLang="ko-KR" sz="1200" dirty="0"/>
              <a:t> </a:t>
            </a:r>
            <a:r>
              <a:rPr lang="ko-KR" altLang="en-US" sz="1200" dirty="0"/>
              <a:t>및 서약서 징구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</a:t>
            </a:r>
            <a:r>
              <a:rPr lang="ko-KR" altLang="en-US" sz="1200" dirty="0">
                <a:latin typeface="+mn-ea"/>
              </a:rPr>
              <a:t>○ 수당 정책 변경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</a:t>
            </a:r>
            <a:r>
              <a:rPr lang="en-US" altLang="ko-KR" sz="1200" dirty="0">
                <a:latin typeface="+mn-ea"/>
              </a:rPr>
              <a:t>- </a:t>
            </a:r>
            <a:r>
              <a:rPr lang="en-US" altLang="ko-KR" sz="1200" b="1" dirty="0"/>
              <a:t>2026</a:t>
            </a:r>
            <a:r>
              <a:rPr lang="ko-KR" altLang="en-US" sz="1200" b="1" dirty="0"/>
              <a:t>년 직급 수당 잠정 폐지</a:t>
            </a:r>
            <a:r>
              <a:rPr lang="ko-KR" altLang="en-US" sz="1200" dirty="0"/>
              <a:t> 및 해당 재원의 예방 사업비 전환 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</a:t>
            </a:r>
            <a:r>
              <a:rPr lang="en-US" altLang="ko-KR" sz="1200" dirty="0">
                <a:latin typeface="+mn-ea"/>
              </a:rPr>
              <a:t>- </a:t>
            </a:r>
            <a:r>
              <a:rPr lang="en-US" altLang="ko-KR" sz="1200" b="1" dirty="0"/>
              <a:t>2027</a:t>
            </a:r>
            <a:r>
              <a:rPr lang="ko-KR" altLang="en-US" sz="1200" b="1" dirty="0"/>
              <a:t>년 </a:t>
            </a:r>
            <a:r>
              <a:rPr lang="ko-KR" altLang="en-US" sz="1200" dirty="0"/>
              <a:t>예방 성과 및 산재 추이 분석 후 수당 </a:t>
            </a:r>
            <a:r>
              <a:rPr lang="ko-KR" altLang="en-US" sz="1200" dirty="0" err="1"/>
              <a:t>재지급</a:t>
            </a:r>
            <a:r>
              <a:rPr lang="ko-KR" altLang="en-US" sz="1200" dirty="0"/>
              <a:t> 검토</a:t>
            </a:r>
            <a:endParaRPr lang="en-US" altLang="ko-KR" sz="1200" dirty="0">
              <a:latin typeface="+mn-ea"/>
            </a:endParaRPr>
          </a:p>
        </p:txBody>
      </p:sp>
      <p:sp>
        <p:nvSpPr>
          <p:cNvPr id="23582" name="슬라이드 번호 개체 틀 1">
            <a:extLst>
              <a:ext uri="{FF2B5EF4-FFF2-40B4-BE49-F238E27FC236}">
                <a16:creationId xmlns:a16="http://schemas.microsoft.com/office/drawing/2014/main" id="{DFE38C09-66C1-248A-1388-5A0A0ADF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5A0977-D8B2-4548-A932-BA22A1B09E9A}" type="slidenum">
              <a:rPr lang="ko-KR" altLang="en-US" smtClean="0">
                <a:solidFill>
                  <a:srgbClr val="898989"/>
                </a:solidFill>
              </a:rPr>
              <a:pPr/>
              <a:t>25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49D1ADAC-C372-B1E1-3715-E6A8C412B6E8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안전관리 체계 유지 및 직책수당 단계별 실행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6E2F19-01B4-63C2-A195-C06A61BDAC9C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  <p:extLst>
      <p:ext uri="{BB962C8B-B14F-4D97-AF65-F5344CB8AC3E}">
        <p14:creationId xmlns:p14="http://schemas.microsoft.com/office/powerpoint/2010/main" val="2304038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B2746-DEAF-2A93-D457-44D383A06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CCE045B5-6E7F-CB5B-6326-63F8D4165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970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BE23336C-8790-D204-8D23-2D830E7EE60F}"/>
              </a:ext>
            </a:extLst>
          </p:cNvPr>
          <p:cNvSpPr/>
          <p:nvPr/>
        </p:nvSpPr>
        <p:spPr>
          <a:xfrm>
            <a:off x="588464" y="133265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경영시스템 운영 내실화 추진 방안 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4D87F68E-34AD-7690-F146-A906F0B3876E}"/>
              </a:ext>
            </a:extLst>
          </p:cNvPr>
          <p:cNvSpPr/>
          <p:nvPr/>
        </p:nvSpPr>
        <p:spPr>
          <a:xfrm>
            <a:off x="273310" y="133265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582" name="슬라이드 번호 개체 틀 1">
            <a:extLst>
              <a:ext uri="{FF2B5EF4-FFF2-40B4-BE49-F238E27FC236}">
                <a16:creationId xmlns:a16="http://schemas.microsoft.com/office/drawing/2014/main" id="{EFE3E10D-35FA-44E5-9A76-2229D04D2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5A0977-D8B2-4548-A932-BA22A1B09E9A}" type="slidenum">
              <a:rPr lang="ko-KR" altLang="en-US" smtClean="0">
                <a:solidFill>
                  <a:srgbClr val="898989"/>
                </a:solidFill>
              </a:rPr>
              <a:pPr/>
              <a:t>26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A97DD6-284D-33F4-C9A2-6344A5E05C2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1431CB-BA12-F19D-EA2D-73A55E463975}"/>
              </a:ext>
            </a:extLst>
          </p:cNvPr>
          <p:cNvSpPr txBox="1"/>
          <p:nvPr/>
        </p:nvSpPr>
        <p:spPr>
          <a:xfrm>
            <a:off x="548277" y="2870673"/>
            <a:ext cx="5690324" cy="53195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운영 목적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실질적 안전 경영 체계 확립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dirty="0"/>
              <a:t>노사 공동 의사결정 강화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/>
              <a:t>사용자 위원</a:t>
            </a:r>
            <a:r>
              <a:rPr lang="en-US" altLang="ko-KR" sz="1200" dirty="0"/>
              <a:t>(9</a:t>
            </a:r>
            <a:r>
              <a:rPr lang="ko-KR" altLang="en-US" sz="1200" dirty="0"/>
              <a:t>명</a:t>
            </a:r>
            <a:r>
              <a:rPr lang="en-US" altLang="ko-KR" sz="1200" dirty="0"/>
              <a:t>)</a:t>
            </a:r>
            <a:r>
              <a:rPr lang="ko-KR" altLang="en-US" sz="1200" dirty="0"/>
              <a:t>과 근로자 위원</a:t>
            </a:r>
            <a:r>
              <a:rPr lang="en-US" altLang="ko-KR" sz="1200" dirty="0"/>
              <a:t>(9</a:t>
            </a:r>
            <a:r>
              <a:rPr lang="ko-KR" altLang="en-US" sz="1200" dirty="0"/>
              <a:t>명</a:t>
            </a:r>
            <a:r>
              <a:rPr lang="en-US" altLang="ko-KR" sz="1200" dirty="0"/>
              <a:t>)</a:t>
            </a:r>
            <a:r>
              <a:rPr lang="ko-KR" altLang="en-US" sz="1200" dirty="0"/>
              <a:t>이 대등한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권한을 갖고 현장의 안전 문제를 직접 해결하는 구조 정착</a:t>
            </a:r>
            <a:r>
              <a:rPr lang="en-US" altLang="ko-KR" sz="1200" dirty="0">
                <a:latin typeface="+mn-ea"/>
              </a:rPr>
              <a:t>  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dirty="0"/>
              <a:t>현장 중심의 예방 체계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/>
              <a:t>법령 요구 사항 이행을 넘어</a:t>
            </a:r>
            <a:r>
              <a:rPr lang="en-US" altLang="ko-KR" sz="1200" dirty="0"/>
              <a:t>, </a:t>
            </a:r>
            <a:r>
              <a:rPr lang="ko-KR" altLang="en-US" sz="1200" dirty="0"/>
              <a:t>전 직원이 체감할 수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있는 </a:t>
            </a:r>
            <a:r>
              <a:rPr lang="en-US" altLang="ko-KR" sz="1200" dirty="0"/>
              <a:t>'</a:t>
            </a:r>
            <a:r>
              <a:rPr lang="ko-KR" altLang="en-US" sz="1200" dirty="0"/>
              <a:t>안전한 일터</a:t>
            </a:r>
            <a:r>
              <a:rPr lang="en-US" altLang="ko-KR" sz="1200" dirty="0"/>
              <a:t>' </a:t>
            </a:r>
            <a:r>
              <a:rPr lang="ko-KR" altLang="en-US" sz="1200" dirty="0"/>
              <a:t>실현을 위한 정책 심의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/>
              <a:t> 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dirty="0"/>
              <a:t>형식적 운영 탈피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/>
              <a:t>안건 심의 위주의 회의에서 벗어나 실질적인 개선 조치와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피드백이 순환되는 내실 경영 추구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심의 의결사항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산업재해 예방계획 수립에 관한 사항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안전보건관리규정의 작성 및 변경에 관한 사항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근로자의 안전보건교육에 관한 사항</a:t>
            </a:r>
            <a:r>
              <a:rPr lang="en-US" altLang="ko-KR" sz="1200" dirty="0">
                <a:latin typeface="+mn-ea"/>
              </a:rPr>
              <a:t>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작업환경측정 등 작업환경의 점검 및 개선에 관한 사항 등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내실 운영 방안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dirty="0"/>
              <a:t>근로자 참여형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</a:rPr>
              <a:t>QR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</a:rPr>
              <a:t>기반 실시간 의견 수렴 제도</a:t>
            </a:r>
            <a:r>
              <a:rPr lang="ko-KR" altLang="en-US" sz="1200" dirty="0"/>
              <a:t>시스템 연계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/>
              <a:t>         </a:t>
            </a:r>
            <a:r>
              <a:rPr lang="en-US" altLang="ko-KR" sz="1200" dirty="0"/>
              <a:t>- </a:t>
            </a:r>
            <a:r>
              <a:rPr lang="ko-KR" altLang="en-US" sz="1200" dirty="0"/>
              <a:t>단순한 건의 창구를 넘어</a:t>
            </a:r>
            <a:r>
              <a:rPr lang="en-US" altLang="ko-KR" sz="1200" dirty="0"/>
              <a:t>, </a:t>
            </a:r>
            <a:r>
              <a:rPr lang="ko-KR" altLang="en-US" sz="1200" dirty="0"/>
              <a:t>근로자의 목소리가 산업안전보건 위원회의 결정과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 예산 집행으로 이어지는 실무형 안전 경영 선순환 모델 구축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</a:rPr>
              <a:t>QR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</a:rPr>
              <a:t>기반 실시간 의견 수렴 제도</a:t>
            </a:r>
            <a:r>
              <a:rPr lang="en-US" altLang="ko-KR" sz="1200" dirty="0"/>
              <a:t> </a:t>
            </a:r>
            <a:r>
              <a:rPr lang="ko-KR" altLang="en-US" sz="1200" dirty="0"/>
              <a:t>시스템 운영 절차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- </a:t>
            </a:r>
            <a:r>
              <a:rPr lang="ko-KR" altLang="en-US" sz="1200" dirty="0"/>
              <a:t>현장 발굴 </a:t>
            </a:r>
            <a:r>
              <a:rPr lang="en-US" altLang="ko-KR" sz="1200" dirty="0"/>
              <a:t>(QR </a:t>
            </a:r>
            <a:r>
              <a:rPr lang="ko-KR" altLang="en-US" sz="1200" dirty="0"/>
              <a:t>신고</a:t>
            </a:r>
            <a:r>
              <a:rPr lang="en-US" altLang="ko-KR" sz="1200" dirty="0"/>
              <a:t>)</a:t>
            </a:r>
            <a:r>
              <a:rPr lang="en-US" altLang="ko-KR" sz="1200" dirty="0">
                <a:sym typeface="Wingdings" panose="05000000000000000000" pitchFamily="2" charset="2"/>
              </a:rPr>
              <a:t> </a:t>
            </a:r>
            <a:r>
              <a:rPr lang="ko-KR" altLang="en-US" sz="1200" dirty="0"/>
              <a:t>위원회 안건 상정</a:t>
            </a:r>
            <a:r>
              <a:rPr lang="en-US" altLang="ko-KR" sz="1200" dirty="0">
                <a:sym typeface="Wingdings" panose="05000000000000000000" pitchFamily="2" charset="2"/>
              </a:rPr>
              <a:t></a:t>
            </a:r>
            <a:r>
              <a:rPr lang="ko-KR" altLang="en-US" sz="1200" dirty="0"/>
              <a:t> 심의 및 의결</a:t>
            </a:r>
            <a:r>
              <a:rPr lang="en-US" altLang="ko-KR" sz="1200" dirty="0">
                <a:sym typeface="Wingdings" panose="05000000000000000000" pitchFamily="2" charset="2"/>
              </a:rPr>
              <a:t></a:t>
            </a:r>
            <a:r>
              <a:rPr lang="ko-KR" altLang="en-US" sz="1200" dirty="0"/>
              <a:t> 현장 피드백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</a:t>
            </a:r>
            <a:endParaRPr lang="en-US" altLang="ko-KR" sz="1200" dirty="0">
              <a:latin typeface="+mn-ea"/>
            </a:endParaRP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26924B6F-EF19-103F-4371-6E691DD905C2}"/>
              </a:ext>
            </a:extLst>
          </p:cNvPr>
          <p:cNvSpPr/>
          <p:nvPr/>
        </p:nvSpPr>
        <p:spPr>
          <a:xfrm>
            <a:off x="428625" y="2231708"/>
            <a:ext cx="6127750" cy="58420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defTabSz="914400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산업안전보건법 제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19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조에 따라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상시근로자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100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인 이상 사업장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송파복합빌딩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에 대한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“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 보건 위원회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”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매분기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개최하여 근로자의 안전과 보건관련 주요사항을 심의 의결하고 개선조치</a:t>
            </a:r>
            <a:endParaRPr lang="ko-KR" altLang="en-US" sz="1100" kern="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4" name="사각형: 둥근 모서리 76">
            <a:extLst>
              <a:ext uri="{FF2B5EF4-FFF2-40B4-BE49-F238E27FC236}">
                <a16:creationId xmlns:a16="http://schemas.microsoft.com/office/drawing/2014/main" id="{683F518E-838E-043A-3EDF-EAE98D8F64F3}"/>
              </a:ext>
            </a:extLst>
          </p:cNvPr>
          <p:cNvSpPr/>
          <p:nvPr/>
        </p:nvSpPr>
        <p:spPr>
          <a:xfrm>
            <a:off x="591889" y="1867697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산업안전보건 위원회 구성 및 내실 운영</a:t>
            </a:r>
            <a:endParaRPr lang="en-US" altLang="ko-KR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09348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98BE2C86-A00D-F89A-7ED4-F6DF52CA3430}"/>
              </a:ext>
            </a:extLst>
          </p:cNvPr>
          <p:cNvSpPr/>
          <p:nvPr/>
        </p:nvSpPr>
        <p:spPr>
          <a:xfrm>
            <a:off x="588464" y="133265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경영시스템 운영 내실화 추진 방안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D4501BCB-4C32-E640-5364-206600A71738}"/>
              </a:ext>
            </a:extLst>
          </p:cNvPr>
          <p:cNvSpPr/>
          <p:nvPr/>
        </p:nvSpPr>
        <p:spPr>
          <a:xfrm>
            <a:off x="273310" y="133265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4580" name="슬라이드 번호 개체 틀 1">
            <a:extLst>
              <a:ext uri="{FF2B5EF4-FFF2-40B4-BE49-F238E27FC236}">
                <a16:creationId xmlns:a16="http://schemas.microsoft.com/office/drawing/2014/main" id="{8951C944-63DC-E4CC-F0AF-9992347C1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B5480E-BB74-49E0-88BD-CA805E38AB46}" type="slidenum">
              <a:rPr lang="ko-KR" altLang="en-US" smtClean="0">
                <a:solidFill>
                  <a:srgbClr val="898989"/>
                </a:solidFill>
              </a:rPr>
              <a:pPr/>
              <a:t>27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C33CE53-EF91-A79D-C357-162039885E91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시스템 안정화를 위한 지속적 사후관리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A6E89F-91D9-C770-2985-F3CE6D3BEE95}"/>
              </a:ext>
            </a:extLst>
          </p:cNvPr>
          <p:cNvSpPr txBox="1"/>
          <p:nvPr/>
        </p:nvSpPr>
        <p:spPr>
          <a:xfrm>
            <a:off x="548277" y="2295293"/>
            <a:ext cx="6138962" cy="12208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안전문화 확립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위험요소관리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안전관리 체계강화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법규준수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성과평가를 통해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안전한 작업환경 조성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심사 일정 및 예산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CE0DBA-025E-598F-A811-273C958068BC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E2904AB2-F9B3-3ED3-E0ED-506C70E13F1B}"/>
              </a:ext>
            </a:extLst>
          </p:cNvPr>
          <p:cNvGraphicFramePr>
            <a:graphicFrameLocks noGrp="1"/>
          </p:cNvGraphicFramePr>
          <p:nvPr/>
        </p:nvGraphicFramePr>
        <p:xfrm>
          <a:off x="355600" y="3525838"/>
          <a:ext cx="6200775" cy="4477824"/>
        </p:xfrm>
        <a:graphic>
          <a:graphicData uri="http://schemas.openxmlformats.org/drawingml/2006/table">
            <a:tbl>
              <a:tblPr firstRow="1" bandRow="1"/>
              <a:tblGrid>
                <a:gridCol w="95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9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9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KOSHA-MS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ISO45001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이크레더블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SH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평가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유효기간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24.03.15 ~ 27.03.14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23.03.28 ~ 26.03.27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2024.11.08 (6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개월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주기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갱신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사후심사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갱신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사후심사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개월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420962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심사일정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사후심사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: 4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월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사후심사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월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정기 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/ 10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월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8107492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예산비용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컨설팅비용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(2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)1,320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심사비용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600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총 </a:t>
                      </a:r>
                      <a:r>
                        <a:rPr lang="en-US" altLang="ko-KR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1,920</a:t>
                      </a:r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rgbClr val="FF0000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컨설팅비용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(1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)550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심사비용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2,860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총 </a:t>
                      </a:r>
                      <a:r>
                        <a:rPr lang="en-US" altLang="ko-KR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3,410</a:t>
                      </a:r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rgbClr val="FF0000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회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418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* 2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회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lv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총 </a:t>
                      </a:r>
                      <a:r>
                        <a:rPr lang="en-US" altLang="ko-KR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836</a:t>
                      </a:r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rgbClr val="FF0000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5051414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인증서 및 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평가보고서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형태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869021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총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예산금액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26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 총 예산</a:t>
                      </a:r>
                      <a:r>
                        <a:rPr lang="ko-KR" altLang="en-US" sz="1000" b="1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6,166</a:t>
                      </a:r>
                      <a:r>
                        <a:rPr lang="ko-KR" altLang="en-US" sz="1000" b="1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(25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년도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7,720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252005"/>
                  </a:ext>
                </a:extLst>
              </a:tr>
            </a:tbl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C0567967-3104-859E-450F-098C842FB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706" y="5351710"/>
            <a:ext cx="1648156" cy="230344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87B3F2C-6110-4EF8-2D4A-37E502C7E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168" y="5332660"/>
            <a:ext cx="1616048" cy="230344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429407C-E235-FEB8-F65E-F364AD9C9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794" y="5332660"/>
            <a:ext cx="1678729" cy="230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47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9C08C33-312B-8FD2-CA8B-19DA94572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891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AB171867-6A4C-BAA7-2146-4895B930E57C}"/>
              </a:ext>
            </a:extLst>
          </p:cNvPr>
          <p:cNvSpPr/>
          <p:nvPr/>
        </p:nvSpPr>
        <p:spPr>
          <a:xfrm>
            <a:off x="588464" y="132394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자율 점검 확립 및 성과 중심 안전관리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74293B-983C-3679-4333-376622183B33}"/>
              </a:ext>
            </a:extLst>
          </p:cNvPr>
          <p:cNvSpPr/>
          <p:nvPr/>
        </p:nvSpPr>
        <p:spPr>
          <a:xfrm>
            <a:off x="273310" y="132394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5605" name="슬라이드 번호 개체 틀 1">
            <a:extLst>
              <a:ext uri="{FF2B5EF4-FFF2-40B4-BE49-F238E27FC236}">
                <a16:creationId xmlns:a16="http://schemas.microsoft.com/office/drawing/2014/main" id="{E779F8AF-E7CD-E5B7-9C17-565C1B06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DA37E2-748B-4708-AA51-5884E2CE7086}" type="slidenum">
              <a:rPr lang="ko-KR" altLang="en-US" smtClean="0">
                <a:solidFill>
                  <a:srgbClr val="898989"/>
                </a:solidFill>
              </a:rPr>
              <a:pPr/>
              <a:t>28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BD3501B-0125-1C30-44E5-FDD3D959DFC2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업무수행 성과 평가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3DA59F-612C-9B9D-E869-6C6CD7D79579}"/>
              </a:ext>
            </a:extLst>
          </p:cNvPr>
          <p:cNvSpPr txBox="1"/>
          <p:nvPr/>
        </p:nvSpPr>
        <p:spPr>
          <a:xfrm>
            <a:off x="548277" y="2315366"/>
            <a:ext cx="5971791" cy="3990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전직원의 안전과 건강보호를 위해 체계적인 재해 예방활동을 정착시키고자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조직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개인에 대한 안전보건 업무수행 성과 평가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평가계획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평가기준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4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평가결과 조치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 -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우수성과는 인센티브 및 포상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공통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),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사업장평가는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사업장단위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/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개인포상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병행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 -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부진사업장은 각종 포상 제외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산업재해 발생일로 부터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1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년간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※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‘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업무수행 평가표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참조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C36E7A-99C0-9E26-BD3A-590E1D52BD4F}"/>
              </a:ext>
            </a:extLst>
          </p:cNvPr>
          <p:cNvSpPr txBox="1"/>
          <p:nvPr/>
        </p:nvSpPr>
        <p:spPr>
          <a:xfrm>
            <a:off x="407988" y="8780204"/>
            <a:ext cx="6224587" cy="29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0170" eaLnBrk="1" fontAlgn="auto" latinLnBrk="1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ko-KR" altLang="ko-KR" sz="1000" b="1" dirty="0">
                <a:latin typeface="+mn-ea"/>
              </a:rPr>
              <a:t>※ 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ko-KR" sz="1000" b="1" dirty="0">
                <a:solidFill>
                  <a:srgbClr val="FF0000"/>
                </a:solidFill>
                <a:latin typeface="+mn-ea"/>
              </a:rPr>
              <a:t>평가결과 동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점일 경우 위험성평가 완성도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안전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365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게시판 게시글 활동정도 등으로 판단함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.</a:t>
            </a:r>
            <a:endParaRPr lang="ko-KR" altLang="ko-KR" sz="1000" b="1" dirty="0">
              <a:solidFill>
                <a:srgbClr val="FF0000"/>
              </a:solidFill>
              <a:latin typeface="+mn-ea"/>
            </a:endParaRPr>
          </a:p>
        </p:txBody>
      </p:sp>
      <p:graphicFrame>
        <p:nvGraphicFramePr>
          <p:cNvPr id="7" name="표 26">
            <a:extLst>
              <a:ext uri="{FF2B5EF4-FFF2-40B4-BE49-F238E27FC236}">
                <a16:creationId xmlns:a16="http://schemas.microsoft.com/office/drawing/2014/main" id="{524A2CB7-F97E-3049-9A6C-99180C12D1FF}"/>
              </a:ext>
            </a:extLst>
          </p:cNvPr>
          <p:cNvGraphicFramePr>
            <a:graphicFrameLocks noGrp="1"/>
          </p:cNvGraphicFramePr>
          <p:nvPr/>
        </p:nvGraphicFramePr>
        <p:xfrm>
          <a:off x="266698" y="3787775"/>
          <a:ext cx="6289672" cy="1171576"/>
        </p:xfrm>
        <a:graphic>
          <a:graphicData uri="http://schemas.openxmlformats.org/drawingml/2006/table">
            <a:tbl>
              <a:tblPr firstRow="1" bandRow="1"/>
              <a:tblGrid>
                <a:gridCol w="1048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88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2894">
                <a:tc rowSpan="2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핵심리더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평가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사업장 평가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894">
                <a:tc v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지역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센터장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평가방법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감점 지표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별도 확정 시행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평가표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사전 공지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평가주기</a:t>
                      </a: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상반기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3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연말 종합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매분기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C28E08B-518F-C64E-BEC3-6EE76355C44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9AE532CF-B058-9BE8-09B8-883933599D36}"/>
              </a:ext>
            </a:extLst>
          </p:cNvPr>
          <p:cNvGraphicFramePr>
            <a:graphicFrameLocks noGrp="1"/>
          </p:cNvGraphicFramePr>
          <p:nvPr/>
        </p:nvGraphicFramePr>
        <p:xfrm>
          <a:off x="266700" y="6357938"/>
          <a:ext cx="6289675" cy="2372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8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3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925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평 가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항  목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배점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808">
                <a:tc rowSpan="5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기본지표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365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게시글 활동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ts val="15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indent="46990" algn="l" latinLnBrk="1">
                        <a:lnSpc>
                          <a:spcPts val="11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우수사례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아사사고 발굴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endParaRPr lang="en-US" altLang="ko-KR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indent="46990" algn="l" latinLnBrk="1">
                        <a:lnSpc>
                          <a:spcPts val="11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안전용품 추천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기본참가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838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미 발생 사업장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838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산업안전보건 법정교육일지 작성 및 보관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838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자체 위험성 평가 이행도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월말 평가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427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행사 결과 보고서 제출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일이상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제출기일 </a:t>
                      </a:r>
                      <a:endParaRPr lang="en-US" altLang="ko-KR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지연시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255"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합계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27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감점지표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발생보고 누락 및 지연보고</a:t>
                      </a: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-4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지연보고시부터 매일 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최대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9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사고발생일로부터 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이내보고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25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가점지표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건의사항 이행도</a:t>
                      </a:r>
                      <a:endParaRPr lang="ko-KR" alt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283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48458-7D2B-2245-D9AE-265B0B889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DCE6B577-13AC-E0C8-621B-2A04EFE79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891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42320673-980C-5670-E6A1-78220105F2CD}"/>
              </a:ext>
            </a:extLst>
          </p:cNvPr>
          <p:cNvSpPr/>
          <p:nvPr/>
        </p:nvSpPr>
        <p:spPr>
          <a:xfrm>
            <a:off x="588464" y="132394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자율 점검 확립 및 성과 중심 안전관리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C83590ED-7B9D-158B-72CF-B781A31F9274}"/>
              </a:ext>
            </a:extLst>
          </p:cNvPr>
          <p:cNvSpPr/>
          <p:nvPr/>
        </p:nvSpPr>
        <p:spPr>
          <a:xfrm>
            <a:off x="273310" y="132394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5605" name="슬라이드 번호 개체 틀 1">
            <a:extLst>
              <a:ext uri="{FF2B5EF4-FFF2-40B4-BE49-F238E27FC236}">
                <a16:creationId xmlns:a16="http://schemas.microsoft.com/office/drawing/2014/main" id="{B11B49B4-962F-2B0F-EB70-290F2E82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DA37E2-748B-4708-AA51-5884E2CE7086}" type="slidenum">
              <a:rPr lang="ko-KR" altLang="en-US" smtClean="0">
                <a:solidFill>
                  <a:srgbClr val="898989"/>
                </a:solidFill>
              </a:rPr>
              <a:pPr/>
              <a:t>29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462B363B-50F2-8FED-9A98-9B9F2A5A8430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사업장별 자가진단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(Self-Check)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체계확립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32D03B-5411-961B-E69E-D7711916DF9E}"/>
              </a:ext>
            </a:extLst>
          </p:cNvPr>
          <p:cNvSpPr txBox="1"/>
          <p:nvPr/>
        </p:nvSpPr>
        <p:spPr>
          <a:xfrm>
            <a:off x="548277" y="2315366"/>
            <a:ext cx="5971791" cy="724320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 목적 및 배경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>
                <a:latin typeface="+mn-ea"/>
              </a:rPr>
              <a:t>경영방침준수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“ </a:t>
            </a:r>
            <a:r>
              <a:rPr lang="ko-KR" altLang="en-US" sz="1200" dirty="0">
                <a:latin typeface="+mn-ea"/>
              </a:rPr>
              <a:t>안전보건 수준이 바로 서비스 수준</a:t>
            </a:r>
            <a:r>
              <a:rPr lang="en-US" altLang="ko-KR" sz="1200" dirty="0">
                <a:latin typeface="+mn-ea"/>
              </a:rPr>
              <a:t>“ </a:t>
            </a:r>
            <a:r>
              <a:rPr lang="ko-KR" altLang="en-US" sz="1200" dirty="0">
                <a:latin typeface="+mn-ea"/>
              </a:rPr>
              <a:t>이라는 기업가치 현장실현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>
                <a:latin typeface="+mn-ea"/>
              </a:rPr>
              <a:t>자기규율예방체계 이행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사업장별 </a:t>
            </a:r>
            <a:r>
              <a:rPr lang="ko-KR" altLang="en-US" sz="1200" dirty="0" err="1">
                <a:latin typeface="+mn-ea"/>
              </a:rPr>
              <a:t>유해〮위험요인을</a:t>
            </a:r>
            <a:r>
              <a:rPr lang="ko-KR" altLang="en-US" sz="1200" dirty="0">
                <a:latin typeface="+mn-ea"/>
              </a:rPr>
              <a:t> 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중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하로 분류하여 현장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 중심의 자율 안전관리 기틀 마련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>
                <a:latin typeface="+mn-ea"/>
              </a:rPr>
              <a:t>고위험 영역 집중관리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사고 발생 가능성이 높은 핵심 시설 및 구역에 대한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 상시 점검으로 중대재해 발생 요인 사전 제거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>
                <a:latin typeface="+mn-ea"/>
              </a:rPr>
              <a:t>안전보건 법규 준수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최신 안전보건 관계 법령에 따른 의무 사항 이행 여부 확인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사업장별 자가진단 프로세스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en-US" altLang="ko-KR" sz="1200" b="1" dirty="0"/>
              <a:t>[Step 1. </a:t>
            </a:r>
            <a:r>
              <a:rPr lang="ko-KR" altLang="en-US" sz="1200" b="1" dirty="0"/>
              <a:t>진단</a:t>
            </a:r>
            <a:r>
              <a:rPr lang="en-US" altLang="ko-KR" sz="1200" b="1" dirty="0"/>
              <a:t>]  </a:t>
            </a:r>
            <a:r>
              <a:rPr lang="ko-KR" altLang="en-US" sz="1200" b="1" dirty="0">
                <a:latin typeface="+mn-ea"/>
              </a:rPr>
              <a:t>월 </a:t>
            </a:r>
            <a:r>
              <a:rPr lang="en-US" altLang="ko-KR" sz="1200" b="1" dirty="0">
                <a:latin typeface="+mn-ea"/>
              </a:rPr>
              <a:t>1</a:t>
            </a:r>
            <a:r>
              <a:rPr lang="ko-KR" altLang="en-US" sz="1200" b="1" dirty="0">
                <a:latin typeface="+mn-ea"/>
              </a:rPr>
              <a:t>회 정기 자율점검 실시 </a:t>
            </a: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안전책임자 및 관리감독자 </a:t>
            </a:r>
            <a:r>
              <a:rPr lang="ko-KR" altLang="en-US" sz="1200" dirty="0" err="1">
                <a:latin typeface="+mn-ea"/>
              </a:rPr>
              <a:t>주관하에</a:t>
            </a:r>
            <a:r>
              <a:rPr lang="ko-KR" altLang="en-US" sz="1200" dirty="0">
                <a:latin typeface="+mn-ea"/>
              </a:rPr>
              <a:t> 사업장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자가진단 체크리스트를 활용하여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  전 구역 </a:t>
            </a:r>
            <a:r>
              <a:rPr lang="ko-KR" altLang="en-US" sz="1200" dirty="0" err="1">
                <a:latin typeface="+mn-ea"/>
              </a:rPr>
              <a:t>유해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1200" dirty="0" err="1">
                <a:latin typeface="+mn-ea"/>
              </a:rPr>
              <a:t>위험도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중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하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평가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en-US" altLang="ko-KR" sz="1200" b="1" dirty="0"/>
              <a:t>[Step 2. </a:t>
            </a:r>
            <a:r>
              <a:rPr lang="ko-KR" altLang="en-US" sz="1200" b="1" dirty="0"/>
              <a:t>개선</a:t>
            </a:r>
            <a:r>
              <a:rPr lang="en-US" altLang="ko-KR" sz="1200" b="1" dirty="0"/>
              <a:t>] </a:t>
            </a:r>
            <a:r>
              <a:rPr lang="ko-KR" altLang="en-US" sz="1200" b="1" dirty="0"/>
              <a:t>문제점 해결 및 결과물 보존</a:t>
            </a:r>
            <a:endParaRPr lang="en-US" altLang="ko-KR" sz="1200" b="1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/>
              <a:t>          도출된 </a:t>
            </a:r>
            <a:r>
              <a:rPr lang="ko-KR" altLang="en-US" sz="1200" dirty="0" err="1"/>
              <a:t>유해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1200" dirty="0" err="1"/>
              <a:t>위험</a:t>
            </a:r>
            <a:r>
              <a:rPr lang="ko-KR" altLang="en-US" sz="1200" dirty="0"/>
              <a:t> 요인의 즉각적인 시정 조치 수행</a:t>
            </a:r>
            <a:r>
              <a:rPr lang="en-US" altLang="ko-KR" sz="1200" dirty="0"/>
              <a:t> </a:t>
            </a:r>
            <a:r>
              <a:rPr lang="ko-KR" altLang="en-US" sz="1200" dirty="0"/>
              <a:t>및</a:t>
            </a:r>
            <a:r>
              <a:rPr lang="en-US" altLang="ko-KR" sz="1200" dirty="0"/>
              <a:t> </a:t>
            </a:r>
            <a:r>
              <a:rPr lang="ko-KR" altLang="en-US" sz="1200" dirty="0"/>
              <a:t>점검 결과물 현장 비치</a:t>
            </a:r>
            <a:r>
              <a:rPr lang="en-US" altLang="ko-KR" sz="1200" dirty="0"/>
              <a:t>/</a:t>
            </a:r>
            <a:r>
              <a:rPr lang="ko-KR" altLang="en-US" sz="1200" dirty="0"/>
              <a:t>보존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en-US" altLang="ko-KR" sz="1200" b="1" dirty="0"/>
              <a:t>[Step 3. </a:t>
            </a:r>
            <a:r>
              <a:rPr lang="ko-KR" altLang="en-US" sz="1200" b="1" dirty="0"/>
              <a:t>성과</a:t>
            </a:r>
            <a:r>
              <a:rPr lang="en-US" altLang="ko-KR" sz="1200" b="1" dirty="0"/>
              <a:t>] 1</a:t>
            </a:r>
            <a:r>
              <a:rPr lang="ko-KR" altLang="en-US" sz="1200" b="1" dirty="0"/>
              <a:t>개월 뒤 위험 등급 변화 확인</a:t>
            </a:r>
            <a:endParaRPr lang="en-US" altLang="ko-KR" sz="1200" b="1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/>
              <a:t>           차월 점검 시 전월 </a:t>
            </a:r>
            <a:r>
              <a:rPr lang="en-US" altLang="ko-KR" sz="1200" dirty="0"/>
              <a:t>'</a:t>
            </a:r>
            <a:r>
              <a:rPr lang="ko-KR" altLang="en-US" sz="1200" dirty="0"/>
              <a:t>상</a:t>
            </a:r>
            <a:r>
              <a:rPr lang="en-US" altLang="ko-KR" sz="1200" dirty="0"/>
              <a:t>/</a:t>
            </a:r>
            <a:r>
              <a:rPr lang="ko-KR" altLang="en-US" sz="1200" dirty="0"/>
              <a:t>중</a:t>
            </a:r>
            <a:r>
              <a:rPr lang="en-US" altLang="ko-KR" sz="1200" dirty="0"/>
              <a:t>' </a:t>
            </a:r>
            <a:r>
              <a:rPr lang="ko-KR" altLang="en-US" sz="1200" dirty="0"/>
              <a:t>항목의 위험 등급 하향 조정</a:t>
            </a:r>
            <a:r>
              <a:rPr lang="en-US" altLang="ko-KR" sz="1200" dirty="0"/>
              <a:t>(</a:t>
            </a:r>
            <a:r>
              <a:rPr lang="ko-KR" altLang="en-US" sz="1200" dirty="0" err="1"/>
              <a:t>상→하</a:t>
            </a:r>
            <a:r>
              <a:rPr lang="en-US" altLang="ko-KR" sz="1200" dirty="0"/>
              <a:t>) </a:t>
            </a:r>
            <a:r>
              <a:rPr lang="ko-KR" altLang="en-US" sz="1200" dirty="0"/>
              <a:t>여부 확인 및 성과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 도출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기대효과</a:t>
            </a:r>
            <a:r>
              <a:rPr lang="ko-KR" altLang="en-US" sz="1200" dirty="0">
                <a:latin typeface="+mn-ea"/>
              </a:rPr>
              <a:t>  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데이터 기반의 안전 성과 가시화 </a:t>
            </a:r>
            <a:r>
              <a:rPr lang="en-US" altLang="ko-KR" sz="1200" dirty="0"/>
              <a:t>:</a:t>
            </a:r>
            <a:r>
              <a:rPr lang="ko-KR" altLang="en-US" sz="1200" dirty="0"/>
              <a:t>위험 등급 하향 추이 모니터링을 통한 실질적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개선 성과의 객관적 지표화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현장 완결형 안전 체계 정착 </a:t>
            </a:r>
            <a:r>
              <a:rPr lang="en-US" altLang="ko-KR" sz="1200" dirty="0"/>
              <a:t>: </a:t>
            </a:r>
            <a:r>
              <a:rPr lang="ko-KR" altLang="en-US" sz="1200" dirty="0"/>
              <a:t>점검 절차 간소화를 통한 현장 소장의 실질 점검 시간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확보 및 자율 관리 실행력 제고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시설 관리 품질의 표준화</a:t>
            </a:r>
            <a:r>
              <a:rPr lang="en-US" altLang="ko-KR" sz="1200" dirty="0"/>
              <a:t>: </a:t>
            </a:r>
            <a:r>
              <a:rPr lang="ko-KR" altLang="en-US" sz="1200" dirty="0"/>
              <a:t>사업장 전 구역</a:t>
            </a:r>
            <a:r>
              <a:rPr lang="en-US" altLang="ko-KR" sz="1200" dirty="0"/>
              <a:t>(</a:t>
            </a:r>
            <a:r>
              <a:rPr lang="ko-KR" altLang="en-US" sz="1200" dirty="0"/>
              <a:t>옥상</a:t>
            </a:r>
            <a:r>
              <a:rPr lang="en-US" altLang="ko-KR" sz="1200" dirty="0"/>
              <a:t>, </a:t>
            </a:r>
            <a:r>
              <a:rPr lang="ko-KR" altLang="en-US" sz="1200" dirty="0"/>
              <a:t>저수조</a:t>
            </a:r>
            <a:r>
              <a:rPr lang="en-US" altLang="ko-KR" sz="1200" dirty="0"/>
              <a:t>, </a:t>
            </a:r>
            <a:r>
              <a:rPr lang="ko-KR" altLang="en-US" sz="1200" dirty="0"/>
              <a:t>주차장 등</a:t>
            </a:r>
            <a:r>
              <a:rPr lang="en-US" altLang="ko-KR" sz="1200" dirty="0"/>
              <a:t>)</a:t>
            </a:r>
            <a:r>
              <a:rPr lang="ko-KR" altLang="en-US" sz="1200" dirty="0"/>
              <a:t>의 균형 있는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안전 수준 유지 및 관리 사각지대 해소 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고객 만족 및 대외 신뢰도 제고  </a:t>
            </a:r>
            <a:r>
              <a:rPr lang="en-US" altLang="ko-KR" sz="1200" dirty="0"/>
              <a:t>: </a:t>
            </a:r>
            <a:r>
              <a:rPr lang="ko-KR" altLang="en-US" sz="1200" dirty="0"/>
              <a:t>고품질 안전 관리 서비스를 통한 입주민 안전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 확보 및 브랜드 가치 상승 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637A26-072F-3A13-B48C-817066C54CF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  <p:extLst>
      <p:ext uri="{BB962C8B-B14F-4D97-AF65-F5344CB8AC3E}">
        <p14:creationId xmlns:p14="http://schemas.microsoft.com/office/powerpoint/2010/main" val="245524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90D7546-1A5D-1957-EED5-ED7DF2DFB60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Ⅰ.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안전보건 경영방침 및 목표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963613" y="1485900"/>
            <a:ext cx="4930775" cy="3243263"/>
            <a:chOff x="963613" y="1485900"/>
            <a:chExt cx="4930775" cy="3243263"/>
          </a:xfrm>
        </p:grpSpPr>
        <p:grpSp>
          <p:nvGrpSpPr>
            <p:cNvPr id="24" name="그룹 23"/>
            <p:cNvGrpSpPr/>
            <p:nvPr/>
          </p:nvGrpSpPr>
          <p:grpSpPr>
            <a:xfrm>
              <a:off x="1824038" y="3341687"/>
              <a:ext cx="3209925" cy="1387476"/>
              <a:chOff x="1824038" y="3341687"/>
              <a:chExt cx="3209925" cy="1387476"/>
            </a:xfrm>
          </p:grpSpPr>
          <p:pic>
            <p:nvPicPr>
              <p:cNvPr id="7191" name="그림 5">
                <a:extLst>
                  <a:ext uri="{FF2B5EF4-FFF2-40B4-BE49-F238E27FC236}">
                    <a16:creationId xmlns:a16="http://schemas.microsoft.com/office/drawing/2014/main" id="{98CA4202-F9A9-760A-0744-36B8072B00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5962" y="3480822"/>
                <a:ext cx="1246077" cy="792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5" name="그룹 14"/>
              <p:cNvGrpSpPr/>
              <p:nvPr/>
            </p:nvGrpSpPr>
            <p:grpSpPr>
              <a:xfrm>
                <a:off x="1976446" y="3341687"/>
                <a:ext cx="2905109" cy="1233066"/>
                <a:chOff x="1966921" y="3341687"/>
                <a:chExt cx="2905109" cy="1233066"/>
              </a:xfrm>
            </p:grpSpPr>
            <p:sp>
              <p:nvSpPr>
                <p:cNvPr id="7" name="화살표: 오른쪽 6">
                  <a:extLst>
                    <a:ext uri="{FF2B5EF4-FFF2-40B4-BE49-F238E27FC236}">
                      <a16:creationId xmlns:a16="http://schemas.microsoft.com/office/drawing/2014/main" id="{658763BE-782A-75E9-37FA-E63C00B5946B}"/>
                    </a:ext>
                  </a:extLst>
                </p:cNvPr>
                <p:cNvSpPr/>
                <p:nvPr/>
              </p:nvSpPr>
              <p:spPr bwMode="auto">
                <a:xfrm rot="5400000">
                  <a:off x="1750389" y="3558219"/>
                  <a:ext cx="941089" cy="508025"/>
                </a:xfrm>
                <a:prstGeom prst="rightArrow">
                  <a:avLst>
                    <a:gd name="adj1" fmla="val 50000"/>
                    <a:gd name="adj2" fmla="val 38373"/>
                  </a:avLst>
                </a:prstGeom>
                <a:gradFill flip="none" rotWithShape="1">
                  <a:gsLst>
                    <a:gs pos="0">
                      <a:srgbClr val="FFFFFF">
                        <a:lumMod val="50000"/>
                        <a:tint val="66000"/>
                        <a:satMod val="160000"/>
                      </a:srgbClr>
                    </a:gs>
                    <a:gs pos="50000">
                      <a:srgbClr val="FFFFFF">
                        <a:lumMod val="50000"/>
                        <a:tint val="44500"/>
                        <a:satMod val="160000"/>
                      </a:srgbClr>
                    </a:gs>
                    <a:gs pos="100000">
                      <a:srgbClr val="FFFFFF">
                        <a:lumMod val="50000"/>
                        <a:tint val="23500"/>
                        <a:satMod val="16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defTabSz="914400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1400" b="1" kern="0" dirty="0">
                    <a:solidFill>
                      <a:srgbClr val="FFFFFF"/>
                    </a:solidFill>
                    <a:latin typeface="+mn-ea"/>
                  </a:endParaRPr>
                </a:p>
              </p:txBody>
            </p:sp>
            <p:sp>
              <p:nvSpPr>
                <p:cNvPr id="8" name="화살표: 오른쪽 45">
                  <a:extLst>
                    <a:ext uri="{FF2B5EF4-FFF2-40B4-BE49-F238E27FC236}">
                      <a16:creationId xmlns:a16="http://schemas.microsoft.com/office/drawing/2014/main" id="{09A02B6A-C40F-D497-FAC3-DCBD77E4DA86}"/>
                    </a:ext>
                  </a:extLst>
                </p:cNvPr>
                <p:cNvSpPr/>
                <p:nvPr/>
              </p:nvSpPr>
              <p:spPr bwMode="auto">
                <a:xfrm rot="16200000" flipV="1">
                  <a:off x="4023876" y="3726599"/>
                  <a:ext cx="1188283" cy="508025"/>
                </a:xfrm>
                <a:prstGeom prst="rightArrow">
                  <a:avLst>
                    <a:gd name="adj1" fmla="val 50000"/>
                    <a:gd name="adj2" fmla="val 38373"/>
                  </a:avLst>
                </a:prstGeom>
                <a:gradFill flip="none" rotWithShape="1">
                  <a:gsLst>
                    <a:gs pos="0">
                      <a:srgbClr val="FFFFFF">
                        <a:lumMod val="50000"/>
                        <a:tint val="66000"/>
                        <a:satMod val="160000"/>
                      </a:srgbClr>
                    </a:gs>
                    <a:gs pos="50000">
                      <a:srgbClr val="FFFFFF">
                        <a:lumMod val="50000"/>
                        <a:tint val="44500"/>
                        <a:satMod val="160000"/>
                      </a:srgbClr>
                    </a:gs>
                    <a:gs pos="100000">
                      <a:srgbClr val="FFFFFF">
                        <a:lumMod val="50000"/>
                        <a:tint val="23500"/>
                        <a:satMod val="16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defTabSz="914400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1400" b="1" kern="0" dirty="0">
                    <a:solidFill>
                      <a:srgbClr val="FFFFFF"/>
                    </a:solidFill>
                    <a:latin typeface="+mn-ea"/>
                  </a:endParaRPr>
                </a:p>
              </p:txBody>
            </p:sp>
          </p:grpSp>
          <p:sp>
            <p:nvSpPr>
              <p:cNvPr id="23" name="사각형: 둥근 모서리 51">
                <a:extLst>
                  <a:ext uri="{FF2B5EF4-FFF2-40B4-BE49-F238E27FC236}">
                    <a16:creationId xmlns:a16="http://schemas.microsoft.com/office/drawing/2014/main" id="{435D30EB-E23C-CD86-8298-B67E45E4F2A2}"/>
                  </a:ext>
                </a:extLst>
              </p:cNvPr>
              <p:cNvSpPr/>
              <p:nvPr/>
            </p:nvSpPr>
            <p:spPr bwMode="auto">
              <a:xfrm>
                <a:off x="1824038" y="4273550"/>
                <a:ext cx="3209925" cy="455613"/>
              </a:xfrm>
              <a:prstGeom prst="roundRect">
                <a:avLst>
                  <a:gd name="adj" fmla="val 50000"/>
                </a:avLst>
              </a:prstGeom>
              <a:solidFill>
                <a:srgbClr val="C6D1E6"/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400" b="1" kern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+mn-ea"/>
                  </a:rPr>
                  <a:t>사업장 내 全體 종사자</a:t>
                </a:r>
                <a:endParaRPr lang="en-US" altLang="ko-KR" sz="1400" b="1" kern="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ea"/>
                </a:endParaRPr>
              </a:p>
            </p:txBody>
          </p:sp>
        </p:grpSp>
        <p:grpSp>
          <p:nvGrpSpPr>
            <p:cNvPr id="6" name="그룹 5"/>
            <p:cNvGrpSpPr/>
            <p:nvPr/>
          </p:nvGrpSpPr>
          <p:grpSpPr>
            <a:xfrm>
              <a:off x="963613" y="1485900"/>
              <a:ext cx="4930775" cy="1901825"/>
              <a:chOff x="963613" y="1485900"/>
              <a:chExt cx="4930775" cy="1901825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6AB5493E-CBEF-EDCE-BB3F-B7DD2E0C9AC8}"/>
                  </a:ext>
                </a:extLst>
              </p:cNvPr>
              <p:cNvSpPr/>
              <p:nvPr/>
            </p:nvSpPr>
            <p:spPr bwMode="auto">
              <a:xfrm>
                <a:off x="963613" y="1485900"/>
                <a:ext cx="1471612" cy="590550"/>
              </a:xfrm>
              <a:prstGeom prst="rect">
                <a:avLst/>
              </a:prstGeom>
              <a:solidFill>
                <a:srgbClr val="C6D1E6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b="1" kern="0" dirty="0">
                    <a:solidFill>
                      <a:srgbClr val="000000"/>
                    </a:solidFill>
                    <a:latin typeface="+mn-ea"/>
                  </a:rPr>
                  <a:t>핵심 경영방침</a:t>
                </a:r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0C917194-E5E0-16FC-F1C3-B0269170064A}"/>
                  </a:ext>
                </a:extLst>
              </p:cNvPr>
              <p:cNvSpPr/>
              <p:nvPr/>
            </p:nvSpPr>
            <p:spPr bwMode="auto">
              <a:xfrm>
                <a:off x="2481263" y="1485900"/>
                <a:ext cx="3413125" cy="590550"/>
              </a:xfrm>
              <a:prstGeom prst="rect">
                <a:avLst/>
              </a:prstGeom>
              <a:solidFill>
                <a:srgbClr val="EAEDED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근로자 참여 중심의 안전보건 실행 생활화 및 </a:t>
                </a:r>
                <a:endParaRPr lang="en-US" altLang="ko-KR" sz="1200" kern="0" dirty="0">
                  <a:solidFill>
                    <a:srgbClr val="000000"/>
                  </a:solidFill>
                  <a:latin typeface="+mn-ea"/>
                </a:endParaRPr>
              </a:p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안전보건 경영시스템 운영 내실화 </a:t>
                </a:r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7A9CC665-247C-0B7D-F123-23ED7E26C8ED}"/>
                  </a:ext>
                </a:extLst>
              </p:cNvPr>
              <p:cNvSpPr/>
              <p:nvPr/>
            </p:nvSpPr>
            <p:spPr bwMode="auto">
              <a:xfrm>
                <a:off x="963613" y="2141538"/>
                <a:ext cx="1471612" cy="590550"/>
              </a:xfrm>
              <a:prstGeom prst="rect">
                <a:avLst/>
              </a:prstGeom>
              <a:solidFill>
                <a:srgbClr val="C6D1E6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b="1" kern="0" dirty="0">
                    <a:solidFill>
                      <a:srgbClr val="000000"/>
                    </a:solidFill>
                    <a:latin typeface="+mn-ea"/>
                  </a:rPr>
                  <a:t>목표 설정</a:t>
                </a:r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F9563FDB-A075-87F4-0F71-7D195BFEEBE1}"/>
                  </a:ext>
                </a:extLst>
              </p:cNvPr>
              <p:cNvSpPr/>
              <p:nvPr/>
            </p:nvSpPr>
            <p:spPr bwMode="auto">
              <a:xfrm>
                <a:off x="2481263" y="2141538"/>
                <a:ext cx="3413125" cy="590550"/>
              </a:xfrm>
              <a:prstGeom prst="rect">
                <a:avLst/>
              </a:prstGeom>
              <a:solidFill>
                <a:srgbClr val="EAEDED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latin typeface="+mn-ea"/>
                  </a:rPr>
                  <a:t>근로자 주도 및 </a:t>
                </a:r>
                <a:r>
                  <a:rPr lang="ko-KR" altLang="en-US" sz="1200" kern="0" dirty="0" err="1">
                    <a:latin typeface="+mn-ea"/>
                  </a:rPr>
                  <a:t>참여형</a:t>
                </a:r>
                <a:r>
                  <a:rPr lang="ko-KR" altLang="en-US" sz="1200" kern="0" dirty="0">
                    <a:latin typeface="+mn-ea"/>
                  </a:rPr>
                  <a:t> 재해예방 활동 </a:t>
                </a:r>
              </a:p>
            </p:txBody>
          </p:sp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27C1F0BC-6F94-23CF-3E7C-5D9BA017D83E}"/>
                  </a:ext>
                </a:extLst>
              </p:cNvPr>
              <p:cNvSpPr/>
              <p:nvPr/>
            </p:nvSpPr>
            <p:spPr bwMode="auto">
              <a:xfrm>
                <a:off x="963613" y="2797175"/>
                <a:ext cx="1471612" cy="590550"/>
              </a:xfrm>
              <a:prstGeom prst="rect">
                <a:avLst/>
              </a:prstGeom>
              <a:solidFill>
                <a:srgbClr val="C6D1E6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b="1" kern="0" dirty="0">
                    <a:solidFill>
                      <a:srgbClr val="000000"/>
                    </a:solidFill>
                    <a:latin typeface="+mn-ea"/>
                  </a:rPr>
                  <a:t>평가관리</a:t>
                </a: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BE0AC15F-12AE-52A8-D7D5-66C5166F96EF}"/>
                  </a:ext>
                </a:extLst>
              </p:cNvPr>
              <p:cNvSpPr/>
              <p:nvPr/>
            </p:nvSpPr>
            <p:spPr bwMode="auto">
              <a:xfrm>
                <a:off x="2481263" y="2797175"/>
                <a:ext cx="3413125" cy="590550"/>
              </a:xfrm>
              <a:prstGeom prst="rect">
                <a:avLst/>
              </a:prstGeom>
              <a:solidFill>
                <a:srgbClr val="EAEDED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정기</a:t>
                </a:r>
                <a:r>
                  <a:rPr lang="en-US" altLang="ko-KR" sz="1200" kern="0" dirty="0">
                    <a:solidFill>
                      <a:srgbClr val="000000"/>
                    </a:solidFill>
                    <a:latin typeface="+mn-ea"/>
                  </a:rPr>
                  <a:t>/</a:t>
                </a: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수시 성과 평가</a:t>
                </a:r>
              </a:p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및 신상필벌 시행</a:t>
                </a:r>
              </a:p>
            </p:txBody>
          </p:sp>
        </p:grpSp>
      </p:grpSp>
      <p:sp>
        <p:nvSpPr>
          <p:cNvPr id="7184" name="슬라이드 번호 개체 틀 8">
            <a:extLst>
              <a:ext uri="{FF2B5EF4-FFF2-40B4-BE49-F238E27FC236}">
                <a16:creationId xmlns:a16="http://schemas.microsoft.com/office/drawing/2014/main" id="{5FCD1FB7-D59E-2F9A-AEC4-935089EEB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8B39DD0-CB2A-418D-B73C-E820F518510F}" type="slidenum">
              <a:rPr lang="ko-KR" altLang="en-US" smtClean="0">
                <a:solidFill>
                  <a:srgbClr val="898989"/>
                </a:solidFill>
              </a:rPr>
              <a:pPr/>
              <a:t>3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352425" y="4949825"/>
            <a:ext cx="6153150" cy="4352925"/>
            <a:chOff x="352425" y="4949825"/>
            <a:chExt cx="6153150" cy="4352925"/>
          </a:xfrm>
        </p:grpSpPr>
        <p:grpSp>
          <p:nvGrpSpPr>
            <p:cNvPr id="7178" name="그룹 1">
              <a:extLst>
                <a:ext uri="{FF2B5EF4-FFF2-40B4-BE49-F238E27FC236}">
                  <a16:creationId xmlns:a16="http://schemas.microsoft.com/office/drawing/2014/main" id="{B6D2DACA-2921-42B8-A826-A5499A620A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2425" y="5035550"/>
              <a:ext cx="6153150" cy="4267200"/>
              <a:chOff x="715343" y="2384318"/>
              <a:chExt cx="4071339" cy="3703098"/>
            </a:xfrm>
          </p:grpSpPr>
          <p:sp>
            <p:nvSpPr>
              <p:cNvPr id="3" name="Rectangle 69">
                <a:extLst>
                  <a:ext uri="{FF2B5EF4-FFF2-40B4-BE49-F238E27FC236}">
                    <a16:creationId xmlns:a16="http://schemas.microsoft.com/office/drawing/2014/main" id="{ABEE9044-B27D-3161-73A6-FFDE7049E7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5847" y="2384318"/>
                <a:ext cx="4050331" cy="37003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 eaLnBrk="1" hangingPunct="1">
                  <a:lnSpc>
                    <a:spcPct val="120000"/>
                  </a:lnSpc>
                  <a:defRPr/>
                </a:pPr>
                <a:endParaRPr lang="ko-KR" altLang="en-US">
                  <a:solidFill>
                    <a:schemeClr val="lt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168C1495-80BD-5E6F-5C0B-3DD6A8036ACE}"/>
                  </a:ext>
                </a:extLst>
              </p:cNvPr>
              <p:cNvSpPr/>
              <p:nvPr/>
            </p:nvSpPr>
            <p:spPr>
              <a:xfrm>
                <a:off x="715343" y="2384318"/>
                <a:ext cx="4071339" cy="0"/>
              </a:xfrm>
              <a:custGeom>
                <a:avLst/>
                <a:gdLst>
                  <a:gd name="connsiteX0" fmla="*/ 0 w 4770120"/>
                  <a:gd name="connsiteY0" fmla="*/ 0 h 0"/>
                  <a:gd name="connsiteX1" fmla="*/ 4770120 w 477012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70120">
                    <a:moveTo>
                      <a:pt x="0" y="0"/>
                    </a:moveTo>
                    <a:lnTo>
                      <a:pt x="4770120" y="0"/>
                    </a:lnTo>
                  </a:path>
                </a:pathLst>
              </a:custGeom>
              <a:noFill/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2435A78F-AAEE-EAF6-28F6-94D87C73AFAA}"/>
                  </a:ext>
                </a:extLst>
              </p:cNvPr>
              <p:cNvSpPr/>
              <p:nvPr/>
            </p:nvSpPr>
            <p:spPr>
              <a:xfrm>
                <a:off x="715343" y="6087416"/>
                <a:ext cx="4071339" cy="0"/>
              </a:xfrm>
              <a:custGeom>
                <a:avLst/>
                <a:gdLst>
                  <a:gd name="connsiteX0" fmla="*/ 0 w 4770120"/>
                  <a:gd name="connsiteY0" fmla="*/ 0 h 0"/>
                  <a:gd name="connsiteX1" fmla="*/ 4770120 w 477012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70120">
                    <a:moveTo>
                      <a:pt x="0" y="0"/>
                    </a:moveTo>
                    <a:lnTo>
                      <a:pt x="4770120" y="0"/>
                    </a:lnTo>
                  </a:path>
                </a:pathLst>
              </a:custGeom>
              <a:noFill/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7179" name="그룹 14">
              <a:extLst>
                <a:ext uri="{FF2B5EF4-FFF2-40B4-BE49-F238E27FC236}">
                  <a16:creationId xmlns:a16="http://schemas.microsoft.com/office/drawing/2014/main" id="{EBCA7831-4EFD-DBF8-8D35-04DCDDD16F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213" y="4949825"/>
              <a:ext cx="2441575" cy="384478"/>
              <a:chOff x="5076161" y="2423651"/>
              <a:chExt cx="2008024" cy="376236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D09AC75B-7750-01F1-34E5-4C35AADFB5E8}"/>
                  </a:ext>
                </a:extLst>
              </p:cNvPr>
              <p:cNvSpPr/>
              <p:nvPr/>
            </p:nvSpPr>
            <p:spPr>
              <a:xfrm>
                <a:off x="5076161" y="2423651"/>
                <a:ext cx="130561" cy="75770"/>
              </a:xfrm>
              <a:custGeom>
                <a:avLst/>
                <a:gdLst>
                  <a:gd name="connsiteX0" fmla="*/ 173368 w 346736"/>
                  <a:gd name="connsiteY0" fmla="*/ 0 h 171117"/>
                  <a:gd name="connsiteX1" fmla="*/ 333636 w 346736"/>
                  <a:gd name="connsiteY1" fmla="*/ 106233 h 171117"/>
                  <a:gd name="connsiteX2" fmla="*/ 346736 w 346736"/>
                  <a:gd name="connsiteY2" fmla="*/ 171117 h 171117"/>
                  <a:gd name="connsiteX3" fmla="*/ 0 w 346736"/>
                  <a:gd name="connsiteY3" fmla="*/ 171117 h 171117"/>
                  <a:gd name="connsiteX4" fmla="*/ 13100 w 346736"/>
                  <a:gd name="connsiteY4" fmla="*/ 106233 h 171117"/>
                  <a:gd name="connsiteX5" fmla="*/ 173368 w 346736"/>
                  <a:gd name="connsiteY5" fmla="*/ 0 h 171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6736" h="171117">
                    <a:moveTo>
                      <a:pt x="173368" y="0"/>
                    </a:moveTo>
                    <a:cubicBezTo>
                      <a:pt x="245415" y="0"/>
                      <a:pt x="307231" y="43804"/>
                      <a:pt x="333636" y="106233"/>
                    </a:cubicBezTo>
                    <a:lnTo>
                      <a:pt x="346736" y="171117"/>
                    </a:lnTo>
                    <a:lnTo>
                      <a:pt x="0" y="171117"/>
                    </a:lnTo>
                    <a:lnTo>
                      <a:pt x="13100" y="106233"/>
                    </a:lnTo>
                    <a:cubicBezTo>
                      <a:pt x="39505" y="43804"/>
                      <a:pt x="101321" y="0"/>
                      <a:pt x="17336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96049FB9-FF9F-9B0B-A0E7-880F7EBA168D}"/>
                  </a:ext>
                </a:extLst>
              </p:cNvPr>
              <p:cNvSpPr/>
              <p:nvPr/>
            </p:nvSpPr>
            <p:spPr>
              <a:xfrm>
                <a:off x="6953624" y="2423651"/>
                <a:ext cx="130561" cy="75770"/>
              </a:xfrm>
              <a:custGeom>
                <a:avLst/>
                <a:gdLst>
                  <a:gd name="connsiteX0" fmla="*/ 173368 w 346736"/>
                  <a:gd name="connsiteY0" fmla="*/ 0 h 171117"/>
                  <a:gd name="connsiteX1" fmla="*/ 333636 w 346736"/>
                  <a:gd name="connsiteY1" fmla="*/ 106233 h 171117"/>
                  <a:gd name="connsiteX2" fmla="*/ 346736 w 346736"/>
                  <a:gd name="connsiteY2" fmla="*/ 171117 h 171117"/>
                  <a:gd name="connsiteX3" fmla="*/ 0 w 346736"/>
                  <a:gd name="connsiteY3" fmla="*/ 171117 h 171117"/>
                  <a:gd name="connsiteX4" fmla="*/ 13100 w 346736"/>
                  <a:gd name="connsiteY4" fmla="*/ 106233 h 171117"/>
                  <a:gd name="connsiteX5" fmla="*/ 173368 w 346736"/>
                  <a:gd name="connsiteY5" fmla="*/ 0 h 171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6736" h="171117">
                    <a:moveTo>
                      <a:pt x="173368" y="0"/>
                    </a:moveTo>
                    <a:cubicBezTo>
                      <a:pt x="245415" y="0"/>
                      <a:pt x="307231" y="43804"/>
                      <a:pt x="333636" y="106233"/>
                    </a:cubicBezTo>
                    <a:lnTo>
                      <a:pt x="346736" y="171117"/>
                    </a:lnTo>
                    <a:lnTo>
                      <a:pt x="0" y="171117"/>
                    </a:lnTo>
                    <a:lnTo>
                      <a:pt x="13100" y="106233"/>
                    </a:lnTo>
                    <a:cubicBezTo>
                      <a:pt x="39505" y="43804"/>
                      <a:pt x="101321" y="0"/>
                      <a:pt x="17336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47D6BA59-FE06-8FAA-F632-4C1880CEED50}"/>
                  </a:ext>
                </a:extLst>
              </p:cNvPr>
              <p:cNvSpPr/>
              <p:nvPr/>
            </p:nvSpPr>
            <p:spPr>
              <a:xfrm rot="10800000">
                <a:off x="5141441" y="2423651"/>
                <a:ext cx="1874852" cy="376236"/>
              </a:xfrm>
              <a:custGeom>
                <a:avLst/>
                <a:gdLst>
                  <a:gd name="connsiteX0" fmla="*/ 2965929 w 2965929"/>
                  <a:gd name="connsiteY0" fmla="*/ 595158 h 595158"/>
                  <a:gd name="connsiteX1" fmla="*/ 2605887 w 2965929"/>
                  <a:gd name="connsiteY1" fmla="*/ 594563 h 595158"/>
                  <a:gd name="connsiteX2" fmla="*/ 2606923 w 2965929"/>
                  <a:gd name="connsiteY2" fmla="*/ 595158 h 595158"/>
                  <a:gd name="connsiteX3" fmla="*/ 1482965 w 2965929"/>
                  <a:gd name="connsiteY3" fmla="*/ 593300 h 595158"/>
                  <a:gd name="connsiteX4" fmla="*/ 359006 w 2965929"/>
                  <a:gd name="connsiteY4" fmla="*/ 595158 h 595158"/>
                  <a:gd name="connsiteX5" fmla="*/ 360042 w 2965929"/>
                  <a:gd name="connsiteY5" fmla="*/ 594563 h 595158"/>
                  <a:gd name="connsiteX6" fmla="*/ 0 w 2965929"/>
                  <a:gd name="connsiteY6" fmla="*/ 595158 h 595158"/>
                  <a:gd name="connsiteX7" fmla="*/ 276971 w 2965929"/>
                  <a:gd name="connsiteY7" fmla="*/ 2420 h 595158"/>
                  <a:gd name="connsiteX8" fmla="*/ 797829 w 2965929"/>
                  <a:gd name="connsiteY8" fmla="*/ 27 h 595158"/>
                  <a:gd name="connsiteX9" fmla="*/ 919555 w 2965929"/>
                  <a:gd name="connsiteY9" fmla="*/ 200 h 595158"/>
                  <a:gd name="connsiteX10" fmla="*/ 938268 w 2965929"/>
                  <a:gd name="connsiteY10" fmla="*/ 123 h 595158"/>
                  <a:gd name="connsiteX11" fmla="*/ 1404004 w 2965929"/>
                  <a:gd name="connsiteY11" fmla="*/ 378 h 595158"/>
                  <a:gd name="connsiteX12" fmla="*/ 1482965 w 2965929"/>
                  <a:gd name="connsiteY12" fmla="*/ 560 h 595158"/>
                  <a:gd name="connsiteX13" fmla="*/ 1561925 w 2965929"/>
                  <a:gd name="connsiteY13" fmla="*/ 378 h 595158"/>
                  <a:gd name="connsiteX14" fmla="*/ 2027661 w 2965929"/>
                  <a:gd name="connsiteY14" fmla="*/ 123 h 595158"/>
                  <a:gd name="connsiteX15" fmla="*/ 2046374 w 2965929"/>
                  <a:gd name="connsiteY15" fmla="*/ 200 h 595158"/>
                  <a:gd name="connsiteX16" fmla="*/ 2168100 w 2965929"/>
                  <a:gd name="connsiteY16" fmla="*/ 27 h 595158"/>
                  <a:gd name="connsiteX17" fmla="*/ 2688958 w 2965929"/>
                  <a:gd name="connsiteY17" fmla="*/ 2420 h 595158"/>
                  <a:gd name="connsiteX18" fmla="*/ 2965929 w 2965929"/>
                  <a:gd name="connsiteY18" fmla="*/ 595158 h 59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65929" h="595158">
                    <a:moveTo>
                      <a:pt x="2965929" y="595158"/>
                    </a:moveTo>
                    <a:lnTo>
                      <a:pt x="2605887" y="594563"/>
                    </a:lnTo>
                    <a:lnTo>
                      <a:pt x="2606923" y="595158"/>
                    </a:lnTo>
                    <a:lnTo>
                      <a:pt x="1482965" y="593300"/>
                    </a:lnTo>
                    <a:lnTo>
                      <a:pt x="359006" y="595158"/>
                    </a:lnTo>
                    <a:lnTo>
                      <a:pt x="360042" y="594563"/>
                    </a:lnTo>
                    <a:lnTo>
                      <a:pt x="0" y="595158"/>
                    </a:lnTo>
                    <a:cubicBezTo>
                      <a:pt x="173604" y="534104"/>
                      <a:pt x="26465" y="7865"/>
                      <a:pt x="276971" y="2420"/>
                    </a:cubicBezTo>
                    <a:cubicBezTo>
                      <a:pt x="370911" y="378"/>
                      <a:pt x="562918" y="-133"/>
                      <a:pt x="797829" y="27"/>
                    </a:cubicBezTo>
                    <a:lnTo>
                      <a:pt x="919555" y="200"/>
                    </a:lnTo>
                    <a:lnTo>
                      <a:pt x="938268" y="123"/>
                    </a:lnTo>
                    <a:cubicBezTo>
                      <a:pt x="1071721" y="-133"/>
                      <a:pt x="1232414" y="38"/>
                      <a:pt x="1404004" y="378"/>
                    </a:cubicBezTo>
                    <a:lnTo>
                      <a:pt x="1482965" y="560"/>
                    </a:lnTo>
                    <a:lnTo>
                      <a:pt x="1561925" y="378"/>
                    </a:lnTo>
                    <a:cubicBezTo>
                      <a:pt x="1733515" y="38"/>
                      <a:pt x="1894208" y="-133"/>
                      <a:pt x="2027661" y="123"/>
                    </a:cubicBezTo>
                    <a:lnTo>
                      <a:pt x="2046374" y="200"/>
                    </a:lnTo>
                    <a:lnTo>
                      <a:pt x="2168100" y="27"/>
                    </a:lnTo>
                    <a:cubicBezTo>
                      <a:pt x="2403011" y="-133"/>
                      <a:pt x="2595018" y="378"/>
                      <a:pt x="2688958" y="2420"/>
                    </a:cubicBezTo>
                    <a:cubicBezTo>
                      <a:pt x="2939464" y="7865"/>
                      <a:pt x="2792325" y="534104"/>
                      <a:pt x="2965929" y="59515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D0AE6D-A311-FADE-0AA4-4F483FAB1EEE}"/>
                </a:ext>
              </a:extLst>
            </p:cNvPr>
            <p:cNvSpPr txBox="1"/>
            <p:nvPr/>
          </p:nvSpPr>
          <p:spPr>
            <a:xfrm>
              <a:off x="2354313" y="4995749"/>
              <a:ext cx="2149374" cy="3385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안전보건 경영방침</a:t>
              </a:r>
              <a:endParaRPr lang="ko-KR" altLang="en-US" sz="16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0" name="직사각형 6">
              <a:extLst>
                <a:ext uri="{FF2B5EF4-FFF2-40B4-BE49-F238E27FC236}">
                  <a16:creationId xmlns:a16="http://schemas.microsoft.com/office/drawing/2014/main" id="{ADF583B6-4590-FC29-2D96-DCD82E552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413" y="5491163"/>
              <a:ext cx="6111875" cy="3811587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0" rIns="90000" bIns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최고의 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빌딩관리를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지향하는 K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s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mate는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산업안전보건이 회사 존립의 핵심요소임을 분명히 인식하며, 최적의 산업안전보건 이행 체계를 구축하고  이를 적극 실천한다.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marL="228600" indent="-228600"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회사의 주축인 현장 중심의 실질적인 산업안전보건 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이행체계를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구축한다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 .</a:t>
              </a:r>
            </a:p>
            <a:p>
              <a:pPr marL="228600" indent="-228600"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근로자의 신체적 피로와 정신적 스트레스 등을 줄일 수 있는 쾌적한 작업환경을 조성하고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   근로조건 개선을 위하여 노력한다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 </a:t>
              </a:r>
            </a:p>
            <a:p>
              <a:pPr marL="228600" indent="-228600"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Tx/>
                <a:buAutoNum type="arabicPeriod" startAt="3"/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안전보건을 위협하는 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유해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  <a:sym typeface="Wingdings" panose="05000000000000000000" pitchFamily="2" charset="2"/>
                </a:rPr>
                <a:t>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위험요소는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최일선 관리감독까지 선제적으로 조치할 수 있도록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   권한을 위임하며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회사는 이를 전폭 지원한다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 </a:t>
              </a: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4.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산업재해를 예방하기 위하여 막힘없이 소통하며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안전보건 환경조성과 대응역량 확보를 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  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위하여 필요한 인력 및 예산을 적극 투자한다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 </a:t>
              </a:r>
            </a:p>
            <a:p>
              <a:pPr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5.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산업안전보건과 관련한 제반 법규를 철저히 준수하며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고객사 및 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협력사와의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안전보건 이행 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fontAlgn="auto">
                <a:lnSpc>
                  <a:spcPts val="20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   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협력에 최선의 노력을 다한다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</a:t>
              </a:r>
              <a:endParaRPr lang="ko-KR" altLang="en-US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100" b="1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1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7183" name="직사각형 31">
              <a:extLst>
                <a:ext uri="{FF2B5EF4-FFF2-40B4-BE49-F238E27FC236}">
                  <a16:creationId xmlns:a16="http://schemas.microsoft.com/office/drawing/2014/main" id="{84AEC6ED-EEE4-959B-9258-A78C8D8B3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1900" y="8674100"/>
              <a:ext cx="3978275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r>
                <a:rPr lang="en-US" altLang="ko-KR" sz="1000" dirty="0">
                  <a:latin typeface="맑은 고딕" panose="020B0503020000020004" pitchFamily="50" charset="-127"/>
                </a:rPr>
                <a:t>2026</a:t>
              </a:r>
              <a:r>
                <a:rPr lang="ko-KR" altLang="en-US" sz="1000" dirty="0">
                  <a:latin typeface="맑은 고딕" panose="020B0503020000020004" pitchFamily="50" charset="-127"/>
                </a:rPr>
                <a:t>년 </a:t>
              </a:r>
              <a:r>
                <a:rPr lang="en-US" altLang="ko-KR" sz="1000" dirty="0">
                  <a:latin typeface="맑은 고딕" panose="020B0503020000020004" pitchFamily="50" charset="-127"/>
                </a:rPr>
                <a:t>01</a:t>
              </a:r>
              <a:r>
                <a:rPr lang="ko-KR" altLang="en-US" sz="1000" dirty="0">
                  <a:latin typeface="맑은 고딕" panose="020B0503020000020004" pitchFamily="50" charset="-127"/>
                </a:rPr>
                <a:t>월</a:t>
              </a:r>
              <a:r>
                <a:rPr lang="en-US" altLang="ko-KR" sz="1000" dirty="0">
                  <a:latin typeface="맑은 고딕" panose="020B0503020000020004" pitchFamily="50" charset="-127"/>
                </a:rPr>
                <a:t>16</a:t>
              </a:r>
              <a:r>
                <a:rPr lang="ko-KR" altLang="en-US" sz="1000" dirty="0">
                  <a:latin typeface="맑은 고딕" panose="020B0503020000020004" pitchFamily="50" charset="-127"/>
                </a:rPr>
                <a:t>일        </a:t>
              </a:r>
              <a:endParaRPr lang="en-US" altLang="ko-KR" sz="1000" dirty="0">
                <a:latin typeface="맑은 고딕" panose="020B0503020000020004" pitchFamily="50" charset="-127"/>
              </a:endParaRPr>
            </a:p>
            <a:p>
              <a:pPr algn="r" eaLnBrk="1" hangingPunct="1">
                <a:lnSpc>
                  <a:spcPts val="1500"/>
                </a:lnSpc>
                <a:spcBef>
                  <a:spcPts val="300"/>
                </a:spcBef>
              </a:pPr>
              <a:r>
                <a:rPr lang="ko-KR" altLang="en-US" sz="1000" b="1" dirty="0">
                  <a:latin typeface="맑은 고딕" panose="020B0503020000020004" pitchFamily="50" charset="-127"/>
                </a:rPr>
                <a:t>주식회사 </a:t>
              </a:r>
              <a:r>
                <a:rPr lang="ko-KR" altLang="en-US" sz="1000" b="1" dirty="0" err="1">
                  <a:latin typeface="맑은 고딕" panose="020B0503020000020004" pitchFamily="50" charset="-127"/>
                </a:rPr>
                <a:t>케이에스메이트</a:t>
              </a:r>
              <a:r>
                <a:rPr lang="ko-KR" altLang="en-US" sz="1000" b="1" dirty="0">
                  <a:latin typeface="맑은 고딕" panose="020B0503020000020004" pitchFamily="50" charset="-127"/>
                </a:rPr>
                <a:t> 대표이사   박 이 근 </a:t>
              </a:r>
              <a:r>
                <a:rPr lang="en-US" altLang="ko-KR" sz="1000" b="1" dirty="0">
                  <a:latin typeface="맑은 고딕" panose="020B0503020000020004" pitchFamily="50" charset="-127"/>
                </a:rPr>
                <a:t>(</a:t>
              </a:r>
              <a:r>
                <a:rPr lang="ko-KR" altLang="en-US" sz="1000" b="1" dirty="0">
                  <a:latin typeface="맑은 고딕" panose="020B0503020000020004" pitchFamily="50" charset="-127"/>
                </a:rPr>
                <a:t>서  명</a:t>
              </a:r>
              <a:r>
                <a:rPr lang="en-US" altLang="ko-KR" sz="1000" b="1" dirty="0">
                  <a:latin typeface="맑은 고딕" panose="020B0503020000020004" pitchFamily="50" charset="-127"/>
                </a:rPr>
                <a:t>)</a:t>
              </a:r>
              <a:endParaRPr lang="ko-KR" altLang="en-US" sz="1000" b="1" dirty="0">
                <a:latin typeface="맑은 고딕" panose="020B0503020000020004" pitchFamily="50" charset="-127"/>
              </a:endParaRPr>
            </a:p>
          </p:txBody>
        </p:sp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E411A4A5-75CB-8F03-BFFA-6FC5EF00B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9788" y="8812827"/>
              <a:ext cx="426757" cy="487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16913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C5D54-7054-85FA-D890-D7AB7371C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F94856C8-B106-27D5-6190-BF94ADD58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891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D2DA1603-C888-71A9-B15D-6E4EE39CDE23}"/>
              </a:ext>
            </a:extLst>
          </p:cNvPr>
          <p:cNvSpPr/>
          <p:nvPr/>
        </p:nvSpPr>
        <p:spPr>
          <a:xfrm>
            <a:off x="588464" y="132394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자율 점검 확립 및 성과 중심 안전관리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E965B07-D1F9-B879-EBE9-A75EF6ED411B}"/>
              </a:ext>
            </a:extLst>
          </p:cNvPr>
          <p:cNvSpPr/>
          <p:nvPr/>
        </p:nvSpPr>
        <p:spPr>
          <a:xfrm>
            <a:off x="273310" y="132394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5605" name="슬라이드 번호 개체 틀 1">
            <a:extLst>
              <a:ext uri="{FF2B5EF4-FFF2-40B4-BE49-F238E27FC236}">
                <a16:creationId xmlns:a16="http://schemas.microsoft.com/office/drawing/2014/main" id="{D68EA68C-B3D6-8558-E552-9B3FB4F2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DA37E2-748B-4708-AA51-5884E2CE7086}" type="slidenum">
              <a:rPr lang="ko-KR" altLang="en-US" smtClean="0">
                <a:solidFill>
                  <a:srgbClr val="898989"/>
                </a:solidFill>
              </a:rPr>
              <a:pPr/>
              <a:t>30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5D6CC534-0064-6D88-12C0-50BFFE5044A0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사업장별 자가진단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(Self-Check)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체계확립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3CBBA0-6B9F-15AD-6123-FC4103082CA3}"/>
              </a:ext>
            </a:extLst>
          </p:cNvPr>
          <p:cNvSpPr txBox="1"/>
          <p:nvPr/>
        </p:nvSpPr>
        <p:spPr>
          <a:xfrm>
            <a:off x="548277" y="2315366"/>
            <a:ext cx="5971791" cy="3182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 자가진단 체크리스트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C20F56-4F8B-A926-4B36-5C09664FA63B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pic>
        <p:nvPicPr>
          <p:cNvPr id="3" name="그림 2" descr="텍스트, 스크린샷, 폰트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AC5A888-91A0-0A57-541C-AE6B3F04BB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43" y="2680192"/>
            <a:ext cx="2036194" cy="2879906"/>
          </a:xfrm>
          <a:prstGeom prst="rect">
            <a:avLst/>
          </a:prstGeom>
        </p:spPr>
      </p:pic>
      <p:pic>
        <p:nvPicPr>
          <p:cNvPr id="8" name="그림 7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C3D394-0173-AF8D-78A3-889D8EB8D75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70" y="2709610"/>
            <a:ext cx="1949060" cy="2756668"/>
          </a:xfrm>
          <a:prstGeom prst="rect">
            <a:avLst/>
          </a:prstGeom>
        </p:spPr>
      </p:pic>
      <p:pic>
        <p:nvPicPr>
          <p:cNvPr id="10" name="그림 9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BDB486B-BDC8-1556-20D0-A18DF58229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22" y="2729663"/>
            <a:ext cx="1949060" cy="2756668"/>
          </a:xfrm>
          <a:prstGeom prst="rect">
            <a:avLst/>
          </a:prstGeom>
        </p:spPr>
      </p:pic>
      <p:pic>
        <p:nvPicPr>
          <p:cNvPr id="13" name="그림 12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9F62CEC-26C8-5391-6EA4-094A4FBBA89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89" y="5443850"/>
            <a:ext cx="1965076" cy="2779320"/>
          </a:xfrm>
          <a:prstGeom prst="rect">
            <a:avLst/>
          </a:prstGeom>
        </p:spPr>
      </p:pic>
      <p:pic>
        <p:nvPicPr>
          <p:cNvPr id="15" name="그림 14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BDD217-B951-F3AB-0D88-F5019FF8FCE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67" y="5426988"/>
            <a:ext cx="2018067" cy="2854269"/>
          </a:xfrm>
          <a:prstGeom prst="rect">
            <a:avLst/>
          </a:prstGeom>
        </p:spPr>
      </p:pic>
      <p:pic>
        <p:nvPicPr>
          <p:cNvPr id="17" name="그림 16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9C63A32-BA70-9010-E307-505D3107A0A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465" y="5426988"/>
            <a:ext cx="2014635" cy="28494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10347A5-CFCF-240E-A1FB-1746129BCB61}"/>
              </a:ext>
            </a:extLst>
          </p:cNvPr>
          <p:cNvSpPr txBox="1"/>
          <p:nvPr/>
        </p:nvSpPr>
        <p:spPr>
          <a:xfrm>
            <a:off x="548277" y="8334061"/>
            <a:ext cx="5971791" cy="10876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주요평가항목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시설결함</a:t>
            </a:r>
            <a:r>
              <a:rPr lang="en-US" altLang="ko-KR" sz="1200" dirty="0">
                <a:latin typeface="+mn-ea"/>
              </a:rPr>
              <a:t> : </a:t>
            </a:r>
            <a:r>
              <a:rPr lang="ko-KR" altLang="en-US" sz="1200" dirty="0"/>
              <a:t>사다리</a:t>
            </a:r>
            <a:r>
              <a:rPr lang="en-US" altLang="ko-KR" sz="1200" dirty="0"/>
              <a:t>, </a:t>
            </a:r>
            <a:r>
              <a:rPr lang="ko-KR" altLang="en-US" sz="1200" dirty="0"/>
              <a:t>난간</a:t>
            </a:r>
            <a:r>
              <a:rPr lang="en-US" altLang="ko-KR" sz="1200" dirty="0"/>
              <a:t>, </a:t>
            </a:r>
            <a:r>
              <a:rPr lang="ko-KR" altLang="en-US" sz="1200" dirty="0"/>
              <a:t>회전체</a:t>
            </a:r>
            <a:r>
              <a:rPr lang="en-US" altLang="ko-KR" sz="1200" dirty="0"/>
              <a:t>, </a:t>
            </a:r>
            <a:r>
              <a:rPr lang="ko-KR" altLang="en-US" sz="1200" dirty="0"/>
              <a:t>전기</a:t>
            </a:r>
            <a:r>
              <a:rPr lang="en-US" altLang="ko-KR" sz="1200" dirty="0"/>
              <a:t>·</a:t>
            </a:r>
            <a:r>
              <a:rPr lang="ko-KR" altLang="en-US" sz="1200" dirty="0"/>
              <a:t>가스</a:t>
            </a:r>
            <a:r>
              <a:rPr lang="en-US" altLang="ko-KR" sz="1200" dirty="0"/>
              <a:t>·</a:t>
            </a:r>
            <a:r>
              <a:rPr lang="ko-KR" altLang="en-US" sz="1200" dirty="0"/>
              <a:t>소방 설비 등 물리적 위험 요소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구역관리</a:t>
            </a:r>
            <a:r>
              <a:rPr lang="en-US" altLang="ko-KR" sz="1200" dirty="0">
                <a:latin typeface="+mn-ea"/>
              </a:rPr>
              <a:t> : </a:t>
            </a:r>
            <a:r>
              <a:rPr lang="ko-KR" altLang="en-US" sz="1200" dirty="0"/>
              <a:t>사다리</a:t>
            </a:r>
            <a:r>
              <a:rPr lang="en-US" altLang="ko-KR" sz="1200" dirty="0"/>
              <a:t>, </a:t>
            </a:r>
            <a:r>
              <a:rPr lang="ko-KR" altLang="en-US" sz="1200" dirty="0"/>
              <a:t>난간</a:t>
            </a:r>
            <a:r>
              <a:rPr lang="en-US" altLang="ko-KR" sz="1200" dirty="0"/>
              <a:t>, </a:t>
            </a:r>
            <a:r>
              <a:rPr lang="ko-KR" altLang="en-US" sz="1200" dirty="0"/>
              <a:t>회전체</a:t>
            </a:r>
            <a:r>
              <a:rPr lang="en-US" altLang="ko-KR" sz="1200" dirty="0"/>
              <a:t>, </a:t>
            </a:r>
            <a:r>
              <a:rPr lang="ko-KR" altLang="en-US" sz="1200" dirty="0"/>
              <a:t>전기</a:t>
            </a:r>
            <a:r>
              <a:rPr lang="en-US" altLang="ko-KR" sz="1200" dirty="0"/>
              <a:t>·</a:t>
            </a:r>
            <a:r>
              <a:rPr lang="ko-KR" altLang="en-US" sz="1200" dirty="0"/>
              <a:t>가스</a:t>
            </a:r>
            <a:r>
              <a:rPr lang="en-US" altLang="ko-KR" sz="1200" dirty="0"/>
              <a:t>·</a:t>
            </a:r>
            <a:r>
              <a:rPr lang="ko-KR" altLang="en-US" sz="1200" dirty="0"/>
              <a:t>소방 설비 등 물리적 위험 요주차장</a:t>
            </a:r>
            <a:r>
              <a:rPr lang="en-US" altLang="ko-KR" sz="1200" dirty="0"/>
              <a:t>,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안전 보건의무</a:t>
            </a:r>
            <a:r>
              <a:rPr lang="en-US" altLang="ko-KR" sz="1200" dirty="0">
                <a:latin typeface="+mn-ea"/>
              </a:rPr>
              <a:t> : </a:t>
            </a:r>
            <a:r>
              <a:rPr lang="ko-KR" altLang="en-US" sz="1200" dirty="0"/>
              <a:t>휴게시설 설치 기준 준수 및 화학물질 안전보건 자료 관리 등</a:t>
            </a:r>
            <a:endParaRPr lang="en-US" altLang="ko-KR" sz="1200" dirty="0">
              <a:latin typeface="+mn-ea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A4AF574-DC5A-6CCF-59C4-73795066C76D}"/>
              </a:ext>
            </a:extLst>
          </p:cNvPr>
          <p:cNvSpPr/>
          <p:nvPr/>
        </p:nvSpPr>
        <p:spPr>
          <a:xfrm>
            <a:off x="225743" y="2657659"/>
            <a:ext cx="6406514" cy="56184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6220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DAD135B-743D-EBA2-DAC2-00C9097B7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49AA10E7-06C9-6E5D-2AB1-AFF550FB0FCB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자율 점검 확립 및 성과 중심 안전관리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2A01AC9A-E340-9061-F503-F1322290B7D2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C528769B-E904-D33E-89AF-B2BB2E16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31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2D496D6-8930-93F0-F3CC-326BF274BA9C}"/>
              </a:ext>
            </a:extLst>
          </p:cNvPr>
          <p:cNvSpPr/>
          <p:nvPr/>
        </p:nvSpPr>
        <p:spPr>
          <a:xfrm>
            <a:off x="589617" y="1881674"/>
            <a:ext cx="5546488" cy="22134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 주관 현장점검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, KT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사옥 현장 컨설팅 및 위험성평가 효율화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42EF1F-E54D-C23D-B855-DDEC54252127}"/>
              </a:ext>
            </a:extLst>
          </p:cNvPr>
          <p:cNvSpPr txBox="1"/>
          <p:nvPr/>
        </p:nvSpPr>
        <p:spPr>
          <a:xfrm>
            <a:off x="556913" y="2323204"/>
            <a:ext cx="5690324" cy="32521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현장 </a:t>
            </a:r>
            <a:r>
              <a:rPr lang="ko-KR" altLang="en-US" sz="1200" dirty="0" err="1">
                <a:latin typeface="+mn-ea"/>
              </a:rPr>
              <a:t>밀착관리</a:t>
            </a:r>
            <a:r>
              <a:rPr lang="ko-KR" altLang="en-US" sz="1200" dirty="0">
                <a:latin typeface="+mn-ea"/>
              </a:rPr>
              <a:t> 및 소통을 통한 </a:t>
            </a:r>
            <a:r>
              <a:rPr lang="ko-KR" altLang="en-US" sz="1200" dirty="0" err="1">
                <a:latin typeface="+mn-ea"/>
              </a:rPr>
              <a:t>취약요소</a:t>
            </a:r>
            <a:r>
              <a:rPr lang="ko-KR" altLang="en-US" sz="1200" dirty="0">
                <a:latin typeface="+mn-ea"/>
              </a:rPr>
              <a:t> 개선 등으로 안전사고 철저 예방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</a:t>
            </a:r>
            <a:r>
              <a:rPr lang="ko-KR" altLang="en-US" sz="1200" dirty="0" err="1">
                <a:latin typeface="+mn-ea"/>
              </a:rPr>
              <a:t>개선활동</a:t>
            </a:r>
            <a:r>
              <a:rPr lang="ko-KR" altLang="en-US" sz="1200" dirty="0">
                <a:latin typeface="+mn-ea"/>
              </a:rPr>
              <a:t> 중심의 점검활동으로 근원적인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제거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연간계획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(2026.02 ~ 12)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점검활동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주요내용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각종 안전관리 업무수행 실태 파악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○ 사업장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파악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00356-02D2-5A70-ED10-9051FD31A39A}"/>
              </a:ext>
            </a:extLst>
          </p:cNvPr>
          <p:cNvSpPr txBox="1"/>
          <p:nvPr/>
        </p:nvSpPr>
        <p:spPr>
          <a:xfrm>
            <a:off x="579023" y="5607823"/>
            <a:ext cx="2729531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※ </a:t>
            </a:r>
            <a:r>
              <a:rPr lang="ko-KR" altLang="en-US" sz="1200" b="1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현장점검 체크리스트</a:t>
            </a:r>
            <a:endParaRPr lang="ko-KR" altLang="en-US" sz="1200" b="1" dirty="0">
              <a:latin typeface="+mn-ea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EB8168DC-5D99-A5B4-4550-E882F3D5B4DF}"/>
              </a:ext>
            </a:extLst>
          </p:cNvPr>
          <p:cNvGraphicFramePr>
            <a:graphicFrameLocks noGrp="1"/>
          </p:cNvGraphicFramePr>
          <p:nvPr/>
        </p:nvGraphicFramePr>
        <p:xfrm>
          <a:off x="314326" y="3567113"/>
          <a:ext cx="6283323" cy="1062036"/>
        </p:xfrm>
        <a:graphic>
          <a:graphicData uri="http://schemas.openxmlformats.org/drawingml/2006/table">
            <a:tbl>
              <a:tblPr/>
              <a:tblGrid>
                <a:gridCol w="2854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3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50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주기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수행조직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안전보건업무 이행실태 현장점검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CSO/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관련부서</a:t>
                      </a:r>
                      <a:endParaRPr lang="en-US" altLang="ko-KR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 합동 안전점검의 날 실시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사업부서장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팀장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 </a:t>
                      </a:r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발생빌딩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현장방문 진단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 즉시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기술혁신팀</a:t>
                      </a: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0BB476F-1AE3-2544-CA27-7DEF31E2A043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98364701-0C4B-0495-1623-C9CE8897391D}"/>
              </a:ext>
            </a:extLst>
          </p:cNvPr>
          <p:cNvGraphicFramePr>
            <a:graphicFrameLocks noGrp="1"/>
          </p:cNvGraphicFramePr>
          <p:nvPr/>
        </p:nvGraphicFramePr>
        <p:xfrm>
          <a:off x="314326" y="6008687"/>
          <a:ext cx="6283324" cy="3032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0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586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조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사  항  목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적정여부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안전점검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행사 및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행사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교육일지 작성여부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사본징구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사용 및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관리실태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업무환경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작업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근무환경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확인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78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건강검진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건강검진 시행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여부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건강상태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관리 상태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위험물질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취급</a:t>
                      </a:r>
                      <a:r>
                        <a:rPr 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화학물질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MSDS)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관리실태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고소작업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사다리 작업 등 고소작업 실시여부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고객민원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상주고객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내방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응대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처리실태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취약시설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안전사고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시설사고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확인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046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기타사항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건의사항 수렴 조치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피드백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8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우수 및 취약사례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발굴 </a:t>
                      </a:r>
                      <a:r>
                        <a:rPr lang="ko-KR" alt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TBM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활동 여부</a:t>
                      </a:r>
                      <a:endParaRPr lang="ko-KR" alt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832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8184B-6709-6913-E18E-5F2803169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FDD87C8E-7AE9-87E3-967C-CDA698DC1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8A331563-D1BB-B793-9F8F-EF1E922816B0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자율 점검 확립 및 성과 중심 안전관리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6966E3A4-D974-B0B0-9704-E68AE9C2B4F2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AE9440D9-316C-D5BD-4046-0A67936F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32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82D59A-0AC5-59B2-E624-068471BB6C87}"/>
              </a:ext>
            </a:extLst>
          </p:cNvPr>
          <p:cNvSpPr txBox="1"/>
          <p:nvPr/>
        </p:nvSpPr>
        <p:spPr>
          <a:xfrm>
            <a:off x="556912" y="2323204"/>
            <a:ext cx="5967907" cy="318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BC6AF9-B700-FE00-F71F-85520CF8A5EF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709362C-47C4-E8FF-C281-E0DD046301E6}"/>
              </a:ext>
            </a:extLst>
          </p:cNvPr>
          <p:cNvGraphicFramePr>
            <a:graphicFrameLocks noGrp="1"/>
          </p:cNvGraphicFramePr>
          <p:nvPr/>
        </p:nvGraphicFramePr>
        <p:xfrm>
          <a:off x="314326" y="2688804"/>
          <a:ext cx="6283323" cy="1062036"/>
        </p:xfrm>
        <a:graphic>
          <a:graphicData uri="http://schemas.openxmlformats.org/drawingml/2006/table">
            <a:tbl>
              <a:tblPr/>
              <a:tblGrid>
                <a:gridCol w="1526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550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   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    용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전략적 안전관리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dirty="0"/>
                        <a:t>본사 주관 점검과 현장 자율 점검의 유기적 결합을 통한 전사적 안전망 강화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프로세스 효율화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dirty="0"/>
                        <a:t>매월 축적된 자가진단 데이터를 활용하여 본사 점검 및 위험성평가 실행 시간 단축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컨설팅 품질 고도화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dirty="0"/>
                        <a:t>기존 시설 컨설팅에 안전보건 항목을 통합하여 </a:t>
                      </a:r>
                      <a:r>
                        <a:rPr lang="en-US" altLang="ko-KR" sz="1000" dirty="0"/>
                        <a:t>KT</a:t>
                      </a:r>
                      <a:r>
                        <a:rPr lang="ko-KR" altLang="en-US" sz="1000" dirty="0"/>
                        <a:t>사옥 최적화 종합 솔루션 제공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93B5988-D5A7-FBF7-C625-5A5C57CAC62F}"/>
              </a:ext>
            </a:extLst>
          </p:cNvPr>
          <p:cNvSpPr txBox="1"/>
          <p:nvPr/>
        </p:nvSpPr>
        <p:spPr>
          <a:xfrm>
            <a:off x="552900" y="3787045"/>
            <a:ext cx="5967907" cy="318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추진계획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(2026.02~10)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0564B6AE-8174-5724-097F-BEDD3FB194C1}"/>
              </a:ext>
            </a:extLst>
          </p:cNvPr>
          <p:cNvGraphicFramePr>
            <a:graphicFrameLocks noGrp="1"/>
          </p:cNvGraphicFramePr>
          <p:nvPr/>
        </p:nvGraphicFramePr>
        <p:xfrm>
          <a:off x="298281" y="4152645"/>
          <a:ext cx="6283323" cy="1745964"/>
        </p:xfrm>
        <a:graphic>
          <a:graphicData uri="http://schemas.openxmlformats.org/drawingml/2006/table">
            <a:tbl>
              <a:tblPr/>
              <a:tblGrid>
                <a:gridCol w="1526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9012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   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 추진 내용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12">
                <a:tc rowSpan="3"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 주기 및 조직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1" dirty="0"/>
                        <a:t>정기 점검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월 </a:t>
                      </a:r>
                      <a:r>
                        <a:rPr lang="en-US" altLang="ko-KR" sz="1000" dirty="0"/>
                        <a:t>6</a:t>
                      </a:r>
                      <a:r>
                        <a:rPr lang="ko-KR" altLang="en-US" sz="1000" dirty="0"/>
                        <a:t>개소 이상 </a:t>
                      </a:r>
                      <a:r>
                        <a:rPr lang="en-US" altLang="ko-KR" sz="1000" dirty="0"/>
                        <a:t>(CSO, </a:t>
                      </a:r>
                      <a:r>
                        <a:rPr lang="ko-KR" altLang="en-US" sz="1000" dirty="0"/>
                        <a:t>안전보건팀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관련 부서 주관</a:t>
                      </a:r>
                      <a:r>
                        <a:rPr lang="en-US" altLang="ko-KR" sz="1000" dirty="0"/>
                        <a:t>)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1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합동 점검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월 </a:t>
                      </a:r>
                      <a:r>
                        <a:rPr lang="en-US" altLang="ko-KR" sz="1000" dirty="0"/>
                        <a:t>1</a:t>
                      </a:r>
                      <a:r>
                        <a:rPr lang="ko-KR" altLang="en-US" sz="1000" dirty="0"/>
                        <a:t>개소 이상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각 사업부서장 또는 팀장 주관 </a:t>
                      </a:r>
                      <a:r>
                        <a:rPr lang="en-US" altLang="ko-KR" sz="1000" dirty="0"/>
                        <a:t>'</a:t>
                      </a:r>
                      <a:r>
                        <a:rPr lang="ko-KR" altLang="en-US" sz="1000" dirty="0"/>
                        <a:t>안전점검의 날</a:t>
                      </a:r>
                      <a:r>
                        <a:rPr lang="en-US" altLang="ko-KR" sz="1000" dirty="0"/>
                        <a:t>' </a:t>
                      </a:r>
                      <a:r>
                        <a:rPr lang="ko-KR" altLang="en-US" sz="1000" dirty="0"/>
                        <a:t>운영</a:t>
                      </a:r>
                      <a:r>
                        <a:rPr lang="en-US" altLang="ko-KR" sz="1000" dirty="0"/>
                        <a:t>)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1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수시 점검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산재사고 발생 즉시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안전보건팀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기술혁신팀 합동 진단</a:t>
                      </a:r>
                      <a:r>
                        <a:rPr lang="en-US" altLang="ko-KR" sz="1000" dirty="0"/>
                        <a:t>)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dirty="0"/>
                        <a:t>주요 활동 내용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dirty="0"/>
                        <a:t>각종 안전관리 업무수행 실태 파악 및 사업장 유해</a:t>
                      </a:r>
                      <a:r>
                        <a:rPr lang="en-US" altLang="ko-KR" sz="1000" dirty="0"/>
                        <a:t>·</a:t>
                      </a:r>
                      <a:r>
                        <a:rPr lang="ko-KR" altLang="en-US" sz="1000" dirty="0"/>
                        <a:t>위험요소 발굴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854123"/>
                  </a:ext>
                </a:extLst>
              </a:tr>
              <a:tr h="35090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dirty="0"/>
                        <a:t>프로세스 효율화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데이터 기반 시간 단축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현장 자가진단 데이터 사전 검토를 통한 기초 조사 단계 생략 및 정밀 진단 집중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79996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A8EB19F-1DD5-AF34-97AC-D80ECF032E38}"/>
              </a:ext>
            </a:extLst>
          </p:cNvPr>
          <p:cNvSpPr txBox="1"/>
          <p:nvPr/>
        </p:nvSpPr>
        <p:spPr>
          <a:xfrm>
            <a:off x="627063" y="5957739"/>
            <a:ext cx="5967907" cy="32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KT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사옥 현장 안전보건 컨설팅 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(2026.02~10)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1E83AE92-B7F5-D12F-18C7-CEFDA9A6D01E}"/>
              </a:ext>
            </a:extLst>
          </p:cNvPr>
          <p:cNvGraphicFramePr>
            <a:graphicFrameLocks noGrp="1"/>
          </p:cNvGraphicFramePr>
          <p:nvPr/>
        </p:nvGraphicFramePr>
        <p:xfrm>
          <a:off x="260350" y="6349300"/>
          <a:ext cx="6283323" cy="2048745"/>
        </p:xfrm>
        <a:graphic>
          <a:graphicData uri="http://schemas.openxmlformats.org/drawingml/2006/table">
            <a:tbl>
              <a:tblPr/>
              <a:tblGrid>
                <a:gridCol w="1526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653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   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 추진 내용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53">
                <a:tc rowSpan="3"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대상 별 수행 조직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1000" b="1" dirty="0"/>
                        <a:t>KT </a:t>
                      </a:r>
                      <a:r>
                        <a:rPr lang="ko-KR" altLang="en-US" sz="1000" b="1" dirty="0"/>
                        <a:t>대형사옥</a:t>
                      </a:r>
                      <a:r>
                        <a:rPr lang="en-US" altLang="ko-KR" sz="1000" dirty="0"/>
                        <a:t>: 3</a:t>
                      </a:r>
                      <a:r>
                        <a:rPr lang="ko-KR" altLang="en-US" sz="1000" dirty="0"/>
                        <a:t>만㎡ 이상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안전보건팀 주관</a:t>
                      </a:r>
                      <a:r>
                        <a:rPr lang="en-US" altLang="ko-KR" sz="1000" dirty="0"/>
                        <a:t>)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5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호텔</a:t>
                      </a:r>
                      <a:r>
                        <a:rPr lang="en-US" altLang="ko-KR" sz="1000" b="1" dirty="0"/>
                        <a:t>/</a:t>
                      </a:r>
                      <a:r>
                        <a:rPr lang="ko-KR" altLang="en-US" sz="1000" b="1" dirty="0" err="1"/>
                        <a:t>리마크빌</a:t>
                      </a:r>
                      <a:r>
                        <a:rPr lang="en-US" altLang="ko-KR" sz="1000" dirty="0"/>
                        <a:t>: 1.5</a:t>
                      </a:r>
                      <a:r>
                        <a:rPr lang="ko-KR" altLang="en-US" sz="1000" dirty="0"/>
                        <a:t>만㎡ </a:t>
                      </a:r>
                      <a:r>
                        <a:rPr lang="en-US" altLang="ko-KR" sz="1000" dirty="0"/>
                        <a:t>~ 3</a:t>
                      </a:r>
                      <a:r>
                        <a:rPr lang="ko-KR" altLang="en-US" sz="1000" dirty="0"/>
                        <a:t>만㎡ 미만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안전보건팀 주관</a:t>
                      </a:r>
                      <a:r>
                        <a:rPr lang="en-US" altLang="ko-KR" sz="1000" dirty="0"/>
                        <a:t>)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5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부서 요청빌딩</a:t>
                      </a:r>
                      <a:r>
                        <a:rPr lang="en-US" altLang="ko-KR" sz="1000" dirty="0"/>
                        <a:t>: 1.5</a:t>
                      </a:r>
                      <a:r>
                        <a:rPr lang="ko-KR" altLang="en-US" sz="1000" dirty="0"/>
                        <a:t>만㎡ 미만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안전보건팀 주관</a:t>
                      </a:r>
                      <a:r>
                        <a:rPr lang="en-US" altLang="ko-KR" sz="1000" dirty="0"/>
                        <a:t>)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6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dirty="0"/>
                        <a:t>주요 활동 내용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dirty="0"/>
                        <a:t>안전보건 관리체계 이행 상태 진단 및 사옥 특성별 고위험군 정밀 진단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854123"/>
                  </a:ext>
                </a:extLst>
              </a:tr>
              <a:tr h="27665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dirty="0"/>
                        <a:t>근로자 보건 및 환경 최적화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컨설팅 결과 통합 리포트 및 성과 관리 시행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1327830"/>
                  </a:ext>
                </a:extLst>
              </a:tr>
              <a:tr h="38882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dirty="0"/>
                        <a:t>프로세스 효율화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컨설팅 완성도 강화</a:t>
                      </a:r>
                      <a:r>
                        <a:rPr lang="en-US" altLang="ko-KR" sz="1000" dirty="0"/>
                        <a:t>:  </a:t>
                      </a:r>
                      <a:r>
                        <a:rPr lang="ko-KR" altLang="en-US" sz="1000" dirty="0"/>
                        <a:t>기존 시설 관리 위주의 컨설팅 리포트에 </a:t>
                      </a:r>
                      <a:r>
                        <a:rPr lang="en-US" altLang="ko-KR" sz="1000" b="1" dirty="0"/>
                        <a:t>'</a:t>
                      </a:r>
                      <a:r>
                        <a:rPr lang="ko-KR" altLang="en-US" sz="1000" b="1" dirty="0"/>
                        <a:t>안전보건 섹터</a:t>
                      </a:r>
                      <a:r>
                        <a:rPr lang="en-US" altLang="ko-KR" sz="1000" b="1" dirty="0"/>
                        <a:t>'</a:t>
                      </a:r>
                      <a:r>
                        <a:rPr lang="ko-KR" altLang="en-US" sz="1000" b="1" dirty="0"/>
                        <a:t>를 전격 추가</a:t>
                      </a:r>
                      <a:r>
                        <a:rPr lang="ko-KR" altLang="en-US" sz="1000" dirty="0"/>
                        <a:t>하여 시설과 안전을 아우르는 통합 완성형 솔루션 구현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799961"/>
                  </a:ext>
                </a:extLst>
              </a:tr>
            </a:tbl>
          </a:graphicData>
        </a:graphic>
      </p:graphicFrame>
      <p:sp>
        <p:nvSpPr>
          <p:cNvPr id="10" name="사각형: 둥근 모서리 76">
            <a:extLst>
              <a:ext uri="{FF2B5EF4-FFF2-40B4-BE49-F238E27FC236}">
                <a16:creationId xmlns:a16="http://schemas.microsoft.com/office/drawing/2014/main" id="{075CA141-532C-E298-3981-116FE2102CB6}"/>
              </a:ext>
            </a:extLst>
          </p:cNvPr>
          <p:cNvSpPr/>
          <p:nvPr/>
        </p:nvSpPr>
        <p:spPr>
          <a:xfrm>
            <a:off x="589617" y="1881674"/>
            <a:ext cx="5546488" cy="22134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 주관 현장점검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, KT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사옥 현장 컨설팅 및 위험성평가 효율화</a:t>
            </a:r>
          </a:p>
        </p:txBody>
      </p:sp>
    </p:spTree>
    <p:extLst>
      <p:ext uri="{BB962C8B-B14F-4D97-AF65-F5344CB8AC3E}">
        <p14:creationId xmlns:p14="http://schemas.microsoft.com/office/powerpoint/2010/main" val="251966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90F01-A76E-858E-4624-3C123E675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40817627-FFA2-A59C-08BB-049FF7C1A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E44FCBE3-EE2C-0E34-50D9-95B25AAEF286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자율 점검 확립 및 성과 중심 안전관리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9A698C7A-13FC-A85C-3FAF-CD764E81097F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ED0730E9-FC4A-EECF-9459-093BDBEEF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33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84ABE0-7F46-15CE-27C6-CCB554E4100C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229A4F-82C0-646C-B4C7-21093C5D4621}"/>
              </a:ext>
            </a:extLst>
          </p:cNvPr>
          <p:cNvSpPr txBox="1"/>
          <p:nvPr/>
        </p:nvSpPr>
        <p:spPr>
          <a:xfrm>
            <a:off x="556912" y="2323204"/>
            <a:ext cx="5967907" cy="318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위험성평가 실행 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(2026.02~10)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64280CD8-D079-9272-4246-F14488531EEB}"/>
              </a:ext>
            </a:extLst>
          </p:cNvPr>
          <p:cNvGraphicFramePr>
            <a:graphicFrameLocks noGrp="1"/>
          </p:cNvGraphicFramePr>
          <p:nvPr/>
        </p:nvGraphicFramePr>
        <p:xfrm>
          <a:off x="314326" y="2688804"/>
          <a:ext cx="6283323" cy="3086351"/>
        </p:xfrm>
        <a:graphic>
          <a:graphicData uri="http://schemas.openxmlformats.org/drawingml/2006/table">
            <a:tbl>
              <a:tblPr/>
              <a:tblGrid>
                <a:gridCol w="1526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   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    용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95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dirty="0"/>
                        <a:t>1</a:t>
                      </a:r>
                      <a:r>
                        <a:rPr lang="ko-KR" altLang="en-US" sz="1000" dirty="0"/>
                        <a:t>순위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상반기</a:t>
                      </a:r>
                      <a:r>
                        <a:rPr lang="en-US" altLang="ko-KR" sz="1000" dirty="0"/>
                        <a:t>)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1" dirty="0"/>
                        <a:t>위험성평가 실시 무경험 사업장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신규 사업장 포함 우선 실시 대상 선정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2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dirty="0"/>
                        <a:t>2</a:t>
                      </a:r>
                      <a:r>
                        <a:rPr lang="ko-KR" altLang="en-US" sz="1000" dirty="0"/>
                        <a:t>순위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상반기</a:t>
                      </a:r>
                      <a:r>
                        <a:rPr lang="en-US" altLang="ko-KR" sz="1000" dirty="0"/>
                        <a:t>)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관리감독자 교체 사업장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위험성평가 수행 경험이 없는 관리감독자 선임 사업장 대상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2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dirty="0"/>
                        <a:t>3</a:t>
                      </a:r>
                      <a:r>
                        <a:rPr lang="ko-KR" altLang="en-US" sz="1000" dirty="0"/>
                        <a:t>순위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상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하반기</a:t>
                      </a:r>
                      <a:r>
                        <a:rPr lang="en-US" altLang="ko-KR" sz="1000" dirty="0"/>
                        <a:t>)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위험성평가 실시 경험 사업장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기존 수행 이력이 있는 사업장의 지속 관리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2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dirty="0"/>
                        <a:t>4</a:t>
                      </a:r>
                      <a:r>
                        <a:rPr lang="ko-KR" altLang="en-US" sz="1000" dirty="0"/>
                        <a:t>순위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하반기</a:t>
                      </a:r>
                      <a:r>
                        <a:rPr lang="en-US" altLang="ko-KR" sz="1000" dirty="0"/>
                        <a:t>)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전년도 위험성평가 경험 사업장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정기적 업데이트 및 유지 관리 중심 시행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239100"/>
                  </a:ext>
                </a:extLst>
              </a:tr>
              <a:tr h="27629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dirty="0"/>
                        <a:t>핵심 활동 내용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위험 파악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매월 실시한 자가진단 데이터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상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중 등급</a:t>
                      </a:r>
                      <a:r>
                        <a:rPr lang="en-US" altLang="ko-KR" sz="1000" dirty="0"/>
                        <a:t>) </a:t>
                      </a:r>
                      <a:r>
                        <a:rPr lang="ko-KR" altLang="en-US" sz="1000" dirty="0"/>
                        <a:t>기초 취약 지점 및 위험 요소 발굴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460097"/>
                  </a:ext>
                </a:extLst>
              </a:tr>
              <a:tr h="27629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위험 결정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중대 부상 가능성 검토 및 안전 조치의 허용 가능성 확인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923098"/>
                  </a:ext>
                </a:extLst>
              </a:tr>
              <a:tr h="27629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대책 수립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허용 불가 위험에 대한 즉각적 시설 보수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안전장치 설치 및 실행 모니터링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053518"/>
                  </a:ext>
                </a:extLst>
              </a:tr>
              <a:tr h="276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dirty="0"/>
                        <a:t>본사 지원 정책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dirty="0"/>
                        <a:t>취약빌딩 본사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현장 공동수행 및 수행역량 부진빌딩 대상 특별교육 실시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292808"/>
                  </a:ext>
                </a:extLst>
              </a:tr>
              <a:tr h="27629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dirty="0"/>
                        <a:t>현장 의견 청취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개선조치 밀착관리 및 </a:t>
                      </a:r>
                      <a:r>
                        <a:rPr lang="en-US" altLang="ko-KR" sz="1000" dirty="0"/>
                        <a:t>KPI </a:t>
                      </a:r>
                      <a:r>
                        <a:rPr lang="ko-KR" altLang="en-US" sz="1000" dirty="0"/>
                        <a:t>반영 우수사업장 포상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982607"/>
                  </a:ext>
                </a:extLst>
              </a:tr>
              <a:tr h="323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dirty="0"/>
                        <a:t>프로세스 효율화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직관적 수준 결정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복잡한 수치 계산 대신 </a:t>
                      </a:r>
                      <a:r>
                        <a:rPr lang="en-US" altLang="ko-KR" sz="1000" dirty="0"/>
                        <a:t>3</a:t>
                      </a:r>
                      <a:r>
                        <a:rPr lang="ko-KR" altLang="en-US" sz="1000" dirty="0"/>
                        <a:t>단계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저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고</a:t>
                      </a:r>
                      <a:r>
                        <a:rPr lang="en-US" altLang="ko-KR" sz="1000" dirty="0"/>
                        <a:t>) </a:t>
                      </a:r>
                      <a:r>
                        <a:rPr lang="ko-KR" altLang="en-US" sz="1000" dirty="0" err="1"/>
                        <a:t>판단법</a:t>
                      </a:r>
                      <a:r>
                        <a:rPr lang="ko-KR" altLang="en-US" sz="1000" dirty="0"/>
                        <a:t> 적용으로 이해도 및 실행력 제고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4445116"/>
                  </a:ext>
                </a:extLst>
              </a:tr>
            </a:tbl>
          </a:graphicData>
        </a:graphic>
      </p:graphicFrame>
      <p:sp>
        <p:nvSpPr>
          <p:cNvPr id="5" name="사각형: 둥근 모서리 76">
            <a:extLst>
              <a:ext uri="{FF2B5EF4-FFF2-40B4-BE49-F238E27FC236}">
                <a16:creationId xmlns:a16="http://schemas.microsoft.com/office/drawing/2014/main" id="{6E026ED2-8F01-7863-65E4-D2E20B397BE2}"/>
              </a:ext>
            </a:extLst>
          </p:cNvPr>
          <p:cNvSpPr/>
          <p:nvPr/>
        </p:nvSpPr>
        <p:spPr>
          <a:xfrm>
            <a:off x="589617" y="1881674"/>
            <a:ext cx="5546488" cy="22134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 주관 현장점검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, KT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사옥 현장 컨설팅 및 위험성평가 효율화</a:t>
            </a:r>
          </a:p>
        </p:txBody>
      </p:sp>
    </p:spTree>
    <p:extLst>
      <p:ext uri="{BB962C8B-B14F-4D97-AF65-F5344CB8AC3E}">
        <p14:creationId xmlns:p14="http://schemas.microsoft.com/office/powerpoint/2010/main" val="1344271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A5B58-2665-2772-E387-7D67BFB98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A9D9F693-3A02-0A6A-C5DE-69B97ED0D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CB5FA316-D999-F7C6-C5A4-AC9138B73D3F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예방체계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57F6D2B6-2195-A537-9474-15C051B62B41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CB155ABD-40B9-B2E0-A111-7172027FC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34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6E8607-5607-D1D4-B5FF-AAFD15A42477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7" name="사각형: 둥근 모서리 76">
            <a:extLst>
              <a:ext uri="{FF2B5EF4-FFF2-40B4-BE49-F238E27FC236}">
                <a16:creationId xmlns:a16="http://schemas.microsoft.com/office/drawing/2014/main" id="{6F49A425-4810-A879-CD66-1860AB672869}"/>
              </a:ext>
            </a:extLst>
          </p:cNvPr>
          <p:cNvSpPr/>
          <p:nvPr/>
        </p:nvSpPr>
        <p:spPr>
          <a:xfrm>
            <a:off x="589617" y="1881674"/>
            <a:ext cx="5546488" cy="22134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자율 안전활동 및 법적 안전교육 이행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9EA30E-B611-9635-11A8-EE73E84E5B29}"/>
              </a:ext>
            </a:extLst>
          </p:cNvPr>
          <p:cNvSpPr txBox="1"/>
          <p:nvPr/>
        </p:nvSpPr>
        <p:spPr>
          <a:xfrm>
            <a:off x="556913" y="2323204"/>
            <a:ext cx="5690324" cy="49989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 중심 자율 안전활동 체계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: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전 사업장의 일사불란한 이행체계 구축 및 안전 점검의 생활화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안전점검의 날 활성화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b="1" dirty="0"/>
              <a:t>실시 주기</a:t>
            </a:r>
            <a:r>
              <a:rPr lang="en-US" altLang="ko-KR" sz="1200" b="1" dirty="0"/>
              <a:t>:</a:t>
            </a:r>
            <a:r>
              <a:rPr lang="ko-KR" altLang="en-US" sz="1200" dirty="0"/>
              <a:t> 매월 </a:t>
            </a:r>
            <a:r>
              <a:rPr lang="en-US" altLang="ko-KR" sz="1200" dirty="0"/>
              <a:t>4</a:t>
            </a:r>
            <a:r>
              <a:rPr lang="ko-KR" altLang="en-US" sz="1200" dirty="0"/>
              <a:t>일 </a:t>
            </a:r>
            <a:r>
              <a:rPr lang="en-US" altLang="ko-KR" sz="1200" dirty="0"/>
              <a:t>08:30~09:30 (</a:t>
            </a:r>
            <a:r>
              <a:rPr lang="ko-KR" altLang="en-US" sz="1200" dirty="0"/>
              <a:t>휴일 시 직후 근무일 실시</a:t>
            </a:r>
            <a:r>
              <a:rPr lang="en-US" altLang="ko-KR" sz="1200" dirty="0"/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b="1" dirty="0"/>
              <a:t>주관 부서</a:t>
            </a:r>
            <a:r>
              <a:rPr lang="en-US" altLang="ko-KR" sz="1200" b="1" dirty="0"/>
              <a:t>:</a:t>
            </a:r>
            <a:r>
              <a:rPr lang="ko-KR" altLang="en-US" sz="1200" dirty="0"/>
              <a:t> 총괄 및 안전보건팀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b="1" dirty="0"/>
              <a:t>점검 대상</a:t>
            </a:r>
            <a:r>
              <a:rPr lang="en-US" altLang="ko-KR" sz="1200" b="1" dirty="0"/>
              <a:t>:</a:t>
            </a:r>
            <a:r>
              <a:rPr lang="ko-KR" altLang="en-US" sz="1200" dirty="0"/>
              <a:t> 시설</a:t>
            </a:r>
            <a:r>
              <a:rPr lang="en-US" altLang="ko-KR" sz="1200" dirty="0"/>
              <a:t>, </a:t>
            </a:r>
            <a:r>
              <a:rPr lang="ko-KR" altLang="en-US" sz="1200" dirty="0"/>
              <a:t>장비</a:t>
            </a:r>
            <a:r>
              <a:rPr lang="en-US" altLang="ko-KR" sz="1200" dirty="0"/>
              <a:t>, </a:t>
            </a:r>
            <a:r>
              <a:rPr lang="ko-KR" altLang="en-US" sz="1200" dirty="0"/>
              <a:t>보호구</a:t>
            </a:r>
            <a:r>
              <a:rPr lang="en-US" altLang="ko-KR" sz="1200" dirty="0"/>
              <a:t>, MSDS </a:t>
            </a:r>
            <a:r>
              <a:rPr lang="ko-KR" altLang="en-US" sz="1200" dirty="0"/>
              <a:t>관리 상태 및 시기별 위험요소 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b="1" dirty="0"/>
              <a:t>조직 체계</a:t>
            </a:r>
            <a:r>
              <a:rPr lang="en-US" altLang="ko-KR" sz="1200" b="1" dirty="0"/>
              <a:t>:</a:t>
            </a:r>
            <a:r>
              <a:rPr lang="ko-KR" altLang="en-US" sz="1200" dirty="0"/>
              <a:t> 실</a:t>
            </a:r>
            <a:r>
              <a:rPr lang="en-US" altLang="ko-KR" sz="1200" dirty="0"/>
              <a:t>/</a:t>
            </a:r>
            <a:r>
              <a:rPr lang="ko-KR" altLang="en-US" sz="1200" dirty="0"/>
              <a:t>본부</a:t>
            </a:r>
            <a:r>
              <a:rPr lang="en-US" altLang="ko-KR" sz="1200" dirty="0"/>
              <a:t>, </a:t>
            </a:r>
            <a:r>
              <a:rPr lang="ko-KR" altLang="en-US" sz="1200" dirty="0"/>
              <a:t>빌딩</a:t>
            </a:r>
            <a:r>
              <a:rPr lang="en-US" altLang="ko-KR" sz="1200" dirty="0"/>
              <a:t>, </a:t>
            </a:r>
            <a:r>
              <a:rPr lang="ko-KR" altLang="en-US" sz="1200" dirty="0"/>
              <a:t>인프라센터 등 각 사업장 단위별 책임제 운영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</a:t>
            </a:r>
            <a:r>
              <a:rPr lang="ko-KR" altLang="en-US" sz="1200" dirty="0"/>
              <a:t>안전보건 생활화 지원 활동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b="1" dirty="0"/>
              <a:t>안전점검 리포트 발행</a:t>
            </a:r>
            <a:r>
              <a:rPr lang="en-US" altLang="ko-KR" sz="1200" b="1" dirty="0"/>
              <a:t>:</a:t>
            </a:r>
            <a:r>
              <a:rPr lang="ko-KR" altLang="en-US" sz="1200" dirty="0"/>
              <a:t> 매월 중점 이행 사항 및 이슈 전사 공유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b="1" dirty="0"/>
              <a:t>안전</a:t>
            </a:r>
            <a:r>
              <a:rPr lang="en-US" altLang="ko-KR" sz="1200" b="1" dirty="0"/>
              <a:t>365 </a:t>
            </a:r>
            <a:r>
              <a:rPr lang="ko-KR" altLang="en-US" sz="1200" b="1" dirty="0"/>
              <a:t>게시판 운영</a:t>
            </a:r>
            <a:r>
              <a:rPr lang="en-US" altLang="ko-KR" sz="1200" b="1" dirty="0"/>
              <a:t>:</a:t>
            </a:r>
            <a:r>
              <a:rPr lang="ko-KR" altLang="en-US" sz="1200" dirty="0"/>
              <a:t> </a:t>
            </a:r>
            <a:r>
              <a:rPr lang="ko-KR" altLang="en-US" sz="1200" dirty="0" err="1"/>
              <a:t>아차사고</a:t>
            </a:r>
            <a:r>
              <a:rPr lang="en-US" altLang="ko-KR" sz="1200" dirty="0"/>
              <a:t>, </a:t>
            </a:r>
            <a:r>
              <a:rPr lang="ko-KR" altLang="en-US" sz="1200" dirty="0"/>
              <a:t>우수사례</a:t>
            </a:r>
            <a:r>
              <a:rPr lang="en-US" altLang="ko-KR" sz="1200" dirty="0"/>
              <a:t>, </a:t>
            </a:r>
            <a:r>
              <a:rPr lang="ko-KR" altLang="en-US" sz="1200" dirty="0"/>
              <a:t>안전용품 추천 상시 소통 및 포상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b="1" dirty="0"/>
              <a:t>업무수행 평가</a:t>
            </a:r>
            <a:r>
              <a:rPr lang="en-US" altLang="ko-KR" sz="1200" b="1" dirty="0"/>
              <a:t>:</a:t>
            </a:r>
            <a:r>
              <a:rPr lang="ko-KR" altLang="en-US" sz="1200" dirty="0"/>
              <a:t> 반기 </a:t>
            </a:r>
            <a:r>
              <a:rPr lang="en-US" altLang="ko-KR" sz="1200" dirty="0"/>
              <a:t>1</a:t>
            </a:r>
            <a:r>
              <a:rPr lang="ko-KR" altLang="en-US" sz="1200" dirty="0"/>
              <a:t>회 전 사업장 평가 및 우수사업장 포상 실시</a:t>
            </a:r>
            <a:r>
              <a:rPr lang="en-US" altLang="ko-KR" sz="1200" dirty="0">
                <a:latin typeface="+mn-ea"/>
              </a:rPr>
              <a:t> </a:t>
            </a: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법적 안전교육 이행 및 운영 계획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: </a:t>
            </a:r>
            <a:r>
              <a:rPr lang="ko-KR" altLang="en-US" sz="1200" b="1" dirty="0"/>
              <a:t>산업안전보건법에 근거한 법정 교육 준수 및 내실화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</a:t>
            </a:r>
            <a:r>
              <a:rPr lang="ko-KR" altLang="en-US" sz="1200" b="1" dirty="0"/>
              <a:t>법적 근거</a:t>
            </a:r>
            <a:r>
              <a:rPr lang="en-US" altLang="ko-KR" sz="1200" b="1" dirty="0">
                <a:latin typeface="+mn-ea"/>
              </a:rPr>
              <a:t>   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atin typeface="+mn-ea"/>
              </a:rPr>
              <a:t>    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/>
              <a:t>산업안전보건법 제</a:t>
            </a:r>
            <a:r>
              <a:rPr lang="en-US" altLang="ko-KR" sz="1200" dirty="0"/>
              <a:t>29</a:t>
            </a:r>
            <a:r>
              <a:rPr lang="ko-KR" altLang="en-US" sz="1200" dirty="0"/>
              <a:t>조 </a:t>
            </a:r>
            <a:r>
              <a:rPr lang="en-US" altLang="ko-KR" sz="1200" dirty="0"/>
              <a:t>(</a:t>
            </a:r>
            <a:r>
              <a:rPr lang="ko-KR" altLang="en-US" sz="1200" dirty="0"/>
              <a:t>근로자에 대한 안전보건교육</a:t>
            </a:r>
            <a:r>
              <a:rPr lang="en-US" altLang="ko-KR" sz="1200" dirty="0"/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dirty="0"/>
              <a:t>산업안전보건법 시행규칙 제</a:t>
            </a:r>
            <a:r>
              <a:rPr lang="en-US" altLang="ko-KR" sz="1200" dirty="0"/>
              <a:t>26</a:t>
            </a:r>
            <a:r>
              <a:rPr lang="ko-KR" altLang="en-US" sz="1200" dirty="0"/>
              <a:t>조 </a:t>
            </a:r>
            <a:r>
              <a:rPr lang="en-US" altLang="ko-KR" sz="1200" dirty="0"/>
              <a:t>(</a:t>
            </a:r>
            <a:r>
              <a:rPr lang="ko-KR" altLang="en-US" sz="1200" dirty="0"/>
              <a:t>교육시간 및 교육내용</a:t>
            </a:r>
            <a:r>
              <a:rPr lang="en-US" altLang="ko-KR" sz="1200" dirty="0"/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</a:t>
            </a:r>
            <a:r>
              <a:rPr lang="ko-KR" altLang="en-US" sz="1200" b="1" dirty="0"/>
              <a:t>교육 주관 및 운영체계</a:t>
            </a:r>
            <a:endParaRPr lang="en-US" altLang="ko-KR" sz="1200" b="1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dirty="0"/>
              <a:t>위탁 교육</a:t>
            </a:r>
            <a:r>
              <a:rPr lang="en-US" altLang="ko-KR" sz="1200" dirty="0"/>
              <a:t>:</a:t>
            </a:r>
            <a:r>
              <a:rPr lang="ko-KR" altLang="en-US" sz="1200" dirty="0"/>
              <a:t> 영기획실 주관 전문기관 매년 위탁 교육 실시</a:t>
            </a:r>
            <a:r>
              <a:rPr lang="en-US" altLang="ko-KR" sz="1200" dirty="0">
                <a:latin typeface="+mn-ea"/>
              </a:rPr>
              <a:t>   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dirty="0"/>
              <a:t>자체 교육</a:t>
            </a:r>
            <a:r>
              <a:rPr lang="en-US" altLang="ko-KR" sz="1200" dirty="0"/>
              <a:t>: </a:t>
            </a:r>
            <a:r>
              <a:rPr lang="ko-KR" altLang="en-US" sz="1200" dirty="0"/>
              <a:t>관리감독자 주관 하 현장 중심 교육 시행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4201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BDFCA-8427-B34A-E8C5-A580049B1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FE7AF2C2-9E31-F6F0-BAF0-FDD4674F1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D16C99B6-6615-F2A3-3537-6B1433EC3C56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예방체계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CA3D41FB-0196-9340-C82F-A85780EF79CD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A8F1E614-2EB0-D7A5-76AF-BA7726E14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35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88F469-CB0E-1BC7-F9D5-608257FA93A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7" name="사각형: 둥근 모서리 76">
            <a:extLst>
              <a:ext uri="{FF2B5EF4-FFF2-40B4-BE49-F238E27FC236}">
                <a16:creationId xmlns:a16="http://schemas.microsoft.com/office/drawing/2014/main" id="{15324FB3-8E01-2708-BDB1-335E68CD74F6}"/>
              </a:ext>
            </a:extLst>
          </p:cNvPr>
          <p:cNvSpPr/>
          <p:nvPr/>
        </p:nvSpPr>
        <p:spPr>
          <a:xfrm>
            <a:off x="589617" y="1881674"/>
            <a:ext cx="5546488" cy="22134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자율 안전활동 및 법적 안전교육 이행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CB14C0-4E17-876C-74C4-D262B60A6F16}"/>
              </a:ext>
            </a:extLst>
          </p:cNvPr>
          <p:cNvSpPr txBox="1"/>
          <p:nvPr/>
        </p:nvSpPr>
        <p:spPr>
          <a:xfrm>
            <a:off x="556913" y="2323204"/>
            <a:ext cx="5690324" cy="354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법적 안전교육 이행 및 운영 계획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: </a:t>
            </a:r>
            <a:r>
              <a:rPr lang="ko-KR" altLang="en-US" sz="1200" b="1" dirty="0"/>
              <a:t>산업안전보건법에 근거한 법정 교육 준수 및 내실화</a:t>
            </a:r>
            <a:endParaRPr lang="en-US" altLang="ko-KR" sz="1200" b="1" dirty="0"/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법적근거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- </a:t>
            </a:r>
            <a:r>
              <a:rPr lang="ko-KR" altLang="en-US" sz="1200" dirty="0">
                <a:latin typeface="+mn-ea"/>
              </a:rPr>
              <a:t>산업안전보건법 제</a:t>
            </a:r>
            <a:r>
              <a:rPr lang="en-US" altLang="ko-KR" sz="1200" dirty="0">
                <a:latin typeface="+mn-ea"/>
              </a:rPr>
              <a:t>29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근로자에 대한 안전보건교육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- </a:t>
            </a:r>
            <a:r>
              <a:rPr lang="ko-KR" altLang="en-US" sz="1200" dirty="0">
                <a:latin typeface="+mn-ea"/>
              </a:rPr>
              <a:t>산업안전보건법 시행규칙 제</a:t>
            </a:r>
            <a:r>
              <a:rPr lang="en-US" altLang="ko-KR" sz="1200" dirty="0">
                <a:latin typeface="+mn-ea"/>
              </a:rPr>
              <a:t>26</a:t>
            </a:r>
            <a:r>
              <a:rPr lang="ko-KR" altLang="en-US" sz="1200" dirty="0">
                <a:latin typeface="+mn-ea"/>
              </a:rPr>
              <a:t>조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교육시간 및 교육내용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</a:t>
            </a:r>
            <a:r>
              <a:rPr lang="ko-KR" altLang="en-US" sz="1200" dirty="0">
                <a:latin typeface="+mn-ea"/>
              </a:rPr>
              <a:t>○ 교육주관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dirty="0">
                <a:latin typeface="+mn-ea"/>
              </a:rPr>
              <a:t>전문기관 위탁교육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매년 위탁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경영기획실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- </a:t>
            </a:r>
            <a:r>
              <a:rPr lang="ko-KR" altLang="en-US" sz="1200" dirty="0">
                <a:latin typeface="+mn-ea"/>
              </a:rPr>
              <a:t>현장 자체 교육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관리감독자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200" dirty="0">
                <a:latin typeface="+mn-ea"/>
              </a:rPr>
              <a:t>안전점검의 날 교육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공통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en-US" altLang="ko-KR" sz="1200" dirty="0">
                <a:latin typeface="맑은 고딕" panose="020B0503020000020004" pitchFamily="50" charset="-127"/>
              </a:rPr>
              <a:t>〮</a:t>
            </a:r>
            <a:r>
              <a:rPr lang="ko-KR" altLang="en-US" sz="1200" dirty="0">
                <a:latin typeface="+mn-ea"/>
              </a:rPr>
              <a:t> 사업장별 일일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주간결산 등 자체 회의활용 교육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○ 교육계획</a:t>
            </a:r>
            <a:endParaRPr lang="en-US" altLang="ko-KR" sz="1200" dirty="0">
              <a:latin typeface="+mn-ea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84B36D78-5D0A-8622-261F-E7697EC4F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5630614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금액단위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2CBEFEE3-03F7-02C9-E53D-8A8B39D19961}"/>
              </a:ext>
            </a:extLst>
          </p:cNvPr>
          <p:cNvGraphicFramePr>
            <a:graphicFrameLocks noGrp="1"/>
          </p:cNvGraphicFramePr>
          <p:nvPr/>
        </p:nvGraphicFramePr>
        <p:xfrm>
          <a:off x="322628" y="5905982"/>
          <a:ext cx="6159710" cy="26678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3218">
                  <a:extLst>
                    <a:ext uri="{9D8B030D-6E8A-4147-A177-3AD203B41FA5}">
                      <a16:colId xmlns:a16="http://schemas.microsoft.com/office/drawing/2014/main" val="628589894"/>
                    </a:ext>
                  </a:extLst>
                </a:gridCol>
                <a:gridCol w="952164">
                  <a:extLst>
                    <a:ext uri="{9D8B030D-6E8A-4147-A177-3AD203B41FA5}">
                      <a16:colId xmlns:a16="http://schemas.microsoft.com/office/drawing/2014/main" val="3836193015"/>
                    </a:ext>
                  </a:extLst>
                </a:gridCol>
                <a:gridCol w="952164">
                  <a:extLst>
                    <a:ext uri="{9D8B030D-6E8A-4147-A177-3AD203B41FA5}">
                      <a16:colId xmlns:a16="http://schemas.microsoft.com/office/drawing/2014/main" val="3773738947"/>
                    </a:ext>
                  </a:extLst>
                </a:gridCol>
                <a:gridCol w="952164">
                  <a:extLst>
                    <a:ext uri="{9D8B030D-6E8A-4147-A177-3AD203B41FA5}">
                      <a16:colId xmlns:a16="http://schemas.microsoft.com/office/drawing/2014/main" val="866295831"/>
                    </a:ext>
                  </a:extLst>
                </a:gridCol>
              </a:tblGrid>
              <a:tr h="33678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교육과정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인원수 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단가 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교육비 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681799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상반기 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77637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상반기 비사무직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3,263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151221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하반기 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908578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하반기 </a:t>
                      </a:r>
                      <a:r>
                        <a:rPr lang="ko-KR" altLang="en-US" sz="1200" u="none" strike="noStrike" dirty="0" err="1">
                          <a:effectLst/>
                          <a:latin typeface="+mn-ea"/>
                          <a:ea typeface="+mn-ea"/>
                        </a:rPr>
                        <a:t>비사무직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3,238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794823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대 법정의무 교육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1,499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144418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(8h) 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온라인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2,604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204461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(8h) 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오프라인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집체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248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108.32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26,863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160332"/>
                  </a:ext>
                </a:extLst>
              </a:tr>
              <a:tr h="38961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합  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38,435</a:t>
                      </a: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74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098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9EABB-CC6B-135D-9C64-B89280AE9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12004713-C6CB-96BE-4346-E084DC51C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519C4D7-C26B-2CCD-7F81-BDA1620BDF37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예방체계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4EF17F2E-A86F-14DD-EEE1-9FEB4581291D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6085CA16-619F-DB48-8202-7E772C461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36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E962DD-E6E8-03E5-2B82-25A46874192D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7" name="사각형: 둥근 모서리 76">
            <a:extLst>
              <a:ext uri="{FF2B5EF4-FFF2-40B4-BE49-F238E27FC236}">
                <a16:creationId xmlns:a16="http://schemas.microsoft.com/office/drawing/2014/main" id="{02CBC8F9-89D5-DEF0-10FE-C8E5D4C2D4E1}"/>
              </a:ext>
            </a:extLst>
          </p:cNvPr>
          <p:cNvSpPr/>
          <p:nvPr/>
        </p:nvSpPr>
        <p:spPr>
          <a:xfrm>
            <a:off x="589617" y="1881674"/>
            <a:ext cx="5546488" cy="22134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직원 건강 증진을 위한 건강검진 실시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8AAABB-F5A2-D33C-0F84-B1BDFAC9155C}"/>
              </a:ext>
            </a:extLst>
          </p:cNvPr>
          <p:cNvSpPr txBox="1"/>
          <p:nvPr/>
        </p:nvSpPr>
        <p:spPr>
          <a:xfrm>
            <a:off x="248424" y="2105374"/>
            <a:ext cx="6317475" cy="38010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건강검진기관 위탁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건강검진 조치 프로세스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2026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년도 건강검진 대상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07128D05-6F2A-76B3-7E7E-C8763A73D72E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2417338"/>
          <a:ext cx="6283326" cy="736600"/>
        </p:xfrm>
        <a:graphic>
          <a:graphicData uri="http://schemas.openxmlformats.org/drawingml/2006/table">
            <a:tbl>
              <a:tblPr firstRow="1" bandRow="1"/>
              <a:tblGrid>
                <a:gridCol w="1639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2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0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30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한국의학연구소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(KMI)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한국건강관리협회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(KAHP)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원주 성지병원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 검진 기관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수도권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광주</a:t>
                      </a:r>
                    </a:p>
                  </a:txBody>
                  <a:tcPr marL="137177" marR="7621" marT="760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부산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울산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경남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충남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충북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제주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강원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그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외지역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1" marR="7621" marT="760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50233885-809A-D3D8-650A-AEEE89DA004F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3622251"/>
          <a:ext cx="6283325" cy="1620838"/>
        </p:xfrm>
        <a:graphic>
          <a:graphicData uri="http://schemas.openxmlformats.org/drawingml/2006/table">
            <a:tbl>
              <a:tblPr firstRow="1" bandRow="1"/>
              <a:tblGrid>
                <a:gridCol w="859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3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955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일반건강진단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특수건강진단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야간작업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92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결과접수</a:t>
                      </a:r>
                    </a:p>
                  </a:txBody>
                  <a:tcPr marL="137177" marR="7621" marT="743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결과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일반건강진단 결과표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 발생시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고용노동부 제출</a:t>
                      </a:r>
                      <a:endParaRPr lang="en-US" altLang="ko-KR" sz="1000" dirty="0"/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특수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 err="1"/>
                        <a:t>배치전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수시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임시</a:t>
                      </a:r>
                      <a:r>
                        <a:rPr lang="en-US" altLang="ko-KR" sz="1000" dirty="0"/>
                        <a:t>/ </a:t>
                      </a:r>
                      <a:r>
                        <a:rPr lang="ko-KR" altLang="en-US" sz="1000" dirty="0"/>
                        <a:t>건강진단 결과표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36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사후관리</a:t>
                      </a:r>
                    </a:p>
                  </a:txBody>
                  <a:tcPr marL="137177" marR="7621" marT="743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건강진단 결과 결과표 접수 후 중요질병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직업병 질병 유소견자 개별면담</a:t>
                      </a:r>
                      <a:endParaRPr lang="en-US" altLang="ko-KR" sz="1000" dirty="0"/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유소견자에 대한 건강증진활동 프로그램 계획작성 및 실행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6">
            <a:extLst>
              <a:ext uri="{FF2B5EF4-FFF2-40B4-BE49-F238E27FC236}">
                <a16:creationId xmlns:a16="http://schemas.microsoft.com/office/drawing/2014/main" id="{1998547B-701B-9382-E445-6A3081760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5405013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>
                <a:latin typeface="맑은 고딕" panose="020B0503020000020004" pitchFamily="50" charset="-127"/>
              </a:rPr>
              <a:t>(</a:t>
            </a:r>
            <a:r>
              <a:rPr lang="ko-KR" altLang="en-US" sz="900">
                <a:latin typeface="맑은 고딕" panose="020B0503020000020004" pitchFamily="50" charset="-127"/>
              </a:rPr>
              <a:t>금액단위 </a:t>
            </a:r>
            <a:r>
              <a:rPr lang="en-US" altLang="ko-KR" sz="900">
                <a:latin typeface="맑은 고딕" panose="020B0503020000020004" pitchFamily="50" charset="-127"/>
              </a:rPr>
              <a:t>: </a:t>
            </a:r>
            <a:r>
              <a:rPr lang="ko-KR" altLang="en-US" sz="900">
                <a:latin typeface="맑은 고딕" panose="020B0503020000020004" pitchFamily="50" charset="-127"/>
              </a:rPr>
              <a:t>천원</a:t>
            </a:r>
            <a:r>
              <a:rPr lang="en-US" altLang="ko-KR" sz="900">
                <a:latin typeface="맑은 고딕" panose="020B0503020000020004" pitchFamily="50" charset="-127"/>
              </a:rPr>
              <a:t>)</a:t>
            </a:r>
            <a:endParaRPr lang="ko-KR" altLang="en-US" sz="900">
              <a:latin typeface="맑은 고딕" panose="020B0503020000020004" pitchFamily="50" charset="-127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C6CB8A77-544C-0C5D-286E-FB2C96C2F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446862"/>
              </p:ext>
            </p:extLst>
          </p:nvPr>
        </p:nvGraphicFramePr>
        <p:xfrm>
          <a:off x="355600" y="5711602"/>
          <a:ext cx="6200775" cy="3752022"/>
        </p:xfrm>
        <a:graphic>
          <a:graphicData uri="http://schemas.openxmlformats.org/drawingml/2006/table">
            <a:tbl>
              <a:tblPr/>
              <a:tblGrid>
                <a:gridCol w="658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5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9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25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6187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구    분</a:t>
                      </a:r>
                    </a:p>
                  </a:txBody>
                  <a:tcPr marL="91457" marR="9145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인원수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 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집행액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7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일반검진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실본부장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9,924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단장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지사장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18,160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1,320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29,404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7,920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성장사업본부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1,540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호텔사업본부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422893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13,224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호남사업본부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5,883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29,007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975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특수검진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18,880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성장사업본부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4,884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호텔사업본부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3,036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호남사업본부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5,610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9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599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32,448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975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합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876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90,859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7516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74894-6E16-9581-F073-BB77F0297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7AFFED9-EF80-0A3D-86A4-AFCB454E3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3D1532DC-4C66-2730-ED52-7B8031F19507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예방체계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71A2A21E-0B47-0EAE-B01F-C19204F3D80B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C725915F-583D-54E1-6703-156A0E07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37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579292-D650-E301-ACD0-516078E6DFE0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7" name="사각형: 둥근 모서리 76">
            <a:extLst>
              <a:ext uri="{FF2B5EF4-FFF2-40B4-BE49-F238E27FC236}">
                <a16:creationId xmlns:a16="http://schemas.microsoft.com/office/drawing/2014/main" id="{1C49D5D5-D95A-8897-7642-3869C93F243A}"/>
              </a:ext>
            </a:extLst>
          </p:cNvPr>
          <p:cNvSpPr/>
          <p:nvPr/>
        </p:nvSpPr>
        <p:spPr>
          <a:xfrm>
            <a:off x="589617" y="1881674"/>
            <a:ext cx="5546488" cy="22134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고위험군 면담 의무화 등 건강관리 강화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5B9E1A-28B9-BF3F-615A-24E31DB164E5}"/>
              </a:ext>
            </a:extLst>
          </p:cNvPr>
          <p:cNvSpPr txBox="1"/>
          <p:nvPr/>
        </p:nvSpPr>
        <p:spPr>
          <a:xfrm>
            <a:off x="548277" y="2315366"/>
            <a:ext cx="5971791" cy="544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 목적 및 배경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 err="1"/>
              <a:t>뇌심혈관질환</a:t>
            </a:r>
            <a:r>
              <a:rPr lang="ko-KR" altLang="en-US" sz="1200" b="1" dirty="0"/>
              <a:t> 사망사고 발생에 따른 위기관리</a:t>
            </a:r>
            <a:r>
              <a:rPr lang="en-US" altLang="ko-KR" sz="1200" dirty="0"/>
              <a:t>: 2025</a:t>
            </a:r>
            <a:r>
              <a:rPr lang="ko-KR" altLang="en-US" sz="1200" dirty="0"/>
              <a:t>년 내 </a:t>
            </a:r>
            <a:r>
              <a:rPr lang="ko-KR" altLang="en-US" sz="1200" dirty="0" err="1"/>
              <a:t>뇌심혈관질환으로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인한 사망자 </a:t>
            </a:r>
            <a:r>
              <a:rPr lang="en-US" altLang="ko-KR" sz="1200" dirty="0"/>
              <a:t>3</a:t>
            </a:r>
            <a:r>
              <a:rPr lang="ko-KR" altLang="en-US" sz="1200" dirty="0"/>
              <a:t>명 발생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현장 밀착형 보건 관리 체계 부재</a:t>
            </a:r>
            <a:r>
              <a:rPr lang="en-US" altLang="ko-KR" sz="1200" dirty="0"/>
              <a:t>: </a:t>
            </a:r>
            <a:r>
              <a:rPr lang="ko-KR" altLang="en-US" sz="1200" dirty="0"/>
              <a:t>전국 산재 사업장의 일사불란한 이행체계 구축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및 고위험군 관리 사각지대 해소 필요 </a:t>
            </a:r>
            <a:r>
              <a:rPr lang="en-US" altLang="ko-KR" sz="1200" dirty="0">
                <a:latin typeface="+mn-ea"/>
              </a:rPr>
              <a:t> 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보건 관리 </a:t>
            </a:r>
            <a:r>
              <a:rPr lang="ko-KR" altLang="en-US" sz="1200" b="1" dirty="0" err="1"/>
              <a:t>이행력</a:t>
            </a:r>
            <a:r>
              <a:rPr lang="ko-KR" altLang="en-US" sz="1200" b="1" dirty="0"/>
              <a:t> 강화</a:t>
            </a:r>
            <a:r>
              <a:rPr lang="en-US" altLang="ko-KR" sz="1200" dirty="0"/>
              <a:t>: '</a:t>
            </a:r>
            <a:r>
              <a:rPr lang="ko-KR" altLang="en-US" sz="1200" dirty="0"/>
              <a:t>건강이상직원 확인면담</a:t>
            </a:r>
            <a:r>
              <a:rPr lang="en-US" altLang="ko-KR" sz="1200" dirty="0"/>
              <a:t>' </a:t>
            </a:r>
            <a:r>
              <a:rPr lang="ko-KR" altLang="en-US" sz="1200" dirty="0"/>
              <a:t>의무화를 통해 지표 위주의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관리를 현장 실천형으로 전환 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최종 목표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뇌심혈관질환</a:t>
            </a:r>
            <a:r>
              <a:rPr lang="ko-KR" altLang="en-US" sz="1200" dirty="0"/>
              <a:t> 예방 중심의 </a:t>
            </a:r>
            <a:r>
              <a:rPr lang="en-US" altLang="ko-KR" sz="1200" b="1" dirty="0"/>
              <a:t>'</a:t>
            </a:r>
            <a:r>
              <a:rPr lang="ko-KR" altLang="en-US" sz="1200" b="1" dirty="0"/>
              <a:t>건강한 일터 조성</a:t>
            </a:r>
            <a:r>
              <a:rPr lang="en-US" altLang="ko-KR" sz="1200" b="1" dirty="0"/>
              <a:t>'</a:t>
            </a:r>
            <a:r>
              <a:rPr lang="ko-KR" altLang="en-US" sz="1200" dirty="0"/>
              <a:t> 및 중대재해 </a:t>
            </a:r>
            <a:r>
              <a:rPr lang="en-US" altLang="ko-KR" sz="1200" dirty="0"/>
              <a:t>Zero </a:t>
            </a:r>
            <a:r>
              <a:rPr lang="ko-KR" altLang="en-US" sz="1200" dirty="0"/>
              <a:t>달성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고위험군 건강관리 프로세스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대상 선정</a:t>
            </a:r>
            <a:r>
              <a:rPr lang="en-US" altLang="ko-KR" sz="1200" dirty="0"/>
              <a:t>: </a:t>
            </a:r>
            <a:r>
              <a:rPr lang="ko-KR" altLang="en-US" sz="1200" dirty="0"/>
              <a:t>검진 결과 기반 혈압</a:t>
            </a:r>
            <a:r>
              <a:rPr lang="en-US" altLang="ko-KR" sz="1200" dirty="0"/>
              <a:t>·</a:t>
            </a:r>
            <a:r>
              <a:rPr lang="ko-KR" altLang="en-US" sz="1200" dirty="0"/>
              <a:t>당뇨</a:t>
            </a:r>
            <a:r>
              <a:rPr lang="en-US" altLang="ko-KR" sz="1200" dirty="0"/>
              <a:t>·</a:t>
            </a:r>
            <a:r>
              <a:rPr lang="ko-KR" altLang="en-US" sz="1200" dirty="0" err="1"/>
              <a:t>고지혈증</a:t>
            </a:r>
            <a:r>
              <a:rPr lang="ko-KR" altLang="en-US" sz="1200" dirty="0"/>
              <a:t> 등 </a:t>
            </a:r>
            <a:r>
              <a:rPr lang="ko-KR" altLang="en-US" sz="1200" dirty="0" err="1"/>
              <a:t>뇌심혈관</a:t>
            </a:r>
            <a:r>
              <a:rPr lang="ko-KR" altLang="en-US" sz="1200" dirty="0"/>
              <a:t> 고위험군 분류 </a:t>
            </a: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의무 면담</a:t>
            </a:r>
            <a:r>
              <a:rPr lang="en-US" altLang="ko-KR" sz="1200" dirty="0"/>
              <a:t>: </a:t>
            </a:r>
            <a:r>
              <a:rPr lang="ko-KR" altLang="en-US" sz="1200" dirty="0"/>
              <a:t>관리감독자 주관 하 </a:t>
            </a:r>
            <a:r>
              <a:rPr lang="en-US" altLang="ko-KR" sz="1200" dirty="0"/>
              <a:t>'</a:t>
            </a:r>
            <a:r>
              <a:rPr lang="ko-KR" altLang="en-US" sz="1200" dirty="0"/>
              <a:t>확인면담서</a:t>
            </a:r>
            <a:r>
              <a:rPr lang="en-US" altLang="ko-KR" sz="1200" dirty="0"/>
              <a:t>' </a:t>
            </a:r>
            <a:r>
              <a:rPr lang="ko-KR" altLang="en-US" sz="1200" dirty="0"/>
              <a:t>작성 및 </a:t>
            </a:r>
            <a:r>
              <a:rPr lang="en-US" altLang="ko-KR" sz="1200" dirty="0"/>
              <a:t>1:1 </a:t>
            </a:r>
            <a:r>
              <a:rPr lang="ko-KR" altLang="en-US" sz="1200" dirty="0"/>
              <a:t>심층 상담 실시</a:t>
            </a:r>
            <a:endParaRPr lang="en-US" altLang="ko-KR" sz="1200" b="1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/>
              <a:t> </a:t>
            </a:r>
            <a:r>
              <a:rPr lang="ko-KR" altLang="en-US" sz="1200" dirty="0">
                <a:latin typeface="+mn-ea"/>
              </a:rPr>
              <a:t>  ○ </a:t>
            </a:r>
            <a:r>
              <a:rPr lang="ko-KR" altLang="en-US" sz="1200" b="1" dirty="0"/>
              <a:t>현장 교육</a:t>
            </a:r>
            <a:r>
              <a:rPr lang="en-US" altLang="ko-KR" sz="1200" dirty="0"/>
              <a:t>: </a:t>
            </a:r>
            <a:r>
              <a:rPr lang="ko-KR" altLang="en-US" sz="1200" dirty="0"/>
              <a:t>안전점검의 날</a:t>
            </a:r>
            <a:r>
              <a:rPr lang="en-US" altLang="ko-KR" sz="1200" dirty="0"/>
              <a:t>(</a:t>
            </a:r>
            <a:r>
              <a:rPr lang="ko-KR" altLang="en-US" sz="1200" dirty="0"/>
              <a:t>매월 </a:t>
            </a:r>
            <a:r>
              <a:rPr lang="en-US" altLang="ko-KR" sz="1200" dirty="0"/>
              <a:t>4</a:t>
            </a:r>
            <a:r>
              <a:rPr lang="ko-KR" altLang="en-US" sz="1200" dirty="0"/>
              <a:t>일</a:t>
            </a:r>
            <a:r>
              <a:rPr lang="en-US" altLang="ko-KR" sz="1200" dirty="0"/>
              <a:t>)</a:t>
            </a:r>
            <a:r>
              <a:rPr lang="ko-KR" altLang="en-US" sz="1200" dirty="0"/>
              <a:t>과 연계하여 </a:t>
            </a:r>
            <a:r>
              <a:rPr lang="ko-KR" altLang="en-US" sz="1200" dirty="0" err="1"/>
              <a:t>뇌심혈관질환</a:t>
            </a:r>
            <a:r>
              <a:rPr lang="ko-KR" altLang="en-US" sz="1200" dirty="0"/>
              <a:t> 예방 교육 병행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기대효과</a:t>
            </a:r>
            <a:r>
              <a:rPr lang="ko-KR" altLang="en-US" sz="1200" dirty="0">
                <a:latin typeface="+mn-ea"/>
              </a:rPr>
              <a:t>  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실질적 사고 예방</a:t>
            </a:r>
            <a:r>
              <a:rPr lang="en-US" altLang="ko-KR" sz="1200" dirty="0"/>
              <a:t>: </a:t>
            </a:r>
            <a:r>
              <a:rPr lang="ko-KR" altLang="en-US" sz="1200" dirty="0"/>
              <a:t>고위험군 대상 출</a:t>
            </a:r>
            <a:r>
              <a:rPr lang="en-US" altLang="ko-KR" sz="1200" dirty="0"/>
              <a:t>·</a:t>
            </a:r>
            <a:r>
              <a:rPr lang="ko-KR" altLang="en-US" sz="1200" dirty="0"/>
              <a:t>퇴근 시간 및 근무 형태 고려한 맞춤형 업무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조절</a:t>
            </a:r>
            <a:r>
              <a:rPr lang="en-US" altLang="ko-KR" sz="1200" dirty="0">
                <a:latin typeface="+mn-ea"/>
              </a:rPr>
              <a:t> 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안전보건 의식 고취</a:t>
            </a:r>
            <a:r>
              <a:rPr lang="en-US" altLang="ko-KR" sz="1200" dirty="0"/>
              <a:t>: </a:t>
            </a:r>
            <a:r>
              <a:rPr lang="ko-KR" altLang="en-US" sz="1200" dirty="0"/>
              <a:t>주기적 면담과 교육을 통해 직원 스스로 건강 이상 징후를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 자각하는 문화 정착</a:t>
            </a: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/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건강이상직원 확인면담서 주요 항목  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36992A6B-BD17-5B6B-988D-FB82A22FD5E1}"/>
              </a:ext>
            </a:extLst>
          </p:cNvPr>
          <p:cNvGraphicFramePr>
            <a:graphicFrameLocks noGrp="1"/>
          </p:cNvGraphicFramePr>
          <p:nvPr/>
        </p:nvGraphicFramePr>
        <p:xfrm>
          <a:off x="471488" y="7750264"/>
          <a:ext cx="6283323" cy="1381475"/>
        </p:xfrm>
        <a:graphic>
          <a:graphicData uri="http://schemas.openxmlformats.org/drawingml/2006/table">
            <a:tbl>
              <a:tblPr/>
              <a:tblGrid>
                <a:gridCol w="1526506">
                  <a:extLst>
                    <a:ext uri="{9D8B030D-6E8A-4147-A177-3AD203B41FA5}">
                      <a16:colId xmlns:a16="http://schemas.microsoft.com/office/drawing/2014/main" val="2302801255"/>
                    </a:ext>
                  </a:extLst>
                </a:gridCol>
                <a:gridCol w="4756817">
                  <a:extLst>
                    <a:ext uri="{9D8B030D-6E8A-4147-A177-3AD203B41FA5}">
                      <a16:colId xmlns:a16="http://schemas.microsoft.com/office/drawing/2014/main" val="3837091467"/>
                    </a:ext>
                  </a:extLst>
                </a:gridCol>
              </a:tblGrid>
              <a:tr h="276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   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    용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064287"/>
                  </a:ext>
                </a:extLst>
              </a:tr>
              <a:tr h="276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기초 정보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1" dirty="0"/>
                        <a:t>위험성평가 실시 무경험 사업장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신규 사업장 포함 우선 실시 대상 선정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02679"/>
                  </a:ext>
                </a:extLst>
              </a:tr>
              <a:tr h="2762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 체크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관리감독자 교체 사업장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위험성평가 수행 경험이 없는 관리감독자 선임 사업장 대상 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547313"/>
                  </a:ext>
                </a:extLst>
              </a:tr>
              <a:tr h="2762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생활 습관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dirty="0"/>
                        <a:t>위험성평가 실시 경험 사업장</a:t>
                      </a:r>
                      <a:r>
                        <a:rPr lang="en-US" altLang="ko-KR" sz="1000" dirty="0"/>
                        <a:t>: </a:t>
                      </a:r>
                      <a:r>
                        <a:rPr lang="ko-KR" altLang="en-US" sz="1000" dirty="0"/>
                        <a:t>기존 수행 이력이 있는 사업장의 지속 관리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2113021"/>
                  </a:ext>
                </a:extLst>
              </a:tr>
              <a:tr h="2762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조치 의견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dirty="0"/>
                        <a:t>면담자 의견 기술 및 향후 근무 적합성 판단 근거 마련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481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9868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F40E-89BD-1F1F-6C18-59436C51D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36E4DA66-3B82-8C10-70DD-60B815727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72EA22CB-437B-778D-4B20-20CC9B73F188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예방체계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B3E1CF5D-E54E-123C-0AD9-0D5FA6AF1811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AD428A66-8991-1969-A9AA-B494753E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38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10EB03-BF18-0463-9E27-FC87DF585A74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7" name="사각형: 둥근 모서리 76">
            <a:extLst>
              <a:ext uri="{FF2B5EF4-FFF2-40B4-BE49-F238E27FC236}">
                <a16:creationId xmlns:a16="http://schemas.microsoft.com/office/drawing/2014/main" id="{3EB7BCB5-B023-A4F9-0E68-02551455967F}"/>
              </a:ext>
            </a:extLst>
          </p:cNvPr>
          <p:cNvSpPr/>
          <p:nvPr/>
        </p:nvSpPr>
        <p:spPr>
          <a:xfrm>
            <a:off x="589617" y="1881674"/>
            <a:ext cx="5546488" cy="22134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고위험군 면담 의무화 등 건강관리 강화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00E20E-53F7-D4CF-CD09-DF8C4B578E0E}"/>
              </a:ext>
            </a:extLst>
          </p:cNvPr>
          <p:cNvSpPr txBox="1"/>
          <p:nvPr/>
        </p:nvSpPr>
        <p:spPr>
          <a:xfrm>
            <a:off x="548277" y="2315366"/>
            <a:ext cx="5971791" cy="3182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마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건강이상직원 확인 면담서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pic>
        <p:nvPicPr>
          <p:cNvPr id="5" name="그림 4" descr="텍스트, 영수증, 번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8E6E2D3-710E-7973-25A8-95B83BA22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81" y="2633595"/>
            <a:ext cx="4834637" cy="684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7515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7B1D1-41EB-1194-0852-E41D856DA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C4E4FC7-981F-E4AF-9AEC-AF5321359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97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7DFE4BDC-D1FA-D4AB-A41C-9FC5CD7AA850}"/>
              </a:ext>
            </a:extLst>
          </p:cNvPr>
          <p:cNvSpPr/>
          <p:nvPr/>
        </p:nvSpPr>
        <p:spPr>
          <a:xfrm>
            <a:off x="588464" y="1328539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근로자 참여 중심의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선제적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산재예방 대책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68BA3077-7812-F475-7970-0765ED471CAA}"/>
              </a:ext>
            </a:extLst>
          </p:cNvPr>
          <p:cNvSpPr/>
          <p:nvPr/>
        </p:nvSpPr>
        <p:spPr>
          <a:xfrm>
            <a:off x="273310" y="1328539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1749" name="슬라이드 번호 개체 틀 1">
            <a:extLst>
              <a:ext uri="{FF2B5EF4-FFF2-40B4-BE49-F238E27FC236}">
                <a16:creationId xmlns:a16="http://schemas.microsoft.com/office/drawing/2014/main" id="{E4BF8545-D5B8-7511-BDF0-8949C258D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017AF8-F61A-41E9-88B9-8D2C1D7CBC96}" type="slidenum">
              <a:rPr lang="ko-KR" altLang="en-US" smtClean="0">
                <a:solidFill>
                  <a:srgbClr val="898989"/>
                </a:solidFill>
              </a:rPr>
              <a:pPr/>
              <a:t>39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2A42726E-1D33-81D8-E5A8-D57DEBA11E3C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QR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기반 실시간 의견 수렴 제도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02E57E-3B33-5C7F-8F17-A2AE7319777B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5CD27E-F5E3-A9C7-6ED6-0C36FD219673}"/>
              </a:ext>
            </a:extLst>
          </p:cNvPr>
          <p:cNvSpPr txBox="1"/>
          <p:nvPr/>
        </p:nvSpPr>
        <p:spPr>
          <a:xfrm>
            <a:off x="548277" y="2264566"/>
            <a:ext cx="5971791" cy="72737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 배경 및 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중대재해 예방을 위한 소통 강화</a:t>
            </a:r>
            <a:r>
              <a:rPr lang="en-US" altLang="ko-KR" sz="1200" dirty="0"/>
              <a:t>: 2025</a:t>
            </a:r>
            <a:r>
              <a:rPr lang="ko-KR" altLang="en-US" sz="1200" dirty="0"/>
              <a:t>년 </a:t>
            </a:r>
            <a:r>
              <a:rPr lang="ko-KR" altLang="en-US" sz="1200" dirty="0" err="1"/>
              <a:t>뇌심혈관질환</a:t>
            </a:r>
            <a:r>
              <a:rPr lang="ko-KR" altLang="en-US" sz="1200" dirty="0"/>
              <a:t> 사망사고</a:t>
            </a:r>
            <a:r>
              <a:rPr lang="en-US" altLang="ko-KR" sz="1200" dirty="0"/>
              <a:t>(3</a:t>
            </a:r>
            <a:r>
              <a:rPr lang="ko-KR" altLang="en-US" sz="1200" dirty="0"/>
              <a:t>명</a:t>
            </a:r>
            <a:r>
              <a:rPr lang="en-US" altLang="ko-KR" sz="1200" dirty="0"/>
              <a:t>) </a:t>
            </a:r>
            <a:r>
              <a:rPr lang="ko-KR" altLang="en-US" sz="1200" dirty="0"/>
              <a:t>발생에 따른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전사적 안전보건 관리 체계 강화 필요성 증대 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현장 위험요소의 즉각적 발굴</a:t>
            </a:r>
            <a:r>
              <a:rPr lang="en-US" altLang="ko-KR" sz="1200" dirty="0"/>
              <a:t>: '</a:t>
            </a:r>
            <a:r>
              <a:rPr lang="ko-KR" altLang="en-US" sz="1200" dirty="0"/>
              <a:t>넘어짐</a:t>
            </a:r>
            <a:r>
              <a:rPr lang="en-US" altLang="ko-KR" sz="1200" dirty="0"/>
              <a:t>' </a:t>
            </a:r>
            <a:r>
              <a:rPr lang="ko-KR" altLang="en-US" sz="1200" dirty="0"/>
              <a:t>등 일상 속 사소한 위험 요인을 근로자가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발견 즉시 제보할 수 있는 환경 조성 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제보 문턱 및 접근성 개선</a:t>
            </a:r>
            <a:r>
              <a:rPr lang="en-US" altLang="ko-KR" sz="1200" dirty="0"/>
              <a:t>: </a:t>
            </a:r>
            <a:r>
              <a:rPr lang="ko-KR" altLang="en-US" sz="1200" dirty="0"/>
              <a:t>별도 로그인 절차 없는 </a:t>
            </a:r>
            <a:r>
              <a:rPr lang="en-US" altLang="ko-KR" sz="1200" dirty="0"/>
              <a:t>QR </a:t>
            </a:r>
            <a:r>
              <a:rPr lang="ko-KR" altLang="en-US" sz="1200" dirty="0"/>
              <a:t>스캔 방식을 도입하여 현장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 참여 및 접근성 극대화 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데이터 기반의 과학적 안전관리</a:t>
            </a:r>
            <a:r>
              <a:rPr lang="en-US" altLang="ko-KR" sz="1200" dirty="0"/>
              <a:t>: </a:t>
            </a:r>
            <a:r>
              <a:rPr lang="ko-KR" altLang="en-US" sz="1200" dirty="0"/>
              <a:t>제보 내용의 자동 통계화를 통해 취약 구역 및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 사고 유형에 대한 정밀 분석 실시 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시스템 구축 및 운영 프로세스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설문 양식 설계</a:t>
            </a:r>
            <a:r>
              <a:rPr lang="en-US" altLang="ko-KR" sz="1200" dirty="0"/>
              <a:t>: </a:t>
            </a:r>
            <a:r>
              <a:rPr lang="ko-KR" altLang="en-US" sz="1200" dirty="0"/>
              <a:t>구글 폼을 활용하여 위험 유형</a:t>
            </a:r>
            <a:r>
              <a:rPr lang="en-US" altLang="ko-KR" sz="1200" dirty="0"/>
              <a:t>, </a:t>
            </a:r>
            <a:r>
              <a:rPr lang="ko-KR" altLang="en-US" sz="1200" dirty="0"/>
              <a:t>장소</a:t>
            </a:r>
            <a:r>
              <a:rPr lang="en-US" altLang="ko-KR" sz="1200" dirty="0"/>
              <a:t>, </a:t>
            </a:r>
            <a:r>
              <a:rPr lang="ko-KR" altLang="en-US" sz="1200" dirty="0"/>
              <a:t>상세내용</a:t>
            </a:r>
            <a:r>
              <a:rPr lang="en-US" altLang="ko-KR" sz="1200" dirty="0"/>
              <a:t>, </a:t>
            </a:r>
            <a:r>
              <a:rPr lang="ko-KR" altLang="en-US" sz="1200" dirty="0"/>
              <a:t>현장 사진 첨부 등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 핵심 항목 구성</a:t>
            </a:r>
            <a:r>
              <a:rPr lang="ko-KR" altLang="en-US" sz="1200" dirty="0">
                <a:latin typeface="+mn-ea"/>
              </a:rPr>
              <a:t>   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en-US" altLang="ko-KR" sz="1200" b="1" dirty="0"/>
              <a:t>QR </a:t>
            </a:r>
            <a:r>
              <a:rPr lang="ko-KR" altLang="en-US" sz="1200" b="1" dirty="0"/>
              <a:t>코드 배포</a:t>
            </a:r>
            <a:r>
              <a:rPr lang="en-US" altLang="ko-KR" sz="1200" dirty="0"/>
              <a:t>: </a:t>
            </a:r>
            <a:r>
              <a:rPr lang="ko-KR" altLang="en-US" sz="1200" dirty="0"/>
              <a:t>설문 주소 링크 추출 및 단축 후 현장 배포용 </a:t>
            </a:r>
            <a:r>
              <a:rPr lang="en-US" altLang="ko-KR" sz="1200" dirty="0"/>
              <a:t>QR </a:t>
            </a:r>
            <a:r>
              <a:rPr lang="ko-KR" altLang="en-US" sz="1200" dirty="0"/>
              <a:t>이미지 제작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현장 접점 배치</a:t>
            </a:r>
            <a:r>
              <a:rPr lang="en-US" altLang="ko-KR" sz="1200" dirty="0"/>
              <a:t>: </a:t>
            </a:r>
            <a:r>
              <a:rPr lang="ko-KR" altLang="en-US" sz="1200" dirty="0"/>
              <a:t>휴게실</a:t>
            </a:r>
            <a:r>
              <a:rPr lang="en-US" altLang="ko-KR" sz="1200" dirty="0"/>
              <a:t>, </a:t>
            </a:r>
            <a:r>
              <a:rPr lang="ko-KR" altLang="en-US" sz="1200" dirty="0"/>
              <a:t>작업장 입구</a:t>
            </a:r>
            <a:r>
              <a:rPr lang="en-US" altLang="ko-KR" sz="1200" dirty="0"/>
              <a:t>, </a:t>
            </a:r>
            <a:r>
              <a:rPr lang="ko-KR" altLang="en-US" sz="1200" dirty="0"/>
              <a:t>기계실 등 주요 거점 내 안내문 및 </a:t>
            </a:r>
            <a:r>
              <a:rPr lang="en-US" altLang="ko-KR" sz="1200" dirty="0"/>
              <a:t>QR </a:t>
            </a:r>
            <a:r>
              <a:rPr lang="ko-KR" altLang="en-US" sz="1200" dirty="0"/>
              <a:t>코드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부착</a:t>
            </a:r>
            <a:r>
              <a:rPr lang="ko-KR" altLang="en-US" sz="1200" dirty="0">
                <a:latin typeface="+mn-ea"/>
              </a:rPr>
              <a:t>   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의견 수렴 및 조치</a:t>
            </a:r>
            <a:r>
              <a:rPr lang="en-US" altLang="ko-KR" sz="1200" dirty="0"/>
              <a:t>: </a:t>
            </a:r>
            <a:r>
              <a:rPr lang="ko-KR" altLang="en-US" sz="1200" dirty="0"/>
              <a:t>실시간 제보 접수</a:t>
            </a:r>
            <a:r>
              <a:rPr lang="en-US" altLang="ko-KR" sz="1200" dirty="0"/>
              <a:t>, </a:t>
            </a:r>
            <a:r>
              <a:rPr lang="ko-KR" altLang="en-US" sz="1200" dirty="0"/>
              <a:t>현장 확인 및 개선 조치 시행 후 우수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</a:t>
            </a:r>
            <a:r>
              <a:rPr lang="ko-KR" altLang="en-US" sz="1200" dirty="0"/>
              <a:t> 제보자 포상 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기대효과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사고 예방 실효성 증대</a:t>
            </a:r>
            <a:r>
              <a:rPr lang="en-US" altLang="ko-KR" sz="1200" dirty="0"/>
              <a:t>: </a:t>
            </a:r>
            <a:r>
              <a:rPr lang="ko-KR" altLang="en-US" sz="1200" dirty="0"/>
              <a:t>위험 요인의 조기 발견 및 즉각 조치를 통한 </a:t>
            </a:r>
            <a:r>
              <a:rPr lang="ko-KR" altLang="en-US" sz="1200" dirty="0" err="1"/>
              <a:t>선제적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안전사고 예방</a:t>
            </a:r>
            <a:r>
              <a:rPr lang="en-US" altLang="ko-KR" sz="1200" dirty="0">
                <a:latin typeface="+mn-ea"/>
              </a:rPr>
              <a:t>  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안전 문화 확산</a:t>
            </a:r>
            <a:r>
              <a:rPr lang="en-US" altLang="ko-KR" sz="1200" dirty="0"/>
              <a:t>: "</a:t>
            </a:r>
            <a:r>
              <a:rPr lang="ko-KR" altLang="en-US" sz="1200" dirty="0"/>
              <a:t>여러분의 눈이 동료의 안전을 지킵니다</a:t>
            </a:r>
            <a:r>
              <a:rPr lang="en-US" altLang="ko-KR" sz="1200" dirty="0"/>
              <a:t>"</a:t>
            </a:r>
            <a:r>
              <a:rPr lang="ko-KR" altLang="en-US" sz="1200" dirty="0"/>
              <a:t>라는 슬로건 하에 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전 임직원 참여형 안전 문화 정착 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관리 효율화</a:t>
            </a:r>
            <a:r>
              <a:rPr lang="en-US" altLang="ko-KR" sz="1200" dirty="0"/>
              <a:t>: </a:t>
            </a:r>
            <a:r>
              <a:rPr lang="ko-KR" altLang="en-US" sz="1200" dirty="0"/>
              <a:t>수기 제보의 번거로움을 제거하고 디지털 기반의 실시간 의견 수렴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</a:t>
            </a:r>
            <a:r>
              <a:rPr lang="ko-KR" altLang="en-US" sz="1200" dirty="0"/>
              <a:t> 및 통계 관리 가능 </a:t>
            </a:r>
            <a:r>
              <a:rPr lang="en-US" altLang="ko-KR" sz="1200" dirty="0">
                <a:latin typeface="+mn-ea"/>
              </a:rPr>
              <a:t>  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안전 사각지대 제거</a:t>
            </a:r>
            <a:r>
              <a:rPr lang="en-US" altLang="ko-KR" sz="1200" dirty="0"/>
              <a:t>: </a:t>
            </a:r>
            <a:r>
              <a:rPr lang="ko-KR" altLang="en-US" sz="1200" dirty="0"/>
              <a:t>관리자가 발견하기 어려운 현장 구석구석의 불안전한 상태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</a:t>
            </a:r>
            <a:r>
              <a:rPr lang="ko-KR" altLang="en-US" sz="1200" dirty="0"/>
              <a:t> 파악 용이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1390290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48916-45BB-FD1E-8A9C-339FF97CF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2790E16-CE2E-3C49-5D9A-4CD96A5C0430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0604902D-C19C-A78F-4BF1-187719CD5703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7731012F-5DCC-9096-4A8E-524134857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4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1EA483D9-1C22-4816-E703-EAC5FEE66228}"/>
              </a:ext>
            </a:extLst>
          </p:cNvPr>
          <p:cNvGrpSpPr/>
          <p:nvPr/>
        </p:nvGrpSpPr>
        <p:grpSpPr>
          <a:xfrm>
            <a:off x="49069" y="2762236"/>
            <a:ext cx="1593635" cy="3143250"/>
            <a:chOff x="85939" y="3563874"/>
            <a:chExt cx="1593635" cy="30384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0B3C49-1E54-1207-CF24-B03822D83D46}"/>
                </a:ext>
              </a:extLst>
            </p:cNvPr>
            <p:cNvSpPr txBox="1"/>
            <p:nvPr/>
          </p:nvSpPr>
          <p:spPr>
            <a:xfrm>
              <a:off x="423138" y="3567112"/>
              <a:ext cx="977833" cy="17851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ko-KR" altLang="en-US" sz="12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조직운영 체계</a:t>
              </a:r>
            </a:p>
          </p:txBody>
        </p:sp>
        <p:sp>
          <p:nvSpPr>
            <p:cNvPr id="24" name="양쪽 대괄호 23">
              <a:extLst>
                <a:ext uri="{FF2B5EF4-FFF2-40B4-BE49-F238E27FC236}">
                  <a16:creationId xmlns:a16="http://schemas.microsoft.com/office/drawing/2014/main" id="{F29B700B-B9FE-0EA5-8346-DA868B290A12}"/>
                </a:ext>
              </a:extLst>
            </p:cNvPr>
            <p:cNvSpPr/>
            <p:nvPr/>
          </p:nvSpPr>
          <p:spPr>
            <a:xfrm>
              <a:off x="359796" y="3563874"/>
              <a:ext cx="1104516" cy="184989"/>
            </a:xfrm>
            <a:prstGeom prst="bracketPair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D71216B-4F55-1150-76B4-FDF64AE9B071}"/>
                </a:ext>
              </a:extLst>
            </p:cNvPr>
            <p:cNvSpPr/>
            <p:nvPr/>
          </p:nvSpPr>
          <p:spPr>
            <a:xfrm>
              <a:off x="150718" y="3652528"/>
              <a:ext cx="197644" cy="111562"/>
            </a:xfrm>
            <a:custGeom>
              <a:avLst/>
              <a:gdLst>
                <a:gd name="connsiteX0" fmla="*/ 660400 w 660400"/>
                <a:gd name="connsiteY0" fmla="*/ 0 h 101600"/>
                <a:gd name="connsiteX1" fmla="*/ 0 w 660400"/>
                <a:gd name="connsiteY1" fmla="*/ 0 h 101600"/>
                <a:gd name="connsiteX2" fmla="*/ 0 w 660400"/>
                <a:gd name="connsiteY2" fmla="*/ 101600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101600">
                  <a:moveTo>
                    <a:pt x="660400" y="0"/>
                  </a:moveTo>
                  <a:lnTo>
                    <a:pt x="0" y="0"/>
                  </a:lnTo>
                  <a:lnTo>
                    <a:pt x="0" y="101600"/>
                  </a:lnTo>
                </a:path>
              </a:pathLst>
            </a:custGeom>
            <a:noFill/>
            <a:ln w="1905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9B48FB7-0C8B-C079-30C7-47C936C35FBB}"/>
                </a:ext>
              </a:extLst>
            </p:cNvPr>
            <p:cNvSpPr/>
            <p:nvPr/>
          </p:nvSpPr>
          <p:spPr>
            <a:xfrm flipH="1">
              <a:off x="1464311" y="3652528"/>
              <a:ext cx="209079" cy="111562"/>
            </a:xfrm>
            <a:custGeom>
              <a:avLst/>
              <a:gdLst>
                <a:gd name="connsiteX0" fmla="*/ 660400 w 660400"/>
                <a:gd name="connsiteY0" fmla="*/ 0 h 101600"/>
                <a:gd name="connsiteX1" fmla="*/ 0 w 660400"/>
                <a:gd name="connsiteY1" fmla="*/ 0 h 101600"/>
                <a:gd name="connsiteX2" fmla="*/ 0 w 660400"/>
                <a:gd name="connsiteY2" fmla="*/ 101600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101600">
                  <a:moveTo>
                    <a:pt x="660400" y="0"/>
                  </a:moveTo>
                  <a:lnTo>
                    <a:pt x="0" y="0"/>
                  </a:lnTo>
                  <a:lnTo>
                    <a:pt x="0" y="101600"/>
                  </a:lnTo>
                </a:path>
              </a:pathLst>
            </a:custGeom>
            <a:noFill/>
            <a:ln w="1905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120AFE63-CAC1-0AF8-27F0-3CA0BA82D844}"/>
                </a:ext>
              </a:extLst>
            </p:cNvPr>
            <p:cNvGrpSpPr/>
            <p:nvPr/>
          </p:nvGrpSpPr>
          <p:grpSpPr>
            <a:xfrm>
              <a:off x="334654" y="3977468"/>
              <a:ext cx="1344920" cy="2624898"/>
              <a:chOff x="825581" y="1693365"/>
              <a:chExt cx="1237966" cy="2624898"/>
            </a:xfrm>
          </p:grpSpPr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9445EE1-5278-3250-C6FF-251875A3DFC6}"/>
                  </a:ext>
                </a:extLst>
              </p:cNvPr>
              <p:cNvSpPr/>
              <p:nvPr/>
            </p:nvSpPr>
            <p:spPr>
              <a:xfrm flipH="1">
                <a:off x="838200" y="1693365"/>
                <a:ext cx="1212727" cy="654162"/>
              </a:xfrm>
              <a:prstGeom prst="rect">
                <a:avLst/>
              </a:prstGeom>
              <a:solidFill>
                <a:srgbClr val="2187C5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600" kern="0" dirty="0">
                  <a:solidFill>
                    <a:sysClr val="window" lastClr="FFFFFF"/>
                  </a:solidFill>
                  <a:latin typeface="+mn-ea"/>
                </a:endParaRPr>
              </a:p>
            </p:txBody>
          </p:sp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298AA0B4-9BBE-1F6E-D906-33E87B915923}"/>
                  </a:ext>
                </a:extLst>
              </p:cNvPr>
              <p:cNvSpPr/>
              <p:nvPr/>
            </p:nvSpPr>
            <p:spPr>
              <a:xfrm flipH="1">
                <a:off x="838199" y="2491664"/>
                <a:ext cx="1212727" cy="1826599"/>
              </a:xfrm>
              <a:prstGeom prst="rect">
                <a:avLst/>
              </a:prstGeom>
              <a:solidFill>
                <a:srgbClr val="2187C5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600" kern="0" dirty="0">
                  <a:solidFill>
                    <a:sysClr val="window" lastClr="FFFFFF"/>
                  </a:solidFill>
                  <a:latin typeface="+mn-ea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AC01B32-66EE-73C9-7908-43DD367F96C4}"/>
                  </a:ext>
                </a:extLst>
              </p:cNvPr>
              <p:cNvSpPr txBox="1"/>
              <p:nvPr/>
            </p:nvSpPr>
            <p:spPr>
              <a:xfrm>
                <a:off x="845500" y="1782526"/>
                <a:ext cx="1198127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회사 안전보건관리책임자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2E46D8-A285-5B63-227E-9D585CCC85D2}"/>
                  </a:ext>
                </a:extLst>
              </p:cNvPr>
              <p:cNvSpPr txBox="1"/>
              <p:nvPr/>
            </p:nvSpPr>
            <p:spPr>
              <a:xfrm>
                <a:off x="951738" y="2109606"/>
                <a:ext cx="985650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본사 안전관리책임자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43F31EB-109E-08A0-9B49-F8AEAEE60E91}"/>
                  </a:ext>
                </a:extLst>
              </p:cNvPr>
              <p:cNvSpPr txBox="1"/>
              <p:nvPr/>
            </p:nvSpPr>
            <p:spPr>
              <a:xfrm>
                <a:off x="869110" y="2645609"/>
                <a:ext cx="1150909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사업별  안전관리 책임자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2162E6E-9293-A01C-498C-D9658965BEB3}"/>
                  </a:ext>
                </a:extLst>
              </p:cNvPr>
              <p:cNvSpPr txBox="1"/>
              <p:nvPr/>
            </p:nvSpPr>
            <p:spPr>
              <a:xfrm>
                <a:off x="825581" y="3102259"/>
                <a:ext cx="1237966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지역</a:t>
                </a:r>
                <a:r>
                  <a:rPr lang="en-US" altLang="ko-KR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/</a:t>
                </a:r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현장안전관리 책임자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E63BC7B-EA00-57AD-BA88-87820E2EEDBF}"/>
                  </a:ext>
                </a:extLst>
              </p:cNvPr>
              <p:cNvSpPr txBox="1"/>
              <p:nvPr/>
            </p:nvSpPr>
            <p:spPr>
              <a:xfrm>
                <a:off x="1178966" y="3558909"/>
                <a:ext cx="531190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안전책임자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E6977F8-5337-E84E-13E0-165AC12B54DE}"/>
                  </a:ext>
                </a:extLst>
              </p:cNvPr>
              <p:cNvSpPr txBox="1"/>
              <p:nvPr/>
            </p:nvSpPr>
            <p:spPr>
              <a:xfrm>
                <a:off x="1178966" y="4015559"/>
                <a:ext cx="531190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관리감독자</a:t>
                </a:r>
              </a:p>
            </p:txBody>
          </p:sp>
          <p:cxnSp>
            <p:nvCxnSpPr>
              <p:cNvPr id="37" name="직선 연결선 36">
                <a:extLst>
                  <a:ext uri="{FF2B5EF4-FFF2-40B4-BE49-F238E27FC236}">
                    <a16:creationId xmlns:a16="http://schemas.microsoft.com/office/drawing/2014/main" id="{2E8C43AC-E900-2247-F724-D3D2656D1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1693365"/>
                <a:ext cx="1209675" cy="0"/>
              </a:xfrm>
              <a:prstGeom prst="line">
                <a:avLst/>
              </a:prstGeom>
              <a:ln w="12700">
                <a:solidFill>
                  <a:srgbClr val="2187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연결선 37">
                <a:extLst>
                  <a:ext uri="{FF2B5EF4-FFF2-40B4-BE49-F238E27FC236}">
                    <a16:creationId xmlns:a16="http://schemas.microsoft.com/office/drawing/2014/main" id="{1515F403-579F-A639-7ADD-1588F66F90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2347527"/>
                <a:ext cx="1209675" cy="0"/>
              </a:xfrm>
              <a:prstGeom prst="line">
                <a:avLst/>
              </a:prstGeom>
              <a:ln w="12700">
                <a:solidFill>
                  <a:srgbClr val="2187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직선 연결선 38">
                <a:extLst>
                  <a:ext uri="{FF2B5EF4-FFF2-40B4-BE49-F238E27FC236}">
                    <a16:creationId xmlns:a16="http://schemas.microsoft.com/office/drawing/2014/main" id="{446B24F7-2B09-A4B3-3A33-6A0B666950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2020445"/>
                <a:ext cx="1209675" cy="0"/>
              </a:xfrm>
              <a:prstGeom prst="line">
                <a:avLst/>
              </a:prstGeom>
              <a:ln>
                <a:solidFill>
                  <a:srgbClr val="2187C5">
                    <a:alpha val="50000"/>
                  </a:srgb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연결선 39">
                <a:extLst>
                  <a:ext uri="{FF2B5EF4-FFF2-40B4-BE49-F238E27FC236}">
                    <a16:creationId xmlns:a16="http://schemas.microsoft.com/office/drawing/2014/main" id="{F10F2D12-D6FA-7108-FAC3-F5E9BCFB89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2491664"/>
                <a:ext cx="1209675" cy="0"/>
              </a:xfrm>
              <a:prstGeom prst="line">
                <a:avLst/>
              </a:prstGeom>
              <a:ln w="12700">
                <a:solidFill>
                  <a:srgbClr val="2187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직선 연결선 40">
                <a:extLst>
                  <a:ext uri="{FF2B5EF4-FFF2-40B4-BE49-F238E27FC236}">
                    <a16:creationId xmlns:a16="http://schemas.microsoft.com/office/drawing/2014/main" id="{15CFA6CD-7A2A-E002-7D72-89C121CD53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4318263"/>
                <a:ext cx="1209675" cy="0"/>
              </a:xfrm>
              <a:prstGeom prst="line">
                <a:avLst/>
              </a:prstGeom>
              <a:ln w="12700">
                <a:solidFill>
                  <a:srgbClr val="2187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>
                <a:extLst>
                  <a:ext uri="{FF2B5EF4-FFF2-40B4-BE49-F238E27FC236}">
                    <a16:creationId xmlns:a16="http://schemas.microsoft.com/office/drawing/2014/main" id="{6CA1B15F-A6DA-2288-950D-213F3890E7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2948314"/>
                <a:ext cx="1209675" cy="0"/>
              </a:xfrm>
              <a:prstGeom prst="line">
                <a:avLst/>
              </a:prstGeom>
              <a:ln>
                <a:solidFill>
                  <a:srgbClr val="2187C5">
                    <a:alpha val="50000"/>
                  </a:srgb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>
                <a:extLst>
                  <a:ext uri="{FF2B5EF4-FFF2-40B4-BE49-F238E27FC236}">
                    <a16:creationId xmlns:a16="http://schemas.microsoft.com/office/drawing/2014/main" id="{9FE18FAB-7CFD-0F55-2F7F-0CE842CF74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3404964"/>
                <a:ext cx="1209675" cy="0"/>
              </a:xfrm>
              <a:prstGeom prst="line">
                <a:avLst/>
              </a:prstGeom>
              <a:ln>
                <a:solidFill>
                  <a:srgbClr val="2187C5">
                    <a:alpha val="50000"/>
                  </a:srgb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E4382E36-6212-4AD5-085E-500D252428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3861614"/>
                <a:ext cx="1209675" cy="0"/>
              </a:xfrm>
              <a:prstGeom prst="line">
                <a:avLst/>
              </a:prstGeom>
              <a:ln>
                <a:solidFill>
                  <a:srgbClr val="2187C5">
                    <a:alpha val="50000"/>
                  </a:srgb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F602C5C-486D-7069-D591-BD82D18B3579}"/>
                </a:ext>
              </a:extLst>
            </p:cNvPr>
            <p:cNvSpPr txBox="1"/>
            <p:nvPr/>
          </p:nvSpPr>
          <p:spPr>
            <a:xfrm>
              <a:off x="85939" y="4140913"/>
              <a:ext cx="141065" cy="32727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ko-KR" altLang="en-US" sz="11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본</a:t>
              </a:r>
              <a:endParaRPr lang="en-US" altLang="ko-KR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anose="020B0604020202020204" pitchFamily="34" charset="0"/>
              </a:endParaRPr>
            </a:p>
            <a:p>
              <a:pPr algn="ctr"/>
              <a:r>
                <a:rPr lang="ko-KR" altLang="en-US" sz="11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사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5F8A72-08BB-8588-6BB3-90E00F671894}"/>
                </a:ext>
              </a:extLst>
            </p:cNvPr>
            <p:cNvSpPr txBox="1"/>
            <p:nvPr/>
          </p:nvSpPr>
          <p:spPr>
            <a:xfrm>
              <a:off x="85939" y="5525430"/>
              <a:ext cx="141065" cy="32727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ko-KR" altLang="en-US" sz="11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현</a:t>
              </a:r>
              <a:endParaRPr lang="en-US" altLang="ko-KR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anose="020B0604020202020204" pitchFamily="34" charset="0"/>
              </a:endParaRPr>
            </a:p>
            <a:p>
              <a:pPr algn="ctr"/>
              <a:r>
                <a:rPr lang="ko-KR" altLang="en-US" sz="11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장</a:t>
              </a: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8F66C19-55E0-E2B2-FD9C-F9427E5E9684}"/>
                </a:ext>
              </a:extLst>
            </p:cNvPr>
            <p:cNvSpPr/>
            <p:nvPr/>
          </p:nvSpPr>
          <p:spPr>
            <a:xfrm>
              <a:off x="150718" y="3972414"/>
              <a:ext cx="159544" cy="142870"/>
            </a:xfrm>
            <a:custGeom>
              <a:avLst/>
              <a:gdLst>
                <a:gd name="connsiteX0" fmla="*/ 0 w 159544"/>
                <a:gd name="connsiteY0" fmla="*/ 142875 h 142875"/>
                <a:gd name="connsiteX1" fmla="*/ 0 w 159544"/>
                <a:gd name="connsiteY1" fmla="*/ 0 h 142875"/>
                <a:gd name="connsiteX2" fmla="*/ 159544 w 159544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4" h="142875">
                  <a:moveTo>
                    <a:pt x="0" y="142875"/>
                  </a:moveTo>
                  <a:lnTo>
                    <a:pt x="0" y="0"/>
                  </a:lnTo>
                  <a:lnTo>
                    <a:pt x="159544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1E46C73-C1C6-0036-190F-ADF233D278CB}"/>
                </a:ext>
              </a:extLst>
            </p:cNvPr>
            <p:cNvSpPr/>
            <p:nvPr/>
          </p:nvSpPr>
          <p:spPr>
            <a:xfrm flipV="1">
              <a:off x="150718" y="4491558"/>
              <a:ext cx="159544" cy="142870"/>
            </a:xfrm>
            <a:custGeom>
              <a:avLst/>
              <a:gdLst>
                <a:gd name="connsiteX0" fmla="*/ 0 w 159544"/>
                <a:gd name="connsiteY0" fmla="*/ 142875 h 142875"/>
                <a:gd name="connsiteX1" fmla="*/ 0 w 159544"/>
                <a:gd name="connsiteY1" fmla="*/ 0 h 142875"/>
                <a:gd name="connsiteX2" fmla="*/ 159544 w 159544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4" h="142875">
                  <a:moveTo>
                    <a:pt x="0" y="142875"/>
                  </a:moveTo>
                  <a:lnTo>
                    <a:pt x="0" y="0"/>
                  </a:lnTo>
                  <a:lnTo>
                    <a:pt x="159544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791F3ED-AFB5-B8FD-49F7-7F2713D7640B}"/>
                </a:ext>
              </a:extLst>
            </p:cNvPr>
            <p:cNvSpPr/>
            <p:nvPr/>
          </p:nvSpPr>
          <p:spPr>
            <a:xfrm>
              <a:off x="150718" y="4774046"/>
              <a:ext cx="159544" cy="703989"/>
            </a:xfrm>
            <a:custGeom>
              <a:avLst/>
              <a:gdLst>
                <a:gd name="connsiteX0" fmla="*/ 0 w 159544"/>
                <a:gd name="connsiteY0" fmla="*/ 142875 h 142875"/>
                <a:gd name="connsiteX1" fmla="*/ 0 w 159544"/>
                <a:gd name="connsiteY1" fmla="*/ 0 h 142875"/>
                <a:gd name="connsiteX2" fmla="*/ 159544 w 159544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4" h="142875">
                  <a:moveTo>
                    <a:pt x="0" y="142875"/>
                  </a:moveTo>
                  <a:lnTo>
                    <a:pt x="0" y="0"/>
                  </a:lnTo>
                  <a:lnTo>
                    <a:pt x="159544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8BF0236-6230-925A-A5A5-DA125C17776D}"/>
                </a:ext>
              </a:extLst>
            </p:cNvPr>
            <p:cNvSpPr/>
            <p:nvPr/>
          </p:nvSpPr>
          <p:spPr>
            <a:xfrm flipV="1">
              <a:off x="150718" y="5898376"/>
              <a:ext cx="159544" cy="703989"/>
            </a:xfrm>
            <a:custGeom>
              <a:avLst/>
              <a:gdLst>
                <a:gd name="connsiteX0" fmla="*/ 0 w 159544"/>
                <a:gd name="connsiteY0" fmla="*/ 142875 h 142875"/>
                <a:gd name="connsiteX1" fmla="*/ 0 w 159544"/>
                <a:gd name="connsiteY1" fmla="*/ 0 h 142875"/>
                <a:gd name="connsiteX2" fmla="*/ 159544 w 159544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4" h="142875">
                  <a:moveTo>
                    <a:pt x="0" y="142875"/>
                  </a:moveTo>
                  <a:lnTo>
                    <a:pt x="0" y="0"/>
                  </a:lnTo>
                  <a:lnTo>
                    <a:pt x="159544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</p:grpSp>
      <p:sp>
        <p:nvSpPr>
          <p:cNvPr id="8332" name="사각형: 둥근 모서리 8331">
            <a:extLst>
              <a:ext uri="{FF2B5EF4-FFF2-40B4-BE49-F238E27FC236}">
                <a16:creationId xmlns:a16="http://schemas.microsoft.com/office/drawing/2014/main" id="{7379C7F0-BFA3-2771-A2E0-437997E9A89F}"/>
              </a:ext>
            </a:extLst>
          </p:cNvPr>
          <p:cNvSpPr/>
          <p:nvPr/>
        </p:nvSpPr>
        <p:spPr bwMode="auto">
          <a:xfrm>
            <a:off x="301782" y="2163661"/>
            <a:ext cx="6264275" cy="360000"/>
          </a:xfrm>
          <a:prstGeom prst="roundRect">
            <a:avLst/>
          </a:prstGeom>
          <a:solidFill>
            <a:srgbClr val="002060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산업안전보건 관리체계 조직도</a:t>
            </a:r>
          </a:p>
        </p:txBody>
      </p:sp>
      <p:sp>
        <p:nvSpPr>
          <p:cNvPr id="8334" name="사각형: 둥근 위쪽 모서리 8333">
            <a:extLst>
              <a:ext uri="{FF2B5EF4-FFF2-40B4-BE49-F238E27FC236}">
                <a16:creationId xmlns:a16="http://schemas.microsoft.com/office/drawing/2014/main" id="{6C46F26E-0FF8-484C-83A5-21AD9E2B9334}"/>
              </a:ext>
            </a:extLst>
          </p:cNvPr>
          <p:cNvSpPr/>
          <p:nvPr/>
        </p:nvSpPr>
        <p:spPr bwMode="auto">
          <a:xfrm>
            <a:off x="285749" y="6078465"/>
            <a:ext cx="6275386" cy="335631"/>
          </a:xfrm>
          <a:prstGeom prst="round2SameRect">
            <a:avLst>
              <a:gd name="adj1" fmla="val 26309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184150"/>
        </p:spPr>
        <p:txBody>
          <a:bodyPr vert="horz" wrap="square" lIns="91440" tIns="72000" rIns="91440" bIns="108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5762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회사 안전보건관리 책임자 역할 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(</a:t>
            </a:r>
            <a:r>
              <a:rPr lang="en-US" altLang="ko-KR" sz="1200" b="1" spc="-15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sym typeface="Wingdings" panose="05000000000000000000" pitchFamily="2" charset="2"/>
              </a:rPr>
              <a:t>CSO/</a:t>
            </a:r>
            <a:r>
              <a:rPr lang="ko-KR" altLang="en-US" sz="1200" b="1" spc="-15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sym typeface="Wingdings" panose="05000000000000000000" pitchFamily="2" charset="2"/>
              </a:rPr>
              <a:t>대표이사</a:t>
            </a:r>
            <a:r>
              <a:rPr lang="en-US" altLang="ko-KR" sz="1200" b="1" spc="-15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sym typeface="Wingdings" panose="05000000000000000000" pitchFamily="2" charset="2"/>
              </a:rPr>
              <a:t>)</a:t>
            </a:r>
            <a:endParaRPr kumimoji="0" lang="ko-KR" altLang="en-US" sz="1200" b="1" i="0" u="none" strike="noStrike" kern="1200" cap="none" spc="-15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8336" name="직사각형 8335">
            <a:extLst>
              <a:ext uri="{FF2B5EF4-FFF2-40B4-BE49-F238E27FC236}">
                <a16:creationId xmlns:a16="http://schemas.microsoft.com/office/drawing/2014/main" id="{FA0861C6-5B5A-5BAF-3B74-9399618A7484}"/>
              </a:ext>
            </a:extLst>
          </p:cNvPr>
          <p:cNvSpPr/>
          <p:nvPr/>
        </p:nvSpPr>
        <p:spPr>
          <a:xfrm>
            <a:off x="285752" y="6395289"/>
            <a:ext cx="6275386" cy="29774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 defTabSz="1043056" latinLnBrk="0">
              <a:buClr>
                <a:srgbClr val="0070C0"/>
              </a:buClr>
            </a:pPr>
            <a:endParaRPr lang="ko-KR" altLang="en-US" sz="1200" b="1" spc="-30" dirty="0">
              <a:ln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8337" name="직사각형 8336">
            <a:extLst>
              <a:ext uri="{FF2B5EF4-FFF2-40B4-BE49-F238E27FC236}">
                <a16:creationId xmlns:a16="http://schemas.microsoft.com/office/drawing/2014/main" id="{7523221B-378F-31A5-CD6E-7482BD0879AE}"/>
              </a:ext>
            </a:extLst>
          </p:cNvPr>
          <p:cNvSpPr/>
          <p:nvPr/>
        </p:nvSpPr>
        <p:spPr>
          <a:xfrm>
            <a:off x="425404" y="6537132"/>
            <a:ext cx="5996082" cy="2694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①  회사 산업재해 예방계획의 수립 및 시행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②   회사 안전보건관리 규정의 작성 및 변경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③   전 직원 안전보건 교육 계획 수립 및 시행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④   작업환경 측정 등 작업환경의 점검 및 개선계획 수립 </a:t>
            </a:r>
            <a:r>
              <a:rPr lang="en-US" altLang="ko-KR" sz="1000" b="1" dirty="0">
                <a:latin typeface="+mn-ea"/>
              </a:rPr>
              <a:t>• </a:t>
            </a:r>
            <a:r>
              <a:rPr lang="ko-KR" altLang="en-US" sz="1000" b="1" dirty="0">
                <a:latin typeface="+mn-ea"/>
              </a:rPr>
              <a:t>시행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⑤   직원 건강진단 등 건강관리에 관한 업무 총괄</a:t>
            </a:r>
            <a:endParaRPr lang="en-US" altLang="ko-KR" sz="1000" b="1" dirty="0">
              <a:latin typeface="+mn-ea"/>
            </a:endParaRP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⑥   산업재해의 원인 조사 및 재발 방지대책 수립 </a:t>
            </a:r>
            <a:r>
              <a:rPr lang="en-US" altLang="ko-KR" sz="1000" b="1" dirty="0">
                <a:latin typeface="+mn-ea"/>
              </a:rPr>
              <a:t>• </a:t>
            </a:r>
            <a:r>
              <a:rPr lang="ko-KR" altLang="en-US" sz="1000" b="1" dirty="0">
                <a:latin typeface="+mn-ea"/>
              </a:rPr>
              <a:t>시행 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⑦   산업재해에 관한 통계의 기록 및 유지관리 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⑧   안전장치 및 보호구 구입 시 </a:t>
            </a:r>
            <a:r>
              <a:rPr lang="ko-KR" altLang="en-US" sz="1000" b="1" dirty="0" err="1">
                <a:latin typeface="+mn-ea"/>
              </a:rPr>
              <a:t>적격품</a:t>
            </a:r>
            <a:r>
              <a:rPr lang="ko-KR" altLang="en-US" sz="1000" b="1" dirty="0">
                <a:latin typeface="+mn-ea"/>
              </a:rPr>
              <a:t> 여부 확인 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⑨   관련 사업장 유해 </a:t>
            </a:r>
            <a:r>
              <a:rPr lang="en-US" altLang="ko-KR" sz="1000" b="1" dirty="0">
                <a:latin typeface="+mn-ea"/>
              </a:rPr>
              <a:t>• </a:t>
            </a:r>
            <a:r>
              <a:rPr lang="ko-KR" altLang="en-US" sz="1000" b="1" dirty="0">
                <a:latin typeface="+mn-ea"/>
              </a:rPr>
              <a:t>위험요인 점검 및 개선활동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⑩   그 밖에 근로자의 </a:t>
            </a:r>
            <a:r>
              <a:rPr lang="ko-KR" altLang="en-US" sz="1000" b="1" dirty="0" err="1">
                <a:latin typeface="+mn-ea"/>
              </a:rPr>
              <a:t>유해ㆍ위험</a:t>
            </a:r>
            <a:r>
              <a:rPr lang="ko-KR" altLang="en-US" sz="1000" b="1" dirty="0">
                <a:latin typeface="+mn-ea"/>
              </a:rPr>
              <a:t> 방지 조치에 관한 사항으로서 고용노동부령으로 정하는 사항 등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1718689" y="3196735"/>
            <a:ext cx="5076000" cy="2670091"/>
            <a:chOff x="1718689" y="3196735"/>
            <a:chExt cx="5076000" cy="267009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78862691-8A12-5DD8-9DC2-434B6A784129}"/>
                </a:ext>
              </a:extLst>
            </p:cNvPr>
            <p:cNvSpPr/>
            <p:nvPr/>
          </p:nvSpPr>
          <p:spPr>
            <a:xfrm>
              <a:off x="3678890" y="3196735"/>
              <a:ext cx="1135592" cy="32384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latin typeface="+mn-ea"/>
                </a:rPr>
                <a:t>대표이사</a:t>
              </a:r>
              <a:r>
                <a:rPr lang="en-US" altLang="ko-KR" sz="1000" b="1" dirty="0">
                  <a:latin typeface="+mn-ea"/>
                </a:rPr>
                <a:t>(CSO)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A49B66F0-63BC-DC54-ED50-9171019EB426}"/>
                </a:ext>
              </a:extLst>
            </p:cNvPr>
            <p:cNvSpPr/>
            <p:nvPr/>
          </p:nvSpPr>
          <p:spPr>
            <a:xfrm>
              <a:off x="1768049" y="3526894"/>
              <a:ext cx="1135592" cy="323849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spc="-100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안전보건팀</a:t>
              </a: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C35B214E-EE3B-7C24-85D8-AFA71340BD38}"/>
                </a:ext>
              </a:extLst>
            </p:cNvPr>
            <p:cNvSpPr/>
            <p:nvPr/>
          </p:nvSpPr>
          <p:spPr>
            <a:xfrm>
              <a:off x="5593963" y="3531661"/>
              <a:ext cx="1135592" cy="323849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spc="-100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산업안전보건</a:t>
              </a:r>
              <a:endParaRPr lang="en-US" altLang="ko-KR" sz="800" b="1" spc="-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anose="020B0604020202020204" pitchFamily="34" charset="0"/>
              </a:endParaRPr>
            </a:p>
            <a:p>
              <a:pPr algn="ctr"/>
              <a:r>
                <a:rPr lang="ko-KR" altLang="en-US" sz="800" b="1" spc="-100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위원회</a:t>
              </a:r>
            </a:p>
          </p:txBody>
        </p:sp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D312C00C-DEEA-56FC-3262-F21C588E1DFF}"/>
                </a:ext>
              </a:extLst>
            </p:cNvPr>
            <p:cNvSpPr/>
            <p:nvPr/>
          </p:nvSpPr>
          <p:spPr>
            <a:xfrm>
              <a:off x="3058172" y="4121193"/>
              <a:ext cx="1135592" cy="323849"/>
            </a:xfrm>
            <a:prstGeom prst="roundRect">
              <a:avLst/>
            </a:prstGeom>
            <a:solidFill>
              <a:srgbClr val="285B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latin typeface="+mn-ea"/>
                </a:rPr>
                <a:t>성장사업본부장</a:t>
              </a:r>
            </a:p>
          </p:txBody>
        </p:sp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99EE3308-A1A2-75AB-D549-C2BB057636A5}"/>
                </a:ext>
              </a:extLst>
            </p:cNvPr>
            <p:cNvSpPr/>
            <p:nvPr/>
          </p:nvSpPr>
          <p:spPr>
            <a:xfrm>
              <a:off x="4333477" y="4121193"/>
              <a:ext cx="1135592" cy="323849"/>
            </a:xfrm>
            <a:prstGeom prst="roundRect">
              <a:avLst/>
            </a:prstGeom>
            <a:solidFill>
              <a:srgbClr val="2187C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latin typeface="+mn-ea"/>
                </a:rPr>
                <a:t>호텔사업본부장</a:t>
              </a:r>
            </a:p>
          </p:txBody>
        </p:sp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id="{6BC4F8B3-0E12-CEB0-197D-F2570738E7D8}"/>
                </a:ext>
              </a:extLst>
            </p:cNvPr>
            <p:cNvSpPr/>
            <p:nvPr/>
          </p:nvSpPr>
          <p:spPr>
            <a:xfrm>
              <a:off x="1782867" y="4121193"/>
              <a:ext cx="1135592" cy="323849"/>
            </a:xfrm>
            <a:prstGeom prst="roundRect">
              <a:avLst/>
            </a:prstGeom>
            <a:solidFill>
              <a:srgbClr val="2187C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latin typeface="+mn-ea"/>
                </a:rPr>
                <a:t>FM</a:t>
              </a:r>
              <a:r>
                <a:rPr lang="ko-KR" altLang="en-US" sz="800" b="1" dirty="0">
                  <a:latin typeface="+mn-ea"/>
                </a:rPr>
                <a:t>사업본부장</a:t>
              </a:r>
            </a:p>
          </p:txBody>
        </p:sp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id="{CB736859-BBD4-C0AE-E2B9-B72C06BAF832}"/>
                </a:ext>
              </a:extLst>
            </p:cNvPr>
            <p:cNvSpPr/>
            <p:nvPr/>
          </p:nvSpPr>
          <p:spPr>
            <a:xfrm>
              <a:off x="5608781" y="4115377"/>
              <a:ext cx="1135592" cy="323849"/>
            </a:xfrm>
            <a:prstGeom prst="roundRect">
              <a:avLst/>
            </a:prstGeom>
            <a:solidFill>
              <a:srgbClr val="285B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latin typeface="+mn-ea"/>
                </a:rPr>
                <a:t>인프라사업본부장</a:t>
              </a:r>
            </a:p>
          </p:txBody>
        </p:sp>
        <p:cxnSp>
          <p:nvCxnSpPr>
            <p:cNvPr id="61" name="직선 연결선 60">
              <a:extLst>
                <a:ext uri="{FF2B5EF4-FFF2-40B4-BE49-F238E27FC236}">
                  <a16:creationId xmlns:a16="http://schemas.microsoft.com/office/drawing/2014/main" id="{BFDE263B-03A4-ED12-07A5-03FD957BA3AF}"/>
                </a:ext>
              </a:extLst>
            </p:cNvPr>
            <p:cNvCxnSpPr>
              <a:cxnSpLocks/>
              <a:stCxn id="19" idx="3"/>
              <a:endCxn id="20" idx="1"/>
            </p:cNvCxnSpPr>
            <p:nvPr/>
          </p:nvCxnSpPr>
          <p:spPr>
            <a:xfrm>
              <a:off x="2903641" y="3688819"/>
              <a:ext cx="2690322" cy="476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93" name="사각형: 둥근 모서리 8192">
              <a:extLst>
                <a:ext uri="{FF2B5EF4-FFF2-40B4-BE49-F238E27FC236}">
                  <a16:creationId xmlns:a16="http://schemas.microsoft.com/office/drawing/2014/main" id="{0A1A8690-E51D-26C8-C833-BBC7B511D07C}"/>
                </a:ext>
              </a:extLst>
            </p:cNvPr>
            <p:cNvSpPr/>
            <p:nvPr/>
          </p:nvSpPr>
          <p:spPr>
            <a:xfrm flipH="1">
              <a:off x="1761123" y="4534927"/>
              <a:ext cx="450687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수도권</a:t>
              </a:r>
              <a:endParaRPr lang="en-US" altLang="ko-KR" sz="400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단장</a:t>
              </a:r>
            </a:p>
          </p:txBody>
        </p:sp>
        <p:sp>
          <p:nvSpPr>
            <p:cNvPr id="8195" name="사각형: 둥근 모서리 8194">
              <a:extLst>
                <a:ext uri="{FF2B5EF4-FFF2-40B4-BE49-F238E27FC236}">
                  <a16:creationId xmlns:a16="http://schemas.microsoft.com/office/drawing/2014/main" id="{BAAD2C7C-7CED-4B7E-6195-CFE7FE5C777B}"/>
                </a:ext>
              </a:extLst>
            </p:cNvPr>
            <p:cNvSpPr/>
            <p:nvPr/>
          </p:nvSpPr>
          <p:spPr>
            <a:xfrm flipH="1">
              <a:off x="2251600" y="4534927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호남본부장</a:t>
              </a:r>
            </a:p>
          </p:txBody>
        </p:sp>
        <p:sp>
          <p:nvSpPr>
            <p:cNvPr id="8199" name="사각형: 둥근 모서리 8198">
              <a:extLst>
                <a:ext uri="{FF2B5EF4-FFF2-40B4-BE49-F238E27FC236}">
                  <a16:creationId xmlns:a16="http://schemas.microsoft.com/office/drawing/2014/main" id="{6EC3B4CB-90CD-94A1-DC30-CC1889B32AB2}"/>
                </a:ext>
              </a:extLst>
            </p:cNvPr>
            <p:cNvSpPr/>
            <p:nvPr/>
          </p:nvSpPr>
          <p:spPr>
            <a:xfrm flipH="1">
              <a:off x="2496838" y="4534927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강원사업단</a:t>
              </a:r>
            </a:p>
          </p:txBody>
        </p:sp>
        <p:sp>
          <p:nvSpPr>
            <p:cNvPr id="8200" name="사각형: 둥근 모서리 8199">
              <a:extLst>
                <a:ext uri="{FF2B5EF4-FFF2-40B4-BE49-F238E27FC236}">
                  <a16:creationId xmlns:a16="http://schemas.microsoft.com/office/drawing/2014/main" id="{08504CB1-E4C4-5DCD-AFF7-AE064F589B6F}"/>
                </a:ext>
              </a:extLst>
            </p:cNvPr>
            <p:cNvSpPr/>
            <p:nvPr/>
          </p:nvSpPr>
          <p:spPr>
            <a:xfrm flipH="1">
              <a:off x="2742076" y="4534927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00" b="1" dirty="0">
                  <a:solidFill>
                    <a:schemeClr val="tx1"/>
                  </a:solidFill>
                  <a:latin typeface="+mn-ea"/>
                </a:rPr>
                <a:t>서비스사업팀장</a:t>
              </a:r>
            </a:p>
          </p:txBody>
        </p:sp>
        <p:sp>
          <p:nvSpPr>
            <p:cNvPr id="8202" name="사각형: 둥근 모서리 8201">
              <a:extLst>
                <a:ext uri="{FF2B5EF4-FFF2-40B4-BE49-F238E27FC236}">
                  <a16:creationId xmlns:a16="http://schemas.microsoft.com/office/drawing/2014/main" id="{E40F5678-090C-CAD7-9AB5-8A736B611875}"/>
                </a:ext>
              </a:extLst>
            </p:cNvPr>
            <p:cNvSpPr/>
            <p:nvPr/>
          </p:nvSpPr>
          <p:spPr>
            <a:xfrm flipH="1">
              <a:off x="1760906" y="5008918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sp>
          <p:nvSpPr>
            <p:cNvPr id="8203" name="사각형: 둥근 모서리 8202">
              <a:extLst>
                <a:ext uri="{FF2B5EF4-FFF2-40B4-BE49-F238E27FC236}">
                  <a16:creationId xmlns:a16="http://schemas.microsoft.com/office/drawing/2014/main" id="{B3BD7C4A-CB29-E30A-8AA9-61D867631F1C}"/>
                </a:ext>
              </a:extLst>
            </p:cNvPr>
            <p:cNvSpPr/>
            <p:nvPr/>
          </p:nvSpPr>
          <p:spPr>
            <a:xfrm flipH="1">
              <a:off x="2006938" y="5008918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sp>
          <p:nvSpPr>
            <p:cNvPr id="8204" name="사각형: 둥근 모서리 8203">
              <a:extLst>
                <a:ext uri="{FF2B5EF4-FFF2-40B4-BE49-F238E27FC236}">
                  <a16:creationId xmlns:a16="http://schemas.microsoft.com/office/drawing/2014/main" id="{970ED291-7A3B-E23C-17BC-D41411D6CF1E}"/>
                </a:ext>
              </a:extLst>
            </p:cNvPr>
            <p:cNvSpPr/>
            <p:nvPr/>
          </p:nvSpPr>
          <p:spPr>
            <a:xfrm flipH="1">
              <a:off x="2252970" y="5008918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sp>
          <p:nvSpPr>
            <p:cNvPr id="8205" name="사각형: 둥근 모서리 8204">
              <a:extLst>
                <a:ext uri="{FF2B5EF4-FFF2-40B4-BE49-F238E27FC236}">
                  <a16:creationId xmlns:a16="http://schemas.microsoft.com/office/drawing/2014/main" id="{046812B4-7570-0432-5F4A-00AFDE131DB1}"/>
                </a:ext>
              </a:extLst>
            </p:cNvPr>
            <p:cNvSpPr/>
            <p:nvPr/>
          </p:nvSpPr>
          <p:spPr>
            <a:xfrm flipH="1">
              <a:off x="2499001" y="5008918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sp>
          <p:nvSpPr>
            <p:cNvPr id="8206" name="사각형: 둥근 모서리 8205">
              <a:extLst>
                <a:ext uri="{FF2B5EF4-FFF2-40B4-BE49-F238E27FC236}">
                  <a16:creationId xmlns:a16="http://schemas.microsoft.com/office/drawing/2014/main" id="{C2A3527B-D9BB-151C-8B7A-916F3788355F}"/>
                </a:ext>
              </a:extLst>
            </p:cNvPr>
            <p:cNvSpPr/>
            <p:nvPr/>
          </p:nvSpPr>
          <p:spPr>
            <a:xfrm flipH="1">
              <a:off x="1768049" y="5482909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07" name="사각형: 둥근 모서리 8206">
              <a:extLst>
                <a:ext uri="{FF2B5EF4-FFF2-40B4-BE49-F238E27FC236}">
                  <a16:creationId xmlns:a16="http://schemas.microsoft.com/office/drawing/2014/main" id="{2768B064-9562-B8C9-0938-A6B325F23D57}"/>
                </a:ext>
              </a:extLst>
            </p:cNvPr>
            <p:cNvSpPr/>
            <p:nvPr/>
          </p:nvSpPr>
          <p:spPr>
            <a:xfrm flipH="1">
              <a:off x="2013287" y="5482909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08" name="사각형: 둥근 모서리 8207">
              <a:extLst>
                <a:ext uri="{FF2B5EF4-FFF2-40B4-BE49-F238E27FC236}">
                  <a16:creationId xmlns:a16="http://schemas.microsoft.com/office/drawing/2014/main" id="{0BAE0569-B1E8-063E-72BA-6F525229A94F}"/>
                </a:ext>
              </a:extLst>
            </p:cNvPr>
            <p:cNvSpPr/>
            <p:nvPr/>
          </p:nvSpPr>
          <p:spPr>
            <a:xfrm flipH="1">
              <a:off x="2258525" y="5482909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09" name="사각형: 둥근 모서리 8208">
              <a:extLst>
                <a:ext uri="{FF2B5EF4-FFF2-40B4-BE49-F238E27FC236}">
                  <a16:creationId xmlns:a16="http://schemas.microsoft.com/office/drawing/2014/main" id="{79185C95-1A7C-A1A3-E1F4-3BA94AE9CF97}"/>
                </a:ext>
              </a:extLst>
            </p:cNvPr>
            <p:cNvSpPr/>
            <p:nvPr/>
          </p:nvSpPr>
          <p:spPr>
            <a:xfrm flipH="1">
              <a:off x="2503763" y="5482909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10" name="사각형: 둥근 모서리 8209">
              <a:extLst>
                <a:ext uri="{FF2B5EF4-FFF2-40B4-BE49-F238E27FC236}">
                  <a16:creationId xmlns:a16="http://schemas.microsoft.com/office/drawing/2014/main" id="{94C34EA3-538E-BE04-C1E3-46A6C27339B0}"/>
                </a:ext>
              </a:extLst>
            </p:cNvPr>
            <p:cNvSpPr/>
            <p:nvPr/>
          </p:nvSpPr>
          <p:spPr>
            <a:xfrm flipH="1">
              <a:off x="2746838" y="5008917"/>
              <a:ext cx="109470" cy="809087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00" b="1">
                  <a:solidFill>
                    <a:schemeClr val="tx1"/>
                  </a:solidFill>
                  <a:latin typeface="+mn-ea"/>
                </a:rPr>
                <a:t>지사장</a:t>
              </a:r>
              <a:endParaRPr lang="ko-KR" altLang="en-US" sz="3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212" name="사각형: 둥근 모서리 8211">
              <a:extLst>
                <a:ext uri="{FF2B5EF4-FFF2-40B4-BE49-F238E27FC236}">
                  <a16:creationId xmlns:a16="http://schemas.microsoft.com/office/drawing/2014/main" id="{FCD45220-5A5A-3BB2-F322-870ECC84E104}"/>
                </a:ext>
              </a:extLst>
            </p:cNvPr>
            <p:cNvSpPr/>
            <p:nvPr/>
          </p:nvSpPr>
          <p:spPr>
            <a:xfrm flipH="1">
              <a:off x="2877757" y="5008917"/>
              <a:ext cx="109470" cy="809087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00" b="1" dirty="0">
                  <a:solidFill>
                    <a:schemeClr val="tx1"/>
                  </a:solidFill>
                  <a:latin typeface="+mn-ea"/>
                </a:rPr>
                <a:t>지원센터장</a:t>
              </a:r>
            </a:p>
          </p:txBody>
        </p:sp>
        <p:cxnSp>
          <p:nvCxnSpPr>
            <p:cNvPr id="8219" name="직선 연결선 8218">
              <a:extLst>
                <a:ext uri="{FF2B5EF4-FFF2-40B4-BE49-F238E27FC236}">
                  <a16:creationId xmlns:a16="http://schemas.microsoft.com/office/drawing/2014/main" id="{965D08DB-E66D-62E1-816C-BD0B0D398B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87097" y="4451388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20" name="직선 연결선 8219">
              <a:extLst>
                <a:ext uri="{FF2B5EF4-FFF2-40B4-BE49-F238E27FC236}">
                  <a16:creationId xmlns:a16="http://schemas.microsoft.com/office/drawing/2014/main" id="{D89A5617-0615-2505-07D5-831DB1EDD4E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57110" y="4450536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21" name="직선 연결선 8220">
              <a:extLst>
                <a:ext uri="{FF2B5EF4-FFF2-40B4-BE49-F238E27FC236}">
                  <a16:creationId xmlns:a16="http://schemas.microsoft.com/office/drawing/2014/main" id="{216B9F3D-4089-A642-F71A-ACE51AA2A83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01620" y="4450536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22" name="직선 연결선 8221">
              <a:extLst>
                <a:ext uri="{FF2B5EF4-FFF2-40B4-BE49-F238E27FC236}">
                  <a16:creationId xmlns:a16="http://schemas.microsoft.com/office/drawing/2014/main" id="{BB9FA8CA-71B3-B7DC-8BDC-2B85C00C0C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46131" y="4450656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27" name="직선 연결선 8226">
              <a:extLst>
                <a:ext uri="{FF2B5EF4-FFF2-40B4-BE49-F238E27FC236}">
                  <a16:creationId xmlns:a16="http://schemas.microsoft.com/office/drawing/2014/main" id="{382F33ED-6827-1108-65E8-05B00E5537F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58037" y="4874523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241" name="자유형: 도형 8240">
              <a:extLst>
                <a:ext uri="{FF2B5EF4-FFF2-40B4-BE49-F238E27FC236}">
                  <a16:creationId xmlns:a16="http://schemas.microsoft.com/office/drawing/2014/main" id="{533E157B-AB91-F80A-5C62-AFD0EDDFAF77}"/>
                </a:ext>
              </a:extLst>
            </p:cNvPr>
            <p:cNvSpPr/>
            <p:nvPr/>
          </p:nvSpPr>
          <p:spPr>
            <a:xfrm>
              <a:off x="2801573" y="4958316"/>
              <a:ext cx="132768" cy="50601"/>
            </a:xfrm>
            <a:custGeom>
              <a:avLst/>
              <a:gdLst>
                <a:gd name="connsiteX0" fmla="*/ 0 w 216694"/>
                <a:gd name="connsiteY0" fmla="*/ 69056 h 71437"/>
                <a:gd name="connsiteX1" fmla="*/ 0 w 216694"/>
                <a:gd name="connsiteY1" fmla="*/ 0 h 71437"/>
                <a:gd name="connsiteX2" fmla="*/ 216694 w 216694"/>
                <a:gd name="connsiteY2" fmla="*/ 0 h 71437"/>
                <a:gd name="connsiteX3" fmla="*/ 216694 w 216694"/>
                <a:gd name="connsiteY3" fmla="*/ 71437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694" h="71437">
                  <a:moveTo>
                    <a:pt x="0" y="69056"/>
                  </a:moveTo>
                  <a:lnTo>
                    <a:pt x="0" y="0"/>
                  </a:lnTo>
                  <a:lnTo>
                    <a:pt x="216694" y="0"/>
                  </a:lnTo>
                  <a:lnTo>
                    <a:pt x="216694" y="71437"/>
                  </a:lnTo>
                </a:path>
              </a:pathLst>
            </a:cu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cxnSp>
          <p:nvCxnSpPr>
            <p:cNvPr id="8268" name="직선 연결선 8267">
              <a:extLst>
                <a:ext uri="{FF2B5EF4-FFF2-40B4-BE49-F238E27FC236}">
                  <a16:creationId xmlns:a16="http://schemas.microsoft.com/office/drawing/2014/main" id="{716B8D5B-15C3-EE71-A1D0-B9F8144BA7C8}"/>
                </a:ext>
              </a:extLst>
            </p:cNvPr>
            <p:cNvCxnSpPr>
              <a:cxnSpLocks/>
              <a:endCxn id="8203" idx="0"/>
            </p:cNvCxnSpPr>
            <p:nvPr/>
          </p:nvCxnSpPr>
          <p:spPr>
            <a:xfrm>
              <a:off x="2114793" y="4870023"/>
              <a:ext cx="576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0" name="직선 연결선 8269">
              <a:extLst>
                <a:ext uri="{FF2B5EF4-FFF2-40B4-BE49-F238E27FC236}">
                  <a16:creationId xmlns:a16="http://schemas.microsoft.com/office/drawing/2014/main" id="{FE2BF337-8F16-B0F5-58D3-376D9F8DF949}"/>
                </a:ext>
              </a:extLst>
            </p:cNvPr>
            <p:cNvCxnSpPr>
              <a:stCxn id="8195" idx="2"/>
              <a:endCxn id="8204" idx="0"/>
            </p:cNvCxnSpPr>
            <p:nvPr/>
          </p:nvCxnSpPr>
          <p:spPr>
            <a:xfrm>
              <a:off x="2360031" y="4870023"/>
              <a:ext cx="1370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2" name="직선 연결선 8271">
              <a:extLst>
                <a:ext uri="{FF2B5EF4-FFF2-40B4-BE49-F238E27FC236}">
                  <a16:creationId xmlns:a16="http://schemas.microsoft.com/office/drawing/2014/main" id="{3EBA385A-86A2-25A1-1ABD-0BB2601DB05A}"/>
                </a:ext>
              </a:extLst>
            </p:cNvPr>
            <p:cNvCxnSpPr>
              <a:stCxn id="8199" idx="2"/>
              <a:endCxn id="8205" idx="0"/>
            </p:cNvCxnSpPr>
            <p:nvPr/>
          </p:nvCxnSpPr>
          <p:spPr>
            <a:xfrm>
              <a:off x="2605269" y="4870023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3" name="직선 연결선 8272">
              <a:extLst>
                <a:ext uri="{FF2B5EF4-FFF2-40B4-BE49-F238E27FC236}">
                  <a16:creationId xmlns:a16="http://schemas.microsoft.com/office/drawing/2014/main" id="{0A7BB407-8D0B-EA51-CF45-3000E53511FB}"/>
                </a:ext>
              </a:extLst>
            </p:cNvPr>
            <p:cNvCxnSpPr/>
            <p:nvPr/>
          </p:nvCxnSpPr>
          <p:spPr>
            <a:xfrm flipH="1">
              <a:off x="1866953" y="5343894"/>
              <a:ext cx="218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4" name="직선 연결선 8273">
              <a:extLst>
                <a:ext uri="{FF2B5EF4-FFF2-40B4-BE49-F238E27FC236}">
                  <a16:creationId xmlns:a16="http://schemas.microsoft.com/office/drawing/2014/main" id="{C3514A78-E950-4997-95B1-877E60072234}"/>
                </a:ext>
              </a:extLst>
            </p:cNvPr>
            <p:cNvCxnSpPr/>
            <p:nvPr/>
          </p:nvCxnSpPr>
          <p:spPr>
            <a:xfrm>
              <a:off x="2112409" y="5343894"/>
              <a:ext cx="576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5" name="직선 연결선 8274">
              <a:extLst>
                <a:ext uri="{FF2B5EF4-FFF2-40B4-BE49-F238E27FC236}">
                  <a16:creationId xmlns:a16="http://schemas.microsoft.com/office/drawing/2014/main" id="{6235476D-2465-4E79-5074-1BCC8496DC1B}"/>
                </a:ext>
              </a:extLst>
            </p:cNvPr>
            <p:cNvCxnSpPr/>
            <p:nvPr/>
          </p:nvCxnSpPr>
          <p:spPr>
            <a:xfrm>
              <a:off x="2357647" y="5343894"/>
              <a:ext cx="1370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6" name="직선 연결선 8275">
              <a:extLst>
                <a:ext uri="{FF2B5EF4-FFF2-40B4-BE49-F238E27FC236}">
                  <a16:creationId xmlns:a16="http://schemas.microsoft.com/office/drawing/2014/main" id="{9C26C1D2-0850-BE9E-2B4A-D581008348E6}"/>
                </a:ext>
              </a:extLst>
            </p:cNvPr>
            <p:cNvCxnSpPr/>
            <p:nvPr/>
          </p:nvCxnSpPr>
          <p:spPr>
            <a:xfrm>
              <a:off x="2602885" y="5343894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77" name="사각형: 둥근 모서리 8276">
              <a:extLst>
                <a:ext uri="{FF2B5EF4-FFF2-40B4-BE49-F238E27FC236}">
                  <a16:creationId xmlns:a16="http://schemas.microsoft.com/office/drawing/2014/main" id="{829F3ECA-BCE3-28F1-C027-396B88C3B9FE}"/>
                </a:ext>
              </a:extLst>
            </p:cNvPr>
            <p:cNvSpPr/>
            <p:nvPr/>
          </p:nvSpPr>
          <p:spPr>
            <a:xfrm flipH="1">
              <a:off x="3058169" y="4534926"/>
              <a:ext cx="566559" cy="804199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성장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사업단장</a:t>
              </a:r>
            </a:p>
          </p:txBody>
        </p:sp>
        <p:sp>
          <p:nvSpPr>
            <p:cNvPr id="8278" name="사각형: 둥근 모서리 8277">
              <a:extLst>
                <a:ext uri="{FF2B5EF4-FFF2-40B4-BE49-F238E27FC236}">
                  <a16:creationId xmlns:a16="http://schemas.microsoft.com/office/drawing/2014/main" id="{7D4C32A2-FD74-8234-0F2E-7DE6CF863DAE}"/>
                </a:ext>
              </a:extLst>
            </p:cNvPr>
            <p:cNvSpPr/>
            <p:nvPr/>
          </p:nvSpPr>
          <p:spPr>
            <a:xfrm flipH="1">
              <a:off x="3646178" y="4534802"/>
              <a:ext cx="566559" cy="80908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고객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서비스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팀장</a:t>
              </a:r>
            </a:p>
          </p:txBody>
        </p:sp>
        <p:cxnSp>
          <p:nvCxnSpPr>
            <p:cNvPr id="8279" name="직선 연결선 8278">
              <a:extLst>
                <a:ext uri="{FF2B5EF4-FFF2-40B4-BE49-F238E27FC236}">
                  <a16:creationId xmlns:a16="http://schemas.microsoft.com/office/drawing/2014/main" id="{0104B679-19B5-D2D5-64F5-EF30A46363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26368" y="4450868"/>
              <a:ext cx="92" cy="33202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280" name="자유형: 도형 8279">
              <a:extLst>
                <a:ext uri="{FF2B5EF4-FFF2-40B4-BE49-F238E27FC236}">
                  <a16:creationId xmlns:a16="http://schemas.microsoft.com/office/drawing/2014/main" id="{7E0167DE-38B5-4EFE-9198-58981AED0244}"/>
                </a:ext>
              </a:extLst>
            </p:cNvPr>
            <p:cNvSpPr/>
            <p:nvPr/>
          </p:nvSpPr>
          <p:spPr>
            <a:xfrm>
              <a:off x="3355055" y="4483993"/>
              <a:ext cx="566437" cy="50290"/>
            </a:xfrm>
            <a:custGeom>
              <a:avLst/>
              <a:gdLst>
                <a:gd name="connsiteX0" fmla="*/ 0 w 216694"/>
                <a:gd name="connsiteY0" fmla="*/ 69056 h 71437"/>
                <a:gd name="connsiteX1" fmla="*/ 0 w 216694"/>
                <a:gd name="connsiteY1" fmla="*/ 0 h 71437"/>
                <a:gd name="connsiteX2" fmla="*/ 216694 w 216694"/>
                <a:gd name="connsiteY2" fmla="*/ 0 h 71437"/>
                <a:gd name="connsiteX3" fmla="*/ 216694 w 216694"/>
                <a:gd name="connsiteY3" fmla="*/ 71437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694" h="71437">
                  <a:moveTo>
                    <a:pt x="0" y="69056"/>
                  </a:moveTo>
                  <a:lnTo>
                    <a:pt x="0" y="0"/>
                  </a:lnTo>
                  <a:lnTo>
                    <a:pt x="216694" y="0"/>
                  </a:lnTo>
                  <a:lnTo>
                    <a:pt x="216694" y="71437"/>
                  </a:lnTo>
                </a:path>
              </a:pathLst>
            </a:cu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8285" name="사각형: 둥근 모서리 8284">
              <a:extLst>
                <a:ext uri="{FF2B5EF4-FFF2-40B4-BE49-F238E27FC236}">
                  <a16:creationId xmlns:a16="http://schemas.microsoft.com/office/drawing/2014/main" id="{74AA94AC-18F1-B444-E193-EC9399BEC539}"/>
                </a:ext>
              </a:extLst>
            </p:cNvPr>
            <p:cNvSpPr/>
            <p:nvPr/>
          </p:nvSpPr>
          <p:spPr>
            <a:xfrm flipH="1">
              <a:off x="3057663" y="5482854"/>
              <a:ext cx="567064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86" name="사각형: 둥근 모서리 8285">
              <a:extLst>
                <a:ext uri="{FF2B5EF4-FFF2-40B4-BE49-F238E27FC236}">
                  <a16:creationId xmlns:a16="http://schemas.microsoft.com/office/drawing/2014/main" id="{02D04601-A024-8BD2-F8CE-7DD693C1EB38}"/>
                </a:ext>
              </a:extLst>
            </p:cNvPr>
            <p:cNvSpPr/>
            <p:nvPr/>
          </p:nvSpPr>
          <p:spPr>
            <a:xfrm flipH="1">
              <a:off x="3646176" y="5482854"/>
              <a:ext cx="564271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cxnSp>
          <p:nvCxnSpPr>
            <p:cNvPr id="8287" name="직선 연결선 8286">
              <a:extLst>
                <a:ext uri="{FF2B5EF4-FFF2-40B4-BE49-F238E27FC236}">
                  <a16:creationId xmlns:a16="http://schemas.microsoft.com/office/drawing/2014/main" id="{B2B92287-A1CB-3A02-4358-162249D2000D}"/>
                </a:ext>
              </a:extLst>
            </p:cNvPr>
            <p:cNvCxnSpPr/>
            <p:nvPr/>
          </p:nvCxnSpPr>
          <p:spPr>
            <a:xfrm>
              <a:off x="3344653" y="5343839"/>
              <a:ext cx="1370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8" name="직선 연결선 8287">
              <a:extLst>
                <a:ext uri="{FF2B5EF4-FFF2-40B4-BE49-F238E27FC236}">
                  <a16:creationId xmlns:a16="http://schemas.microsoft.com/office/drawing/2014/main" id="{D1460331-16B8-FECC-0412-5B4CF453794B}"/>
                </a:ext>
              </a:extLst>
            </p:cNvPr>
            <p:cNvCxnSpPr/>
            <p:nvPr/>
          </p:nvCxnSpPr>
          <p:spPr>
            <a:xfrm>
              <a:off x="3918505" y="5343839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89" name="사각형: 둥근 모서리 8288">
              <a:extLst>
                <a:ext uri="{FF2B5EF4-FFF2-40B4-BE49-F238E27FC236}">
                  <a16:creationId xmlns:a16="http://schemas.microsoft.com/office/drawing/2014/main" id="{D3532A5B-FFBC-E67D-EBC8-70638D023576}"/>
                </a:ext>
              </a:extLst>
            </p:cNvPr>
            <p:cNvSpPr/>
            <p:nvPr/>
          </p:nvSpPr>
          <p:spPr>
            <a:xfrm flipH="1">
              <a:off x="4341806" y="4529540"/>
              <a:ext cx="1133427" cy="80908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호텔사업팀장</a:t>
              </a:r>
            </a:p>
          </p:txBody>
        </p:sp>
        <p:sp>
          <p:nvSpPr>
            <p:cNvPr id="8290" name="사각형: 둥근 모서리 8289">
              <a:extLst>
                <a:ext uri="{FF2B5EF4-FFF2-40B4-BE49-F238E27FC236}">
                  <a16:creationId xmlns:a16="http://schemas.microsoft.com/office/drawing/2014/main" id="{DC08D38E-233E-EB75-7F86-52714C00F746}"/>
                </a:ext>
              </a:extLst>
            </p:cNvPr>
            <p:cNvSpPr/>
            <p:nvPr/>
          </p:nvSpPr>
          <p:spPr>
            <a:xfrm flipH="1">
              <a:off x="4364467" y="5477592"/>
              <a:ext cx="1131262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cxnSp>
          <p:nvCxnSpPr>
            <p:cNvPr id="8291" name="직선 연결선 8290">
              <a:extLst>
                <a:ext uri="{FF2B5EF4-FFF2-40B4-BE49-F238E27FC236}">
                  <a16:creationId xmlns:a16="http://schemas.microsoft.com/office/drawing/2014/main" id="{F9DCB0C8-9DA5-0829-936A-E17B64E70389}"/>
                </a:ext>
              </a:extLst>
            </p:cNvPr>
            <p:cNvCxnSpPr/>
            <p:nvPr/>
          </p:nvCxnSpPr>
          <p:spPr>
            <a:xfrm>
              <a:off x="4992401" y="5338577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2" name="직선 연결선 8291">
              <a:extLst>
                <a:ext uri="{FF2B5EF4-FFF2-40B4-BE49-F238E27FC236}">
                  <a16:creationId xmlns:a16="http://schemas.microsoft.com/office/drawing/2014/main" id="{802467D4-2ED2-A352-0A75-19FA75A1147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98824" y="4451131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293" name="사각형: 둥근 모서리 8292">
              <a:extLst>
                <a:ext uri="{FF2B5EF4-FFF2-40B4-BE49-F238E27FC236}">
                  <a16:creationId xmlns:a16="http://schemas.microsoft.com/office/drawing/2014/main" id="{91426F10-5DBC-32DE-1CC1-65E27310782C}"/>
                </a:ext>
              </a:extLst>
            </p:cNvPr>
            <p:cNvSpPr/>
            <p:nvPr/>
          </p:nvSpPr>
          <p:spPr>
            <a:xfrm flipH="1">
              <a:off x="5616714" y="4525718"/>
              <a:ext cx="1133427" cy="342683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인프라사업팀장</a:t>
              </a:r>
            </a:p>
          </p:txBody>
        </p:sp>
        <p:sp>
          <p:nvSpPr>
            <p:cNvPr id="8294" name="사각형: 둥근 모서리 8293">
              <a:extLst>
                <a:ext uri="{FF2B5EF4-FFF2-40B4-BE49-F238E27FC236}">
                  <a16:creationId xmlns:a16="http://schemas.microsoft.com/office/drawing/2014/main" id="{4B60CB96-1EF0-8089-73AE-72E16F084BD5}"/>
                </a:ext>
              </a:extLst>
            </p:cNvPr>
            <p:cNvSpPr/>
            <p:nvPr/>
          </p:nvSpPr>
          <p:spPr>
            <a:xfrm flipH="1">
              <a:off x="5616714" y="4999779"/>
              <a:ext cx="1133427" cy="809087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cxnSp>
          <p:nvCxnSpPr>
            <p:cNvPr id="8295" name="직선 연결선 8294">
              <a:extLst>
                <a:ext uri="{FF2B5EF4-FFF2-40B4-BE49-F238E27FC236}">
                  <a16:creationId xmlns:a16="http://schemas.microsoft.com/office/drawing/2014/main" id="{C2F59E6D-97F2-2BD8-1BDA-FF69CC5EE301}"/>
                </a:ext>
              </a:extLst>
            </p:cNvPr>
            <p:cNvCxnSpPr/>
            <p:nvPr/>
          </p:nvCxnSpPr>
          <p:spPr>
            <a:xfrm>
              <a:off x="6184605" y="4868401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6" name="직선 연결선 8295">
              <a:extLst>
                <a:ext uri="{FF2B5EF4-FFF2-40B4-BE49-F238E27FC236}">
                  <a16:creationId xmlns:a16="http://schemas.microsoft.com/office/drawing/2014/main" id="{0856D106-93B7-6781-02E8-81FA8007178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78887" y="4447309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99" name="직선 연결선 8298">
              <a:extLst>
                <a:ext uri="{FF2B5EF4-FFF2-40B4-BE49-F238E27FC236}">
                  <a16:creationId xmlns:a16="http://schemas.microsoft.com/office/drawing/2014/main" id="{0D2EC2E4-528E-2E77-F1D0-DF1D388B849C}"/>
                </a:ext>
              </a:extLst>
            </p:cNvPr>
            <p:cNvCxnSpPr>
              <a:cxnSpLocks/>
            </p:cNvCxnSpPr>
            <p:nvPr/>
          </p:nvCxnSpPr>
          <p:spPr>
            <a:xfrm>
              <a:off x="4217477" y="3520584"/>
              <a:ext cx="7062" cy="545191"/>
            </a:xfrm>
            <a:prstGeom prst="lin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5" name="직사각형 94"/>
            <p:cNvSpPr/>
            <p:nvPr/>
          </p:nvSpPr>
          <p:spPr>
            <a:xfrm>
              <a:off x="1718689" y="4059626"/>
              <a:ext cx="5076000" cy="1807200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2227D92-4A45-2EDC-A26E-8D70E8F39589}"/>
              </a:ext>
            </a:extLst>
          </p:cNvPr>
          <p:cNvCxnSpPr>
            <a:cxnSpLocks/>
          </p:cNvCxnSpPr>
          <p:nvPr/>
        </p:nvCxnSpPr>
        <p:spPr>
          <a:xfrm>
            <a:off x="1881757" y="4862649"/>
            <a:ext cx="576" cy="138895"/>
          </a:xfrm>
          <a:prstGeom prst="line">
            <a:avLst/>
          </a:prstGeom>
          <a:ln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6916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C6ECB-C0ED-5A00-549B-0F23737C3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FD94A11F-8C97-493A-1559-AE246E9EF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97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7395309A-DCED-E6CC-4AFC-A527842E4172}"/>
              </a:ext>
            </a:extLst>
          </p:cNvPr>
          <p:cNvSpPr/>
          <p:nvPr/>
        </p:nvSpPr>
        <p:spPr>
          <a:xfrm>
            <a:off x="588464" y="1328539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근로자 참여 중심의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선제적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산재예방 대책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44BA714D-CE62-95FE-74E8-D1757C406750}"/>
              </a:ext>
            </a:extLst>
          </p:cNvPr>
          <p:cNvSpPr/>
          <p:nvPr/>
        </p:nvSpPr>
        <p:spPr>
          <a:xfrm>
            <a:off x="273310" y="1328539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1749" name="슬라이드 번호 개체 틀 1">
            <a:extLst>
              <a:ext uri="{FF2B5EF4-FFF2-40B4-BE49-F238E27FC236}">
                <a16:creationId xmlns:a16="http://schemas.microsoft.com/office/drawing/2014/main" id="{3CA96874-CEAF-2B48-9B2D-73EF47163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017AF8-F61A-41E9-88B9-8D2C1D7CBC96}" type="slidenum">
              <a:rPr lang="ko-KR" altLang="en-US" smtClean="0">
                <a:solidFill>
                  <a:srgbClr val="898989"/>
                </a:solidFill>
              </a:rPr>
              <a:pPr/>
              <a:t>40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A2F5BF78-CF0D-808E-9D96-F7E829E92A3C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QR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기반 실시간 의견 수렴 제도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3523E9-B8EC-ED2B-D8ED-4EF945CABF4E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35E8B-5875-AE13-0CB5-4E9AF3086961}"/>
              </a:ext>
            </a:extLst>
          </p:cNvPr>
          <p:cNvSpPr txBox="1"/>
          <p:nvPr/>
        </p:nvSpPr>
        <p:spPr>
          <a:xfrm>
            <a:off x="548277" y="2264566"/>
            <a:ext cx="5971791" cy="10932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제보시스템 구성 및 배치 예시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관리 사무실 및 직원 휴게실</a:t>
            </a:r>
            <a:r>
              <a:rPr lang="en-US" altLang="ko-KR" sz="1200" dirty="0"/>
              <a:t>: </a:t>
            </a:r>
            <a:r>
              <a:rPr lang="ko-KR" altLang="en-US" sz="1200" dirty="0"/>
              <a:t>접근성이 높은 공용 공간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기계실 및 </a:t>
            </a:r>
            <a:r>
              <a:rPr lang="ko-KR" altLang="en-US" sz="1200" b="1" dirty="0" err="1"/>
              <a:t>변전실</a:t>
            </a:r>
            <a:r>
              <a:rPr lang="en-US" altLang="ko-KR" sz="1200" dirty="0"/>
              <a:t>: </a:t>
            </a:r>
            <a:r>
              <a:rPr lang="ko-KR" altLang="en-US" sz="1200" dirty="0"/>
              <a:t>위험도가 높은 시설 관리 구역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주요 작업장 입구</a:t>
            </a:r>
            <a:r>
              <a:rPr lang="en-US" altLang="ko-KR" sz="1200" dirty="0"/>
              <a:t>: </a:t>
            </a:r>
            <a:r>
              <a:rPr lang="ko-KR" altLang="en-US" sz="1200" dirty="0"/>
              <a:t>근로자 이동 동선 내 시인성 확보 구역</a:t>
            </a:r>
            <a:endParaRPr lang="en-US" altLang="ko-KR" sz="1200" dirty="0"/>
          </a:p>
        </p:txBody>
      </p:sp>
      <p:pic>
        <p:nvPicPr>
          <p:cNvPr id="2" name="그림 1" descr="텍스트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360CA5-3303-8173-840A-55E5A18F3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10" y="3492215"/>
            <a:ext cx="6246758" cy="3164260"/>
          </a:xfrm>
          <a:prstGeom prst="rect">
            <a:avLst/>
          </a:prstGeom>
        </p:spPr>
      </p:pic>
      <p:pic>
        <p:nvPicPr>
          <p:cNvPr id="4" name="그림 3" descr="텍스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3594EB-18A6-49D6-E9EC-25044B0F2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71" y="6656475"/>
            <a:ext cx="6300188" cy="2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769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E62E1-A56C-6F4F-F409-CEE61F8F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D5A7C29B-C036-8BF1-A1F7-116C3BE4A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97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B14716D0-21CD-FE5C-13B4-9B70098A78AD}"/>
              </a:ext>
            </a:extLst>
          </p:cNvPr>
          <p:cNvSpPr/>
          <p:nvPr/>
        </p:nvSpPr>
        <p:spPr>
          <a:xfrm>
            <a:off x="588464" y="1328539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근로자 참여 중심의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선제적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산재예방 대책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8B8C1A18-553B-A610-3B93-8718B6DB5418}"/>
              </a:ext>
            </a:extLst>
          </p:cNvPr>
          <p:cNvSpPr/>
          <p:nvPr/>
        </p:nvSpPr>
        <p:spPr>
          <a:xfrm>
            <a:off x="273310" y="1328539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1749" name="슬라이드 번호 개체 틀 1">
            <a:extLst>
              <a:ext uri="{FF2B5EF4-FFF2-40B4-BE49-F238E27FC236}">
                <a16:creationId xmlns:a16="http://schemas.microsoft.com/office/drawing/2014/main" id="{53BEF4B5-F2CF-0D61-35D6-421EB5338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017AF8-F61A-41E9-88B9-8D2C1D7CBC96}" type="slidenum">
              <a:rPr lang="ko-KR" altLang="en-US" smtClean="0">
                <a:solidFill>
                  <a:srgbClr val="898989"/>
                </a:solidFill>
              </a:rPr>
              <a:pPr/>
              <a:t>41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EEBC4C86-0D2C-90F5-3C08-F1D21A57303B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QR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기반 실시간 의견 수렴 제도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47D970-61DB-F8DE-F5B3-4FB4A5071349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735D2B0-DEA4-63B0-12CA-B23C27791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10" y="2284210"/>
            <a:ext cx="6289102" cy="4649838"/>
          </a:xfrm>
          <a:prstGeom prst="rect">
            <a:avLst/>
          </a:prstGeom>
        </p:spPr>
      </p:pic>
      <p:pic>
        <p:nvPicPr>
          <p:cNvPr id="7" name="그림 6" descr="스크린샷, 그래픽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81E6312-E28A-26A9-BB01-DFAD3B7FD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88" y="6580508"/>
            <a:ext cx="2977001" cy="2977001"/>
          </a:xfrm>
          <a:prstGeom prst="rect">
            <a:avLst/>
          </a:prstGeom>
        </p:spPr>
      </p:pic>
      <p:pic>
        <p:nvPicPr>
          <p:cNvPr id="8" name="그림 7" descr="텍스트, 실내, 가구, 테이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737D2FA-DCA3-2F0F-B61E-82524398E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9363" y="6605337"/>
            <a:ext cx="2826600" cy="283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585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6B9F1-235B-56B3-D292-1A0735DE2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33B72B9C-2DCE-8C13-6393-8D0D951CE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97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E524D6C7-47B3-B742-B478-40C879809113}"/>
              </a:ext>
            </a:extLst>
          </p:cNvPr>
          <p:cNvSpPr/>
          <p:nvPr/>
        </p:nvSpPr>
        <p:spPr>
          <a:xfrm>
            <a:off x="588464" y="1328539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근로자 참여 중심의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선제적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산재예방 대책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C5FF8D2F-9CFE-2839-8048-CDD464B578CD}"/>
              </a:ext>
            </a:extLst>
          </p:cNvPr>
          <p:cNvSpPr/>
          <p:nvPr/>
        </p:nvSpPr>
        <p:spPr>
          <a:xfrm>
            <a:off x="273310" y="1328539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1749" name="슬라이드 번호 개체 틀 1">
            <a:extLst>
              <a:ext uri="{FF2B5EF4-FFF2-40B4-BE49-F238E27FC236}">
                <a16:creationId xmlns:a16="http://schemas.microsoft.com/office/drawing/2014/main" id="{751520C0-16AF-4023-582E-C158B300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017AF8-F61A-41E9-88B9-8D2C1D7CBC96}" type="slidenum">
              <a:rPr lang="ko-KR" altLang="en-US" smtClean="0">
                <a:solidFill>
                  <a:srgbClr val="898989"/>
                </a:solidFill>
              </a:rPr>
              <a:pPr/>
              <a:t>42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E3486BD3-D6C3-6353-47C7-F931124B72E2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테마별 안전문화 캠페인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97B04C-9E01-D16E-B91F-6D09320E553D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9C6F69-AD7E-9910-2C2B-C09F20194FA3}"/>
              </a:ext>
            </a:extLst>
          </p:cNvPr>
          <p:cNvSpPr txBox="1"/>
          <p:nvPr/>
        </p:nvSpPr>
        <p:spPr>
          <a:xfrm>
            <a:off x="548277" y="2264566"/>
            <a:ext cx="5971791" cy="58171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 배경 및 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재해 지표 분석</a:t>
            </a:r>
            <a:r>
              <a:rPr lang="en-US" altLang="ko-KR" sz="1200" b="1" dirty="0"/>
              <a:t>:</a:t>
            </a:r>
            <a:r>
              <a:rPr lang="ko-KR" altLang="en-US" sz="1200" dirty="0"/>
              <a:t> 넘어짐</a:t>
            </a:r>
            <a:r>
              <a:rPr lang="en-US" altLang="ko-KR" sz="1200" dirty="0"/>
              <a:t>·</a:t>
            </a:r>
            <a:r>
              <a:rPr lang="ko-KR" altLang="en-US" sz="1200" dirty="0"/>
              <a:t>추락 등 반복되는 재해 및 </a:t>
            </a:r>
            <a:r>
              <a:rPr lang="ko-KR" altLang="en-US" sz="1200" dirty="0" err="1"/>
              <a:t>뇌심혈관</a:t>
            </a:r>
            <a:r>
              <a:rPr lang="ko-KR" altLang="en-US" sz="1200" dirty="0"/>
              <a:t> 질환 발생 증가</a:t>
            </a:r>
            <a:r>
              <a:rPr lang="ko-KR" altLang="en-US" sz="1200" dirty="0">
                <a:latin typeface="+mn-ea"/>
              </a:rPr>
              <a:t>   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패러다임 전환</a:t>
            </a:r>
            <a:r>
              <a:rPr lang="en-US" altLang="ko-KR" sz="1200" b="1" dirty="0"/>
              <a:t>:</a:t>
            </a:r>
            <a:r>
              <a:rPr lang="ko-KR" altLang="en-US" sz="1200" dirty="0"/>
              <a:t> 주입식 교육에서 벗어나 </a:t>
            </a:r>
            <a:r>
              <a:rPr lang="ko-KR" altLang="en-US" sz="1200" b="1" dirty="0"/>
              <a:t>테마별 집중 홍보</a:t>
            </a:r>
            <a:r>
              <a:rPr lang="ko-KR" altLang="en-US" sz="1200" dirty="0"/>
              <a:t>를 통한 인식 변화</a:t>
            </a:r>
            <a:r>
              <a:rPr lang="ko-KR" altLang="en-US" sz="1200" dirty="0">
                <a:latin typeface="+mn-ea"/>
              </a:rPr>
              <a:t>   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안전 가치 확산</a:t>
            </a:r>
            <a:r>
              <a:rPr lang="en-US" altLang="ko-KR" sz="1200" b="1" dirty="0"/>
              <a:t>:</a:t>
            </a:r>
            <a:r>
              <a:rPr lang="ko-KR" altLang="en-US" sz="1200" dirty="0"/>
              <a:t> 근로자 스스로 위험을 인지하고 행동하는 </a:t>
            </a:r>
            <a:r>
              <a:rPr lang="ko-KR" altLang="en-US" sz="1200" b="1" dirty="0"/>
              <a:t>자율 안전문화</a:t>
            </a:r>
            <a:r>
              <a:rPr lang="ko-KR" altLang="en-US" sz="1200" dirty="0"/>
              <a:t> 정착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3-ZERO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테마별 안전문화 캠페인 실행 계획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(2026.02~ )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/>
          </a:p>
          <a:p>
            <a:r>
              <a:rPr lang="ko-KR" altLang="en-US" sz="1200" dirty="0">
                <a:latin typeface="+mn-ea"/>
              </a:rPr>
              <a:t>   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0C322B42-8111-3100-B582-718B192027B4}"/>
              </a:ext>
            </a:extLst>
          </p:cNvPr>
          <p:cNvGraphicFramePr>
            <a:graphicFrameLocks noGrp="1"/>
          </p:cNvGraphicFramePr>
          <p:nvPr/>
        </p:nvGraphicFramePr>
        <p:xfrm>
          <a:off x="314326" y="3935413"/>
          <a:ext cx="6283323" cy="3941037"/>
        </p:xfrm>
        <a:graphic>
          <a:graphicData uri="http://schemas.openxmlformats.org/drawingml/2006/table">
            <a:tbl>
              <a:tblPr/>
              <a:tblGrid>
                <a:gridCol w="1235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4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50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테마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핵심 슬로건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실천 중심 </a:t>
                      </a:r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선제적</a:t>
                      </a:r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대책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011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넘어짐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ZERO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“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보여야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피하고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치워야 안 넘어진다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”</a:t>
                      </a: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altLang="ko-KR" sz="1000" b="0" dirty="0">
                        <a:latin typeface="나눔바른고딕OTF"/>
                        <a:ea typeface="나눔바른고딕" panose="020B0603020101020101" pitchFamily="50" charset="-127"/>
                      </a:endParaRPr>
                    </a:p>
                    <a:p>
                      <a:pPr algn="l" fontAlgn="b"/>
                      <a:r>
                        <a:rPr lang="ko-KR" altLang="en-US" sz="1000" b="0" dirty="0">
                          <a:latin typeface="나눔바른고딕OTF"/>
                          <a:ea typeface="나눔바른고딕" panose="020B0603020101020101" pitchFamily="50" charset="-127"/>
                        </a:rPr>
                        <a:t>▹ </a:t>
                      </a:r>
                      <a:r>
                        <a:rPr lang="ko-KR" altLang="en-US" sz="1000" b="0" dirty="0"/>
                        <a:t>종료 </a:t>
                      </a:r>
                      <a:r>
                        <a:rPr lang="en-US" altLang="ko-KR" sz="1000" b="0" dirty="0"/>
                        <a:t>5</a:t>
                      </a:r>
                      <a:r>
                        <a:rPr lang="ko-KR" altLang="en-US" sz="1000" b="0" dirty="0"/>
                        <a:t>분 전 </a:t>
                      </a:r>
                      <a:r>
                        <a:rPr lang="ko-KR" altLang="en-US" sz="1000" b="0" dirty="0" err="1"/>
                        <a:t>바닥</a:t>
                      </a:r>
                      <a:r>
                        <a:rPr lang="ko-KR" altLang="en-US" sz="1000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〮</a:t>
                      </a:r>
                      <a:r>
                        <a:rPr lang="ko-KR" altLang="en-US" sz="1000" b="0" dirty="0" err="1"/>
                        <a:t>통로정리</a:t>
                      </a:r>
                      <a:endParaRPr lang="en-US" altLang="ko-KR" sz="1000" b="0" dirty="0"/>
                    </a:p>
                    <a:p>
                      <a:pPr algn="l" fontAlgn="b"/>
                      <a:r>
                        <a:rPr lang="ko-KR" altLang="en-US" sz="1000" b="0" dirty="0"/>
                        <a:t>     다음 작업자 </a:t>
                      </a:r>
                      <a:r>
                        <a:rPr lang="ko-KR" altLang="en-US" sz="1000" dirty="0"/>
                        <a:t>안전을 위해 바닥의 기름기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물기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자재 잔재를 </a:t>
                      </a:r>
                      <a:endParaRPr lang="en-US" altLang="ko-KR" sz="1000" dirty="0"/>
                    </a:p>
                    <a:p>
                      <a:pPr algn="l" fontAlgn="b"/>
                      <a:r>
                        <a:rPr lang="en-US" altLang="ko-KR" sz="1000" b="1" dirty="0"/>
                        <a:t>     </a:t>
                      </a:r>
                      <a:r>
                        <a:rPr lang="ko-KR" altLang="en-US" sz="1000" b="1" dirty="0"/>
                        <a:t>스스로 청소</a:t>
                      </a:r>
                      <a:endParaRPr lang="en-US" altLang="ko-KR" sz="1000" b="0" dirty="0"/>
                    </a:p>
                    <a:p>
                      <a:pPr algn="l" fontAlgn="b"/>
                      <a:endParaRPr lang="en-US" altLang="ko-KR" sz="1000" b="0" dirty="0">
                        <a:latin typeface="나눔바른고딕OTF"/>
                        <a:ea typeface="나눔바른고딕" panose="020B0603020101020101" pitchFamily="50" charset="-127"/>
                      </a:endParaRPr>
                    </a:p>
                    <a:p>
                      <a:pPr algn="l" fontAlgn="b"/>
                      <a:r>
                        <a:rPr lang="ko-KR" altLang="en-US" sz="1000" b="0" dirty="0">
                          <a:latin typeface="나눔바른고딕OTF"/>
                          <a:ea typeface="나눔바른고딕" panose="020B0603020101020101" pitchFamily="50" charset="-127"/>
                        </a:rPr>
                        <a:t>▹ </a:t>
                      </a:r>
                      <a:r>
                        <a:rPr lang="ko-KR" altLang="en-US" sz="1000" b="0" dirty="0"/>
                        <a:t>단차 구간 개선</a:t>
                      </a:r>
                      <a:endParaRPr lang="en-US" altLang="ko-KR" sz="1000" b="0" dirty="0"/>
                    </a:p>
                    <a:p>
                      <a:pPr algn="l" fontAlgn="b"/>
                      <a:r>
                        <a:rPr lang="ko-KR" altLang="en-US" sz="1000" b="0" dirty="0"/>
                        <a:t>     단차 구역에 전용 이동 통로</a:t>
                      </a:r>
                      <a:r>
                        <a:rPr lang="en-US" altLang="ko-KR" sz="1000" b="0" dirty="0"/>
                        <a:t>(</a:t>
                      </a:r>
                      <a:r>
                        <a:rPr lang="ko-KR" altLang="en-US" sz="1000" b="0" dirty="0"/>
                        <a:t>경사로 등</a:t>
                      </a:r>
                      <a:r>
                        <a:rPr lang="en-US" altLang="ko-KR" sz="1000" b="0" dirty="0"/>
                        <a:t>) </a:t>
                      </a:r>
                      <a:r>
                        <a:rPr lang="ko-KR" altLang="en-US" sz="1000" b="0" dirty="0"/>
                        <a:t>설치 및 마지막 계단 </a:t>
                      </a:r>
                      <a:endParaRPr lang="en-US" altLang="ko-KR" sz="1000" b="0" dirty="0"/>
                    </a:p>
                    <a:p>
                      <a:pPr algn="l" fontAlgn="b"/>
                      <a:r>
                        <a:rPr lang="en-US" altLang="ko-KR" sz="1000" b="0" dirty="0"/>
                        <a:t>     </a:t>
                      </a:r>
                      <a:r>
                        <a:rPr lang="ko-KR" altLang="en-US" sz="1000" b="0" dirty="0"/>
                        <a:t>노란색 안전 도색으로 시인성 극대화</a:t>
                      </a:r>
                      <a:endParaRPr lang="en-US" altLang="ko-KR" sz="1000" b="0" dirty="0"/>
                    </a:p>
                    <a:p>
                      <a:pPr algn="l" fontAlgn="b"/>
                      <a:endParaRPr lang="en-US" altLang="ko-KR" sz="1000" b="0" dirty="0">
                        <a:latin typeface="나눔바른고딕OTF"/>
                        <a:ea typeface="나눔바른고딕" panose="020B0603020101020101" pitchFamily="50" charset="-127"/>
                      </a:endParaRPr>
                    </a:p>
                    <a:p>
                      <a:pPr algn="l" fontAlgn="b"/>
                      <a:r>
                        <a:rPr lang="ko-KR" altLang="en-US" sz="1000" b="0" dirty="0">
                          <a:latin typeface="나눔바른고딕OTF"/>
                          <a:ea typeface="나눔바른고딕" panose="020B0603020101020101" pitchFamily="50" charset="-127"/>
                        </a:rPr>
                        <a:t>▹ </a:t>
                      </a:r>
                      <a:r>
                        <a:rPr lang="ko-KR" altLang="en-US" sz="1000" b="0" dirty="0"/>
                        <a:t>조도 최적화</a:t>
                      </a:r>
                      <a:r>
                        <a:rPr lang="en-US" altLang="ko-KR" sz="1000" b="0" dirty="0"/>
                        <a:t> </a:t>
                      </a:r>
                    </a:p>
                    <a:p>
                      <a:pPr algn="l" fontAlgn="b"/>
                      <a:r>
                        <a:rPr lang="ko-KR" altLang="en-US" sz="1000" b="0" dirty="0"/>
                        <a:t>    어두운 통로 및 사각지대 </a:t>
                      </a:r>
                      <a:r>
                        <a:rPr lang="en-US" altLang="ko-KR" sz="1000" b="0" dirty="0"/>
                        <a:t>LED </a:t>
                      </a:r>
                      <a:r>
                        <a:rPr lang="ko-KR" altLang="en-US" sz="1000" b="0" dirty="0" err="1"/>
                        <a:t>센서등</a:t>
                      </a:r>
                      <a:r>
                        <a:rPr lang="ko-KR" altLang="en-US" sz="1000" b="0" dirty="0"/>
                        <a:t> 추가 설치</a:t>
                      </a:r>
                      <a:endParaRPr lang="en-US" altLang="ko-KR" sz="1000" b="0" dirty="0"/>
                    </a:p>
                    <a:p>
                      <a:pPr algn="l" fontAlgn="b"/>
                      <a:endParaRPr lang="en-US" altLang="ko-KR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사다리 사고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ZERO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dirty="0"/>
                        <a:t>"</a:t>
                      </a:r>
                      <a:r>
                        <a:rPr lang="ko-KR" altLang="en-US" sz="1000" dirty="0"/>
                        <a:t>혼자 오르면 추락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함께 잡으면 안전입니다</a:t>
                      </a:r>
                      <a:r>
                        <a:rPr lang="en-US" altLang="ko-KR" sz="1000" dirty="0"/>
                        <a:t>"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1000" b="0" dirty="0">
                        <a:latin typeface="나눔바른고딕OTF"/>
                        <a:ea typeface="나눔바른고딕" panose="020B0603020101020101" pitchFamily="50" charset="-127"/>
                      </a:endParaRPr>
                    </a:p>
                    <a:p>
                      <a:pPr algn="l" fontAlgn="ctr"/>
                      <a:r>
                        <a:rPr lang="ko-KR" altLang="en-US" sz="1000" b="0" dirty="0">
                          <a:latin typeface="나눔바른고딕OTF"/>
                          <a:ea typeface="나눔바른고딕" panose="020B0603020101020101" pitchFamily="50" charset="-127"/>
                        </a:rPr>
                        <a:t>▹ </a:t>
                      </a:r>
                      <a:r>
                        <a:rPr lang="ko-KR" altLang="en-US" sz="1000" b="1" dirty="0"/>
                        <a:t>안전 스티커 부착</a:t>
                      </a:r>
                      <a:r>
                        <a:rPr lang="ko-KR" altLang="en-US" sz="1000" dirty="0"/>
                        <a:t> </a:t>
                      </a:r>
                      <a:endParaRPr lang="en-US" altLang="ko-KR" sz="1000" dirty="0"/>
                    </a:p>
                    <a:p>
                      <a:pPr algn="l" fontAlgn="ctr"/>
                      <a:r>
                        <a:rPr lang="ko-KR" altLang="en-US" sz="1000" dirty="0"/>
                        <a:t>     모든 사다리 측면에 </a:t>
                      </a:r>
                      <a:r>
                        <a:rPr lang="en-US" altLang="ko-KR" sz="1000" b="1" dirty="0"/>
                        <a:t>'2</a:t>
                      </a:r>
                      <a:r>
                        <a:rPr lang="ko-KR" altLang="en-US" sz="1000" b="1" dirty="0"/>
                        <a:t>인 </a:t>
                      </a:r>
                      <a:r>
                        <a:rPr lang="en-US" altLang="ko-KR" sz="1000" b="1" dirty="0"/>
                        <a:t>1</a:t>
                      </a:r>
                      <a:r>
                        <a:rPr lang="ko-KR" altLang="en-US" sz="1000" b="1" dirty="0"/>
                        <a:t>조 작업</a:t>
                      </a:r>
                      <a:r>
                        <a:rPr lang="en-US" altLang="ko-KR" sz="1000" b="1" dirty="0"/>
                        <a:t>'</a:t>
                      </a:r>
                      <a:r>
                        <a:rPr lang="en-US" altLang="ko-KR" sz="1000" dirty="0"/>
                        <a:t>, </a:t>
                      </a:r>
                      <a:r>
                        <a:rPr lang="en-US" altLang="ko-KR" sz="1000" b="1" dirty="0"/>
                        <a:t>'</a:t>
                      </a:r>
                      <a:r>
                        <a:rPr lang="ko-KR" altLang="en-US" sz="1000" b="1" dirty="0"/>
                        <a:t>안전모 착용 필수</a:t>
                      </a:r>
                      <a:r>
                        <a:rPr lang="en-US" altLang="ko-KR" sz="1000" b="1" dirty="0"/>
                        <a:t>’</a:t>
                      </a:r>
                      <a:r>
                        <a:rPr lang="ko-KR" altLang="en-US" sz="1000" dirty="0"/>
                        <a:t>  </a:t>
                      </a:r>
                      <a:endParaRPr lang="en-US" altLang="ko-KR" sz="1000" dirty="0"/>
                    </a:p>
                    <a:p>
                      <a:pPr algn="l" fontAlgn="ctr"/>
                      <a:r>
                        <a:rPr lang="en-US" altLang="ko-KR" sz="1000" dirty="0"/>
                        <a:t>      </a:t>
                      </a:r>
                      <a:r>
                        <a:rPr lang="ko-KR" altLang="en-US" sz="1000" dirty="0"/>
                        <a:t>스티커 부착</a:t>
                      </a:r>
                      <a:endParaRPr lang="en-US" altLang="ko-KR" sz="1000" dirty="0"/>
                    </a:p>
                    <a:p>
                      <a:pPr algn="l" fontAlgn="ctr"/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뇌〮심혈관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ZERO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dirty="0"/>
                    </a:p>
                    <a:p>
                      <a:pPr algn="ctr" fontAlgn="ctr"/>
                      <a:r>
                        <a:rPr lang="en-US" altLang="ko-KR" sz="1000" dirty="0"/>
                        <a:t>"</a:t>
                      </a:r>
                      <a:r>
                        <a:rPr lang="ko-KR" altLang="en-US" sz="1000" dirty="0"/>
                        <a:t>내 혈압을 아는 것이 </a:t>
                      </a:r>
                      <a:endParaRPr lang="en-US" altLang="ko-KR" sz="1000" dirty="0"/>
                    </a:p>
                    <a:p>
                      <a:pPr algn="ctr" fontAlgn="ctr"/>
                      <a:r>
                        <a:rPr lang="ko-KR" altLang="en-US" sz="1000" dirty="0"/>
                        <a:t>안전의 시작</a:t>
                      </a:r>
                      <a:r>
                        <a:rPr lang="en-US" altLang="ko-KR" sz="1000" dirty="0"/>
                        <a:t>“</a:t>
                      </a:r>
                    </a:p>
                    <a:p>
                      <a:pPr algn="ctr" fontAlgn="ctr"/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1000" b="0" dirty="0">
                        <a:latin typeface="나눔바른고딕OTF"/>
                        <a:ea typeface="나눔바른고딕" panose="020B0603020101020101" pitchFamily="50" charset="-127"/>
                      </a:endParaRPr>
                    </a:p>
                    <a:p>
                      <a:pPr algn="l" fontAlgn="ctr"/>
                      <a:r>
                        <a:rPr lang="ko-KR" altLang="en-US" sz="1000" b="0" dirty="0">
                          <a:latin typeface="나눔바른고딕OTF"/>
                          <a:ea typeface="나눔바른고딕" panose="020B0603020101020101" pitchFamily="50" charset="-127"/>
                        </a:rPr>
                        <a:t>▹</a:t>
                      </a:r>
                      <a:r>
                        <a:rPr lang="ko-KR" altLang="en-US" sz="1000" b="1" dirty="0"/>
                        <a:t>자가 혈압 </a:t>
                      </a:r>
                      <a:r>
                        <a:rPr lang="ko-KR" altLang="en-US" sz="1000" b="1" dirty="0" err="1"/>
                        <a:t>측정존</a:t>
                      </a:r>
                      <a:r>
                        <a:rPr lang="en-US" altLang="ko-KR" sz="1000" b="1" dirty="0"/>
                        <a:t> </a:t>
                      </a:r>
                      <a:r>
                        <a:rPr lang="ko-KR" altLang="en-US" sz="1000" b="1" dirty="0"/>
                        <a:t>운영</a:t>
                      </a:r>
                      <a:endParaRPr lang="en-US" altLang="ko-KR" sz="1000" b="1" dirty="0"/>
                    </a:p>
                    <a:p>
                      <a:pPr algn="l" fontAlgn="ctr"/>
                      <a:r>
                        <a:rPr lang="ko-KR" altLang="en-US" sz="1000" dirty="0"/>
                        <a:t>    출근 동선 내 </a:t>
                      </a:r>
                      <a:r>
                        <a:rPr lang="en-US" altLang="ko-KR" sz="1000" b="1" dirty="0"/>
                        <a:t>'</a:t>
                      </a:r>
                      <a:r>
                        <a:rPr lang="ko-KR" altLang="en-US" sz="1000" b="1" dirty="0"/>
                        <a:t>자가 혈압 </a:t>
                      </a:r>
                      <a:r>
                        <a:rPr lang="ko-KR" altLang="en-US" sz="1000" b="1" dirty="0" err="1"/>
                        <a:t>측정존</a:t>
                      </a:r>
                      <a:r>
                        <a:rPr lang="en-US" altLang="ko-KR" sz="1000" b="1" dirty="0"/>
                        <a:t>(Health Zone)'</a:t>
                      </a:r>
                      <a:r>
                        <a:rPr lang="ko-KR" altLang="en-US" sz="1000" dirty="0"/>
                        <a:t> 구축 및  측정 의무</a:t>
                      </a:r>
                      <a:endParaRPr lang="en-US" altLang="ko-KR" sz="1000" dirty="0"/>
                    </a:p>
                    <a:p>
                      <a:pPr algn="l" fontAlgn="ctr"/>
                      <a:endParaRPr lang="en-US" altLang="ko-KR" sz="1000" dirty="0"/>
                    </a:p>
                    <a:p>
                      <a:pPr algn="l" fontAlgn="ctr"/>
                      <a:r>
                        <a:rPr lang="ko-KR" altLang="en-US" sz="1000" b="0" dirty="0">
                          <a:latin typeface="나눔바른고딕OTF"/>
                          <a:ea typeface="나눔바른고딕" panose="020B0603020101020101" pitchFamily="50" charset="-127"/>
                        </a:rPr>
                        <a:t>▹ </a:t>
                      </a:r>
                      <a:r>
                        <a:rPr lang="ko-KR" altLang="en-US" sz="1000" b="1" dirty="0"/>
                        <a:t>포스터 부착</a:t>
                      </a:r>
                      <a:r>
                        <a:rPr lang="en-US" altLang="ko-KR" sz="1000" b="1" dirty="0"/>
                        <a:t>:</a:t>
                      </a:r>
                      <a:r>
                        <a:rPr lang="ko-KR" altLang="en-US" sz="1000" dirty="0"/>
                        <a:t> </a:t>
                      </a:r>
                      <a:r>
                        <a:rPr lang="ko-KR" altLang="en-US" sz="1000" dirty="0" err="1"/>
                        <a:t>측정존</a:t>
                      </a:r>
                      <a:r>
                        <a:rPr lang="ko-KR" altLang="en-US" sz="1000" dirty="0"/>
                        <a:t> 및 휴게실 내 </a:t>
                      </a:r>
                      <a:r>
                        <a:rPr lang="en-US" altLang="ko-KR" sz="1000" b="1" dirty="0"/>
                        <a:t>'</a:t>
                      </a:r>
                      <a:r>
                        <a:rPr lang="ko-KR" altLang="en-US" sz="1000" b="1" dirty="0" err="1"/>
                        <a:t>뇌</a:t>
                      </a:r>
                      <a:r>
                        <a:rPr lang="ko-KR" altLang="en-US" sz="1000" b="1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〮</a:t>
                      </a:r>
                      <a:r>
                        <a:rPr lang="ko-KR" altLang="en-US" sz="1000" b="1" dirty="0" err="1"/>
                        <a:t>심혈관</a:t>
                      </a:r>
                      <a:r>
                        <a:rPr lang="ko-KR" altLang="en-US" sz="1000" b="1" dirty="0"/>
                        <a:t> 질환 전조증상 및</a:t>
                      </a:r>
                      <a:endParaRPr lang="en-US" altLang="ko-KR" sz="1000" b="1" dirty="0"/>
                    </a:p>
                    <a:p>
                      <a:pPr algn="l" fontAlgn="ctr"/>
                      <a:r>
                        <a:rPr lang="en-US" altLang="ko-KR" sz="1000" b="1" dirty="0"/>
                        <a:t>    </a:t>
                      </a:r>
                      <a:r>
                        <a:rPr lang="ko-KR" altLang="en-US" sz="1000" b="1" dirty="0"/>
                        <a:t> 예방수칙</a:t>
                      </a:r>
                      <a:r>
                        <a:rPr lang="en-US" altLang="ko-KR" sz="1000" b="1" dirty="0"/>
                        <a:t>'</a:t>
                      </a:r>
                      <a:r>
                        <a:rPr lang="ko-KR" altLang="en-US" sz="1000" dirty="0"/>
                        <a:t> 포스터 부착</a:t>
                      </a:r>
                      <a:endParaRPr lang="en-US" altLang="ko-KR" sz="1000" dirty="0"/>
                    </a:p>
                    <a:p>
                      <a:pPr algn="l" fontAlgn="ctr"/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2126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00925-37D6-06A4-ED24-360ADF197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174D5E57-BAA6-9EC4-3C1B-0A0A8B3C7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97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3A9A492-20EF-65A8-0030-7731045EE3F9}"/>
              </a:ext>
            </a:extLst>
          </p:cNvPr>
          <p:cNvSpPr/>
          <p:nvPr/>
        </p:nvSpPr>
        <p:spPr>
          <a:xfrm>
            <a:off x="588464" y="1328539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근로자 참여 중심의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선제적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산재예방 대책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7E7D6B17-D363-8C3B-2892-6EFA90263DCD}"/>
              </a:ext>
            </a:extLst>
          </p:cNvPr>
          <p:cNvSpPr/>
          <p:nvPr/>
        </p:nvSpPr>
        <p:spPr>
          <a:xfrm>
            <a:off x="273310" y="1328539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1749" name="슬라이드 번호 개체 틀 1">
            <a:extLst>
              <a:ext uri="{FF2B5EF4-FFF2-40B4-BE49-F238E27FC236}">
                <a16:creationId xmlns:a16="http://schemas.microsoft.com/office/drawing/2014/main" id="{FCD85116-138A-4A81-CFA8-A9C072B2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017AF8-F61A-41E9-88B9-8D2C1D7CBC96}" type="slidenum">
              <a:rPr lang="ko-KR" altLang="en-US" smtClean="0">
                <a:solidFill>
                  <a:srgbClr val="898989"/>
                </a:solidFill>
              </a:rPr>
              <a:pPr/>
              <a:t>43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0C45F5F1-9AB9-9211-0E86-8F6870F553CE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테마별 안전문화 캠페인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AE984D-6D6C-D124-2AFE-F34D54564EFA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50BCFF-A725-6BFE-3914-5AF99F2A9140}"/>
              </a:ext>
            </a:extLst>
          </p:cNvPr>
          <p:cNvSpPr txBox="1"/>
          <p:nvPr/>
        </p:nvSpPr>
        <p:spPr>
          <a:xfrm>
            <a:off x="548277" y="2264566"/>
            <a:ext cx="5971791" cy="468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기대효과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사고 발생 가능성의 근본적 차단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 - </a:t>
            </a:r>
            <a:r>
              <a:rPr lang="ko-KR" altLang="en-US" sz="1200" dirty="0"/>
              <a:t>사다리 </a:t>
            </a:r>
            <a:r>
              <a:rPr lang="ko-KR" altLang="en-US" sz="1200" dirty="0" err="1"/>
              <a:t>최상단</a:t>
            </a:r>
            <a:r>
              <a:rPr lang="ko-KR" altLang="en-US" sz="1200" dirty="0"/>
              <a:t> </a:t>
            </a:r>
            <a:r>
              <a:rPr lang="ko-KR" altLang="en-US" sz="1200" dirty="0" err="1"/>
              <a:t>벨크로</a:t>
            </a:r>
            <a:r>
              <a:rPr lang="ko-KR" altLang="en-US" sz="1200" dirty="0"/>
              <a:t> 장착 및 계단 끝단 고시인성 도색</a:t>
            </a:r>
            <a:r>
              <a:rPr lang="en-US" altLang="ko-KR" sz="1200" dirty="0"/>
              <a:t>,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</a:t>
            </a:r>
            <a:r>
              <a:rPr lang="ko-KR" altLang="en-US" sz="1200" dirty="0"/>
              <a:t>위험요인 스티커 및 포스터 부착 등  </a:t>
            </a:r>
            <a:r>
              <a:rPr lang="ko-KR" altLang="en-US" sz="1200" b="1" dirty="0"/>
              <a:t>물리적 차단</a:t>
            </a:r>
            <a:r>
              <a:rPr lang="en-US" altLang="ko-KR" sz="1200" b="1" dirty="0"/>
              <a:t> </a:t>
            </a:r>
            <a:r>
              <a:rPr lang="ko-KR" altLang="en-US" sz="1200" b="1" dirty="0"/>
              <a:t>시스템 구축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-  </a:t>
            </a:r>
            <a:r>
              <a:rPr lang="ko-KR" altLang="en-US" sz="1200" b="1" dirty="0"/>
              <a:t>단순 권고를 넘어 현장 맞춤형 시설 개선을 통한 </a:t>
            </a:r>
            <a:r>
              <a:rPr lang="en-US" altLang="ko-KR" sz="1200" b="1" dirty="0"/>
              <a:t>3</a:t>
            </a:r>
            <a:r>
              <a:rPr lang="ko-KR" altLang="en-US" sz="1200" b="1" dirty="0"/>
              <a:t>대 다발 재해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  (</a:t>
            </a:r>
            <a:r>
              <a:rPr lang="ko-KR" altLang="en-US" sz="1200" b="1" dirty="0"/>
              <a:t>추락</a:t>
            </a:r>
            <a:r>
              <a:rPr lang="en-US" altLang="ko-KR" sz="1200" b="1" dirty="0"/>
              <a:t>·</a:t>
            </a:r>
            <a:r>
              <a:rPr lang="ko-KR" altLang="en-US" sz="1200" b="1" dirty="0"/>
              <a:t>전도</a:t>
            </a:r>
            <a:r>
              <a:rPr lang="en-US" altLang="ko-KR" sz="1200" b="1" dirty="0"/>
              <a:t>·</a:t>
            </a:r>
            <a:r>
              <a:rPr lang="ko-KR" altLang="en-US" sz="1200" b="1" dirty="0"/>
              <a:t>넘어짐</a:t>
            </a:r>
            <a:r>
              <a:rPr lang="en-US" altLang="ko-KR" sz="1200" b="1" dirty="0"/>
              <a:t>)</a:t>
            </a:r>
            <a:r>
              <a:rPr lang="ko-KR" altLang="en-US" sz="1200" b="1" dirty="0"/>
              <a:t>예방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b="1" dirty="0"/>
              <a:t>자율 실천 기반의 안전 패러다임 전환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- </a:t>
            </a:r>
            <a:r>
              <a:rPr lang="ko-KR" altLang="en-US" sz="1200" dirty="0"/>
              <a:t>작업 종료 </a:t>
            </a:r>
            <a:r>
              <a:rPr lang="en-US" altLang="ko-KR" sz="1200" dirty="0"/>
              <a:t>5</a:t>
            </a:r>
            <a:r>
              <a:rPr lang="ko-KR" altLang="en-US" sz="1200" dirty="0"/>
              <a:t>분 전 </a:t>
            </a:r>
            <a:r>
              <a:rPr lang="ko-KR" altLang="en-US" sz="1200" b="1" dirty="0"/>
              <a:t>‘자율 정비 시간’</a:t>
            </a:r>
            <a:r>
              <a:rPr lang="ko-KR" altLang="en-US" sz="1200" dirty="0"/>
              <a:t> 운영을 통해 바닥의 기름기</a:t>
            </a:r>
            <a:r>
              <a:rPr lang="en-US" altLang="ko-KR" sz="1200" dirty="0"/>
              <a:t>·</a:t>
            </a:r>
            <a:r>
              <a:rPr lang="ko-KR" altLang="en-US" sz="1200" dirty="0"/>
              <a:t>물기 및 잔재물을</a:t>
            </a:r>
            <a:endParaRPr lang="en-US" altLang="ko-KR" sz="1200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</a:t>
            </a:r>
            <a:r>
              <a:rPr lang="ko-KR" altLang="en-US" sz="1200" dirty="0"/>
              <a:t> 스스로 제거하는 </a:t>
            </a:r>
            <a:r>
              <a:rPr lang="ko-KR" altLang="en-US" sz="1200" b="1" dirty="0"/>
              <a:t>자가 정비 습관 내재화</a:t>
            </a:r>
            <a:r>
              <a:rPr lang="en-US" altLang="ko-KR" sz="1200" dirty="0">
                <a:latin typeface="+mn-ea"/>
              </a:rPr>
              <a:t>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/>
              <a:t>동료의 안전까지 배려하는 자발적 행동 변화를 유도하여 </a:t>
            </a:r>
            <a:r>
              <a:rPr lang="ko-KR" altLang="en-US" sz="1200" b="1" dirty="0"/>
              <a:t>지시 중심에서 실천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    </a:t>
            </a:r>
            <a:r>
              <a:rPr lang="ko-KR" altLang="en-US" sz="1200" b="1" dirty="0"/>
              <a:t> 중심의 안전 문화 확산</a:t>
            </a:r>
            <a:r>
              <a:rPr lang="en-US" altLang="ko-KR" sz="1200" dirty="0">
                <a:latin typeface="+mn-ea"/>
              </a:rPr>
              <a:t> 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b="1" dirty="0"/>
              <a:t>보건 관리 체계화를 통한 근로자 생명 보호</a:t>
            </a:r>
            <a:r>
              <a:rPr lang="en-US" altLang="ko-KR" sz="1200" b="1" dirty="0"/>
              <a:t>  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  - </a:t>
            </a:r>
            <a:r>
              <a:rPr lang="ko-KR" altLang="en-US" sz="1200" dirty="0"/>
              <a:t>바닥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'</a:t>
            </a:r>
            <a:r>
              <a:rPr lang="ko-KR" altLang="en-US" sz="1200" b="1" dirty="0"/>
              <a:t>혈압 </a:t>
            </a:r>
            <a:r>
              <a:rPr lang="ko-KR" altLang="en-US" sz="1200" b="1" dirty="0" err="1"/>
              <a:t>체크존</a:t>
            </a:r>
            <a:r>
              <a:rPr lang="en-US" altLang="ko-KR" sz="1200" dirty="0"/>
              <a:t>' </a:t>
            </a:r>
            <a:r>
              <a:rPr lang="ko-KR" altLang="en-US" sz="1200" dirty="0"/>
              <a:t>구획 및 예방수칙 상시 게시를 통한 </a:t>
            </a:r>
            <a:r>
              <a:rPr lang="ko-KR" altLang="en-US" sz="1200" b="1" dirty="0"/>
              <a:t>일상적</a:t>
            </a:r>
            <a:r>
              <a:rPr lang="en-US" altLang="ko-KR" sz="1200" b="1" dirty="0"/>
              <a:t>·</a:t>
            </a:r>
            <a:r>
              <a:rPr lang="ko-KR" altLang="en-US" sz="1200" b="1" dirty="0"/>
              <a:t>능동적 건강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    </a:t>
            </a:r>
            <a:r>
              <a:rPr lang="ko-KR" altLang="en-US" sz="1200" b="1" dirty="0"/>
              <a:t> 모니터링 시스템 구축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  - </a:t>
            </a:r>
            <a:r>
              <a:rPr lang="ko-KR" altLang="en-US" sz="1200" dirty="0" err="1"/>
              <a:t>뇌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1200" dirty="0" err="1"/>
              <a:t>심혈관</a:t>
            </a:r>
            <a:r>
              <a:rPr lang="ko-KR" altLang="en-US" sz="1200" dirty="0"/>
              <a:t> 질환 등 고위험 징후를 작업 투입 전 조기에 발견함으로써 </a:t>
            </a:r>
            <a:r>
              <a:rPr lang="ko-KR" altLang="en-US" sz="1200" b="1" dirty="0"/>
              <a:t>응급 </a:t>
            </a:r>
            <a:endParaRPr lang="en-US" altLang="ko-KR" sz="1200" b="1" dirty="0"/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/>
              <a:t>             </a:t>
            </a:r>
            <a:r>
              <a:rPr lang="ko-KR" altLang="en-US" sz="1200" b="1" dirty="0"/>
              <a:t>상황 시 </a:t>
            </a:r>
            <a:r>
              <a:rPr lang="ko-KR" altLang="en-US" sz="1200" b="1" dirty="0" err="1"/>
              <a:t>골든타임</a:t>
            </a:r>
            <a:r>
              <a:rPr lang="ko-KR" altLang="en-US" sz="1200" b="1" dirty="0"/>
              <a:t> 확보 및 인명 피해 최소화</a:t>
            </a:r>
            <a:endParaRPr lang="en-US" altLang="ko-KR" sz="1200" b="1" dirty="0"/>
          </a:p>
        </p:txBody>
      </p:sp>
    </p:spTree>
    <p:extLst>
      <p:ext uri="{BB962C8B-B14F-4D97-AF65-F5344CB8AC3E}">
        <p14:creationId xmlns:p14="http://schemas.microsoft.com/office/powerpoint/2010/main" val="32758056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E5710D4-BDD0-659A-DF8A-F2852D5E82C8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Ⅴ.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예산 집행내역 및 계획</a:t>
            </a:r>
          </a:p>
        </p:txBody>
      </p:sp>
      <p:sp>
        <p:nvSpPr>
          <p:cNvPr id="32958" name="슬라이드 번호 개체 틀 3">
            <a:extLst>
              <a:ext uri="{FF2B5EF4-FFF2-40B4-BE49-F238E27FC236}">
                <a16:creationId xmlns:a16="http://schemas.microsoft.com/office/drawing/2014/main" id="{65A16855-6A85-19E6-08C5-BAE31EC8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3F3CC97-7A04-41B8-8CC4-29A23D725E3F}" type="slidenum">
              <a:rPr lang="ko-KR" altLang="en-US" smtClean="0">
                <a:solidFill>
                  <a:srgbClr val="898989"/>
                </a:solidFill>
              </a:rPr>
              <a:pPr/>
              <a:t>44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88389E9-C5F4-5BFC-4654-AA939B050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8214" y="1256108"/>
            <a:ext cx="10139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ko-KR" sz="900" dirty="0"/>
              <a:t>(</a:t>
            </a:r>
            <a:r>
              <a:rPr lang="ko-KR" altLang="en-US" sz="900" dirty="0"/>
              <a:t>금액단위 </a:t>
            </a:r>
            <a:r>
              <a:rPr lang="en-US" altLang="ko-KR" sz="900" dirty="0"/>
              <a:t>: </a:t>
            </a:r>
            <a:r>
              <a:rPr lang="ko-KR" altLang="en-US" sz="900" dirty="0"/>
              <a:t>천원</a:t>
            </a:r>
            <a:r>
              <a:rPr lang="en-US" altLang="ko-KR" sz="900" dirty="0"/>
              <a:t>)</a:t>
            </a:r>
            <a:endParaRPr lang="ko-KR" altLang="en-US" sz="900" dirty="0"/>
          </a:p>
        </p:txBody>
      </p:sp>
      <p:graphicFrame>
        <p:nvGraphicFramePr>
          <p:cNvPr id="6" name="표 4">
            <a:extLst>
              <a:ext uri="{FF2B5EF4-FFF2-40B4-BE49-F238E27FC236}">
                <a16:creationId xmlns:a16="http://schemas.microsoft.com/office/drawing/2014/main" id="{2A112C41-90D8-486F-F7FE-D5FE54E98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534491"/>
              </p:ext>
            </p:extLst>
          </p:nvPr>
        </p:nvGraphicFramePr>
        <p:xfrm>
          <a:off x="225743" y="1528215"/>
          <a:ext cx="6375399" cy="7890750"/>
        </p:xfrm>
        <a:graphic>
          <a:graphicData uri="http://schemas.openxmlformats.org/drawingml/2006/table">
            <a:tbl>
              <a:tblPr firstRow="1" bandRow="1"/>
              <a:tblGrid>
                <a:gridCol w="421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2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27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7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27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707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  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2025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2026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583"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안전사업비 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안전관리비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출장비</a:t>
                      </a:r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현장점검</a:t>
                      </a:r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en-US" altLang="ko-KR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900" b="0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위험성평가</a:t>
                      </a:r>
                      <a:r>
                        <a:rPr lang="ko-KR" altLang="en-US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등</a:t>
                      </a:r>
                      <a:r>
                        <a:rPr lang="en-US" altLang="ko-KR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2,299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947"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9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소계</a:t>
                      </a:r>
                      <a:endParaRPr lang="en-US" altLang="ko-KR" sz="900" b="1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2,299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453803"/>
                  </a:ext>
                </a:extLst>
              </a:tr>
              <a:tr h="365244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안전경영 및 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 시스템 등 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지원예산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안전관리자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안전관리감독자</a:t>
                      </a:r>
                      <a:b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안전보건 직책수당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29700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-29700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574640"/>
                  </a:ext>
                </a:extLst>
              </a:tr>
              <a:tr h="365244">
                <a:tc v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endParaRPr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ISO</a:t>
                      </a: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45001 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사후심사비</a:t>
                      </a:r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-2,640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ISO</a:t>
                      </a: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45001</a:t>
                      </a: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9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컨설팅비</a:t>
                      </a:r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ISO</a:t>
                      </a: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45001</a:t>
                      </a: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9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갱신심사</a:t>
                      </a:r>
                      <a:r>
                        <a:rPr lang="ko-KR" altLang="en-US" sz="9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2,500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KOSHA-MS 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사후심사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236126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KOSHA-MS 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컨설팅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600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171184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이크레터블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751950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33,476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4,736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-28,740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077">
                <a:tc rowSpan="16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16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안전관련 물품 및 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장비 구입비 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18,785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22,542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3,757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564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677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안전벨트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271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쿨스카프</a:t>
                      </a:r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9,873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11,848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1,975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폭염키트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16,920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20,304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3,384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게시판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20,288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24,346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4,058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스마트 안전 시스템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9,757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11,708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464920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전기 및 계측 장비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4,479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5,375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896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97547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 위생 및 소모품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2,880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3,456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867856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사다리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095347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미끄럼방지화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689860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사다리 안전띠 제작비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769219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QR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코드 인쇄비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665059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안전관련 포스터</a:t>
                      </a: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안전경영방침 등</a:t>
                      </a: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630117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작성가이드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662762"/>
                  </a:ext>
                </a:extLst>
              </a:tr>
              <a:tr h="187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84,097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133,117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49,020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7077">
                <a:tc rowSpan="6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 관련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7,468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8,214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652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직무교육 및 </a:t>
                      </a:r>
                      <a:b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29,467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32,414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2,947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2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법정교육비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22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365 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게시글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1,648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0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업무수행 평가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및 포상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22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41,674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59,196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17,523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2211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전담팀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인건비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143,451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146,463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3,012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2211"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82,595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90,859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8,264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22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예비비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47,575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52,332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4,757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822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130,170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143,191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13,021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97223"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 계</a:t>
                      </a:r>
                      <a:endParaRPr lang="ko-KR" altLang="en-US" sz="9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436,967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489,602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52,635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9112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D8B76E5-4989-1B5D-05BD-13D7F8F26402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33795" name="슬라이드 번호 개체 틀 1">
            <a:extLst>
              <a:ext uri="{FF2B5EF4-FFF2-40B4-BE49-F238E27FC236}">
                <a16:creationId xmlns:a16="http://schemas.microsoft.com/office/drawing/2014/main" id="{5AFB0322-32E3-AE3F-4334-1309266A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6E0F6CE-7A72-4F05-88C9-873984337300}" type="slidenum">
              <a:rPr lang="ko-KR" altLang="en-US" smtClean="0">
                <a:solidFill>
                  <a:srgbClr val="898989"/>
                </a:solidFill>
              </a:rPr>
              <a:pPr/>
              <a:t>45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3796" name="그림 3">
            <a:extLst>
              <a:ext uri="{FF2B5EF4-FFF2-40B4-BE49-F238E27FC236}">
                <a16:creationId xmlns:a16="http://schemas.microsoft.com/office/drawing/2014/main" id="{432085D7-68E3-089B-E7F6-B5B0FF591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A901318A-B94D-8B1B-26DE-5271F4474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000823"/>
              </p:ext>
            </p:extLst>
          </p:nvPr>
        </p:nvGraphicFramePr>
        <p:xfrm>
          <a:off x="296863" y="1566863"/>
          <a:ext cx="6267451" cy="7748598"/>
        </p:xfrm>
        <a:graphic>
          <a:graphicData uri="http://schemas.openxmlformats.org/drawingml/2006/table">
            <a:tbl>
              <a:tblPr/>
              <a:tblGrid>
                <a:gridCol w="1190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4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62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62362">
                <a:tc rowSpan="2"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712">
                <a:tc gridSpan="6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  <a:endParaRPr lang="ko-KR" altLang="en-US" sz="5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36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 유지보수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KOSHA-MS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컨설팅 및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사후심사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유지보수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컨설팅 및 </a:t>
                      </a:r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사후심사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9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ISO45001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컨설팅 및 심사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절차서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이크레더블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지침서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236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경영방침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안전보건방침 수립 및 공포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방침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안전보건방침 게시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방침 게시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2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이해관계자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니즈 파악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이해관계자 니즈 파악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니즈 파악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236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 평가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및 실행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236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운영법규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관련법규 조사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검토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등록부 등록 및 전파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등록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47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추진계획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2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구조 및 책임 절차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안전보건관리 조직 정비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236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자격절차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채용시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3,241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안전보건관리책임자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6236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비상시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대비ㆍ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․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 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시나리오 작성 및 보완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62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 실시 및 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679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</a:tbl>
          </a:graphicData>
        </a:graphic>
      </p:graphicFrame>
      <p:sp>
        <p:nvSpPr>
          <p:cNvPr id="2" name="TextBox 6">
            <a:extLst>
              <a:ext uri="{FF2B5EF4-FFF2-40B4-BE49-F238E27FC236}">
                <a16:creationId xmlns:a16="http://schemas.microsoft.com/office/drawing/2014/main" id="{85862B97-3841-4251-20A9-BA418305D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625" y="1329645"/>
            <a:ext cx="126327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700" dirty="0">
                <a:latin typeface="+mn-ea"/>
              </a:rPr>
              <a:t>(</a:t>
            </a:r>
            <a:r>
              <a:rPr lang="ko-KR" altLang="en-US" sz="700" dirty="0">
                <a:latin typeface="+mn-ea"/>
              </a:rPr>
              <a:t>금액단위 </a:t>
            </a:r>
            <a:r>
              <a:rPr lang="en-US" altLang="ko-KR" sz="700" dirty="0">
                <a:latin typeface="+mn-ea"/>
              </a:rPr>
              <a:t>: </a:t>
            </a:r>
            <a:r>
              <a:rPr lang="ko-KR" altLang="en-US" sz="700" dirty="0">
                <a:latin typeface="+mn-ea"/>
              </a:rPr>
              <a:t>만원</a:t>
            </a:r>
            <a:r>
              <a:rPr lang="en-US" altLang="ko-KR" sz="700" dirty="0">
                <a:latin typeface="+mn-ea"/>
              </a:rPr>
              <a:t>, VAT</a:t>
            </a:r>
            <a:r>
              <a:rPr lang="ko-KR" altLang="en-US" sz="700" dirty="0">
                <a:latin typeface="+mn-ea"/>
              </a:rPr>
              <a:t>별도 </a:t>
            </a:r>
            <a:r>
              <a:rPr lang="en-US" altLang="ko-KR" sz="700" dirty="0">
                <a:latin typeface="+mn-ea"/>
              </a:rPr>
              <a:t>)</a:t>
            </a:r>
            <a:endParaRPr lang="ko-KR" altLang="en-US" sz="7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130612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번호 개체 틀 1">
            <a:extLst>
              <a:ext uri="{FF2B5EF4-FFF2-40B4-BE49-F238E27FC236}">
                <a16:creationId xmlns:a16="http://schemas.microsoft.com/office/drawing/2014/main" id="{1E086E70-3674-4EFB-87D8-B1832B45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C00A180-6FF4-406B-8731-1E9EF39AFA39}" type="slidenum">
              <a:rPr lang="ko-KR" altLang="en-US" smtClean="0">
                <a:solidFill>
                  <a:srgbClr val="898989"/>
                </a:solidFill>
              </a:rPr>
              <a:pPr/>
              <a:t>46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05FB58-9961-1B88-B1F1-773C3C45F45F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F2692B87-5A40-63D6-5665-32DBFA9A7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67589"/>
              </p:ext>
            </p:extLst>
          </p:nvPr>
        </p:nvGraphicFramePr>
        <p:xfrm>
          <a:off x="296863" y="1549400"/>
          <a:ext cx="6264277" cy="7729788"/>
        </p:xfrm>
        <a:graphic>
          <a:graphicData uri="http://schemas.openxmlformats.org/drawingml/2006/table">
            <a:tbl>
              <a:tblPr/>
              <a:tblGrid>
                <a:gridCol w="120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2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320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r>
                        <a:rPr lang="en-US" altLang="ko-KR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28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모니터링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성과평가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1,500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준수평가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28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 계획서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</a:t>
                      </a:r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계획수립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내부심시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28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검토계획서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경영검토 계획서</a:t>
                      </a:r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 관리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경영검토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부적합 시정조치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개선 실행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부적합 시정조치 및 개선 실행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시정조치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10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일반건강진단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검진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5,841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1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특수건강진단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특검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3,245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교대근무자 건강관리수립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및 활동특수건강진단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안전점검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안전점감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자체 산업안전교육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외부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위탁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 실시 및 개선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TBM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안전점검의 날 리포트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발행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365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게시판 활동 포상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포상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192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아차사고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수집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아차사고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사례수집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2175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</a:tbl>
          </a:graphicData>
        </a:graphic>
      </p:graphicFrame>
      <p:sp>
        <p:nvSpPr>
          <p:cNvPr id="6" name="TextBox 6">
            <a:extLst>
              <a:ext uri="{FF2B5EF4-FFF2-40B4-BE49-F238E27FC236}">
                <a16:creationId xmlns:a16="http://schemas.microsoft.com/office/drawing/2014/main" id="{85862B97-3841-4251-20A9-BA418305D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625" y="1329645"/>
            <a:ext cx="126327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700" dirty="0">
                <a:latin typeface="+mn-ea"/>
              </a:rPr>
              <a:t>(</a:t>
            </a:r>
            <a:r>
              <a:rPr lang="ko-KR" altLang="en-US" sz="700" dirty="0">
                <a:latin typeface="+mn-ea"/>
              </a:rPr>
              <a:t>금액단위 </a:t>
            </a:r>
            <a:r>
              <a:rPr lang="en-US" altLang="ko-KR" sz="700" dirty="0">
                <a:latin typeface="+mn-ea"/>
              </a:rPr>
              <a:t>: </a:t>
            </a:r>
            <a:r>
              <a:rPr lang="ko-KR" altLang="en-US" sz="700" dirty="0">
                <a:latin typeface="+mn-ea"/>
              </a:rPr>
              <a:t>만원</a:t>
            </a:r>
            <a:r>
              <a:rPr lang="en-US" altLang="ko-KR" sz="700" dirty="0">
                <a:latin typeface="+mn-ea"/>
              </a:rPr>
              <a:t>, VAT</a:t>
            </a:r>
            <a:r>
              <a:rPr lang="ko-KR" altLang="en-US" sz="700" dirty="0">
                <a:latin typeface="+mn-ea"/>
              </a:rPr>
              <a:t>별도 </a:t>
            </a:r>
            <a:r>
              <a:rPr lang="en-US" altLang="ko-KR" sz="700" dirty="0">
                <a:latin typeface="+mn-ea"/>
              </a:rPr>
              <a:t>)</a:t>
            </a:r>
            <a:endParaRPr lang="ko-KR" altLang="en-US" sz="7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37827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2CDB25E0-D02B-B737-3882-6560AECC8D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960158"/>
              </p:ext>
            </p:extLst>
          </p:nvPr>
        </p:nvGraphicFramePr>
        <p:xfrm>
          <a:off x="296863" y="1568450"/>
          <a:ext cx="6264274" cy="3779835"/>
        </p:xfrm>
        <a:graphic>
          <a:graphicData uri="http://schemas.openxmlformats.org/drawingml/2006/table">
            <a:tbl>
              <a:tblPr/>
              <a:tblGrid>
                <a:gridCol w="1198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207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FM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빌딩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7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7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5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5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endParaRPr lang="ko-KR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2B31596-1699-37D9-5607-4213227DE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042636"/>
              </p:ext>
            </p:extLst>
          </p:nvPr>
        </p:nvGraphicFramePr>
        <p:xfrm>
          <a:off x="296863" y="5348288"/>
          <a:ext cx="6264276" cy="3954738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4039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성장사업단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일반빌딩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78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7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678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67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67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6211" name="슬라이드 번호 개체 틀 1">
            <a:extLst>
              <a:ext uri="{FF2B5EF4-FFF2-40B4-BE49-F238E27FC236}">
                <a16:creationId xmlns:a16="http://schemas.microsoft.com/office/drawing/2014/main" id="{83BEEF88-6C43-794F-B357-CB02F652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C21921C-3DFD-4CCD-8D28-D13E553BAA10}" type="slidenum">
              <a:rPr lang="ko-KR" altLang="en-US" smtClean="0">
                <a:solidFill>
                  <a:srgbClr val="898989"/>
                </a:solidFill>
              </a:rPr>
              <a:pPr/>
              <a:t>47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6212" name="그림 1">
            <a:extLst>
              <a:ext uri="{FF2B5EF4-FFF2-40B4-BE49-F238E27FC236}">
                <a16:creationId xmlns:a16="http://schemas.microsoft.com/office/drawing/2014/main" id="{A29D1BD4-C26D-C8A2-A912-6DFA6284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1563688"/>
            <a:ext cx="27066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213" name="그림 2">
            <a:extLst>
              <a:ext uri="{FF2B5EF4-FFF2-40B4-BE49-F238E27FC236}">
                <a16:creationId xmlns:a16="http://schemas.microsoft.com/office/drawing/2014/main" id="{C5F2D7EA-EEF4-D250-B7B1-49C8E3FA9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5360988"/>
            <a:ext cx="2693987" cy="6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6FD1E5-3899-CBEA-D258-9145B3A7446A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85862B97-3841-4251-20A9-BA418305D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625" y="1329645"/>
            <a:ext cx="126327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700" dirty="0">
                <a:latin typeface="+mn-ea"/>
              </a:rPr>
              <a:t>(</a:t>
            </a:r>
            <a:r>
              <a:rPr lang="ko-KR" altLang="en-US" sz="700" dirty="0">
                <a:latin typeface="+mn-ea"/>
              </a:rPr>
              <a:t>금액단위 </a:t>
            </a:r>
            <a:r>
              <a:rPr lang="en-US" altLang="ko-KR" sz="700" dirty="0">
                <a:latin typeface="+mn-ea"/>
              </a:rPr>
              <a:t>: </a:t>
            </a:r>
            <a:r>
              <a:rPr lang="ko-KR" altLang="en-US" sz="700" dirty="0">
                <a:latin typeface="+mn-ea"/>
              </a:rPr>
              <a:t>만원</a:t>
            </a:r>
            <a:r>
              <a:rPr lang="en-US" altLang="ko-KR" sz="700" dirty="0">
                <a:latin typeface="+mn-ea"/>
              </a:rPr>
              <a:t>, VAT</a:t>
            </a:r>
            <a:r>
              <a:rPr lang="ko-KR" altLang="en-US" sz="700" dirty="0">
                <a:latin typeface="+mn-ea"/>
              </a:rPr>
              <a:t>별도 </a:t>
            </a:r>
            <a:r>
              <a:rPr lang="en-US" altLang="ko-KR" sz="700" dirty="0">
                <a:latin typeface="+mn-ea"/>
              </a:rPr>
              <a:t>)</a:t>
            </a:r>
            <a:endParaRPr lang="ko-KR" altLang="en-US" sz="7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30444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4B6B6975-E060-0430-B078-EED8C5D0C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486595"/>
              </p:ext>
            </p:extLst>
          </p:nvPr>
        </p:nvGraphicFramePr>
        <p:xfrm>
          <a:off x="296863" y="1568453"/>
          <a:ext cx="6264276" cy="4021313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5117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고객서비스팀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집합건물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6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927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9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92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9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9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981AE445-4C53-1076-945D-A2F614E39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855642"/>
              </p:ext>
            </p:extLst>
          </p:nvPr>
        </p:nvGraphicFramePr>
        <p:xfrm>
          <a:off x="296863" y="5881026"/>
          <a:ext cx="6264276" cy="3390195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9668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서비스사업팀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08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08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4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41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64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7162" name="슬라이드 번호 개체 틀 1">
            <a:extLst>
              <a:ext uri="{FF2B5EF4-FFF2-40B4-BE49-F238E27FC236}">
                <a16:creationId xmlns:a16="http://schemas.microsoft.com/office/drawing/2014/main" id="{8447CE5B-FBAB-6427-B5D9-5F3C55390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4954E98-380A-4362-80C6-C00E1ADEECC9}" type="slidenum">
              <a:rPr lang="ko-KR" altLang="en-US" smtClean="0">
                <a:solidFill>
                  <a:srgbClr val="898989"/>
                </a:solidFill>
              </a:rPr>
              <a:pPr/>
              <a:t>48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7163" name="그림 1">
            <a:extLst>
              <a:ext uri="{FF2B5EF4-FFF2-40B4-BE49-F238E27FC236}">
                <a16:creationId xmlns:a16="http://schemas.microsoft.com/office/drawing/2014/main" id="{491AE141-515A-4D81-D763-6856F67C7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6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64" name="그림 2">
            <a:extLst>
              <a:ext uri="{FF2B5EF4-FFF2-40B4-BE49-F238E27FC236}">
                <a16:creationId xmlns:a16="http://schemas.microsoft.com/office/drawing/2014/main" id="{4BFB46DD-AAFF-2139-A275-DFF9A18BE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925" y="5879438"/>
            <a:ext cx="2706688" cy="712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B2E7A6-2C0D-1E35-24F5-32FB90365CC7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85862B97-3841-4251-20A9-BA418305D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625" y="1329645"/>
            <a:ext cx="126327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700" dirty="0">
                <a:latin typeface="+mn-ea"/>
              </a:rPr>
              <a:t>(</a:t>
            </a:r>
            <a:r>
              <a:rPr lang="ko-KR" altLang="en-US" sz="700" dirty="0">
                <a:latin typeface="+mn-ea"/>
              </a:rPr>
              <a:t>금액단위 </a:t>
            </a:r>
            <a:r>
              <a:rPr lang="en-US" altLang="ko-KR" sz="700" dirty="0">
                <a:latin typeface="+mn-ea"/>
              </a:rPr>
              <a:t>: </a:t>
            </a:r>
            <a:r>
              <a:rPr lang="ko-KR" altLang="en-US" sz="700" dirty="0">
                <a:latin typeface="+mn-ea"/>
              </a:rPr>
              <a:t>만원</a:t>
            </a:r>
            <a:r>
              <a:rPr lang="en-US" altLang="ko-KR" sz="700" dirty="0">
                <a:latin typeface="+mn-ea"/>
              </a:rPr>
              <a:t>, VAT</a:t>
            </a:r>
            <a:r>
              <a:rPr lang="ko-KR" altLang="en-US" sz="700" dirty="0">
                <a:latin typeface="+mn-ea"/>
              </a:rPr>
              <a:t>별도 </a:t>
            </a:r>
            <a:r>
              <a:rPr lang="en-US" altLang="ko-KR" sz="700" dirty="0">
                <a:latin typeface="+mn-ea"/>
              </a:rPr>
              <a:t>)</a:t>
            </a:r>
            <a:endParaRPr lang="ko-KR" altLang="en-US" sz="7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3953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504C79BF-022B-1EBA-2785-5E4338534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336905"/>
              </p:ext>
            </p:extLst>
          </p:nvPr>
        </p:nvGraphicFramePr>
        <p:xfrm>
          <a:off x="296863" y="1568442"/>
          <a:ext cx="6264276" cy="3789322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3612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호텔사업본부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0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0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97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9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97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9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9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14E463D5-7696-8858-A122-962D552C4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291346"/>
              </p:ext>
            </p:extLst>
          </p:nvPr>
        </p:nvGraphicFramePr>
        <p:xfrm>
          <a:off x="296863" y="5491399"/>
          <a:ext cx="6264276" cy="3827529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9793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인프라사업본부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6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6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77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7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7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7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7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8260" name="슬라이드 번호 개체 틀 1">
            <a:extLst>
              <a:ext uri="{FF2B5EF4-FFF2-40B4-BE49-F238E27FC236}">
                <a16:creationId xmlns:a16="http://schemas.microsoft.com/office/drawing/2014/main" id="{52C64ABF-2CB2-45F6-BD66-1E09D63CA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59A9457-5943-41C6-A07D-354C9FA729BF}" type="slidenum">
              <a:rPr lang="ko-KR" altLang="en-US" smtClean="0">
                <a:solidFill>
                  <a:srgbClr val="898989"/>
                </a:solidFill>
              </a:rPr>
              <a:pPr/>
              <a:t>49</a:t>
            </a:fld>
            <a:endParaRPr lang="ko-KR" altLang="en-US" dirty="0">
              <a:solidFill>
                <a:srgbClr val="898989"/>
              </a:solidFill>
            </a:endParaRPr>
          </a:p>
        </p:txBody>
      </p:sp>
      <p:pic>
        <p:nvPicPr>
          <p:cNvPr id="38261" name="그림 1">
            <a:extLst>
              <a:ext uri="{FF2B5EF4-FFF2-40B4-BE49-F238E27FC236}">
                <a16:creationId xmlns:a16="http://schemas.microsoft.com/office/drawing/2014/main" id="{905CF3C7-1BBC-818F-A5CC-6FBEAEE2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88" y="5492994"/>
            <a:ext cx="2714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262" name="그림 2">
            <a:extLst>
              <a:ext uri="{FF2B5EF4-FFF2-40B4-BE49-F238E27FC236}">
                <a16:creationId xmlns:a16="http://schemas.microsoft.com/office/drawing/2014/main" id="{EE6D8305-D405-199F-DD9F-ED71FF621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BD8A09-4AD7-EA2D-2EEA-2486D6110080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85862B97-3841-4251-20A9-BA418305D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625" y="1329645"/>
            <a:ext cx="126327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700" dirty="0">
                <a:latin typeface="+mn-ea"/>
              </a:rPr>
              <a:t>(</a:t>
            </a:r>
            <a:r>
              <a:rPr lang="ko-KR" altLang="en-US" sz="700" dirty="0">
                <a:latin typeface="+mn-ea"/>
              </a:rPr>
              <a:t>금액단위 </a:t>
            </a:r>
            <a:r>
              <a:rPr lang="en-US" altLang="ko-KR" sz="700" dirty="0">
                <a:latin typeface="+mn-ea"/>
              </a:rPr>
              <a:t>: </a:t>
            </a:r>
            <a:r>
              <a:rPr lang="ko-KR" altLang="en-US" sz="700" dirty="0">
                <a:latin typeface="+mn-ea"/>
              </a:rPr>
              <a:t>만원</a:t>
            </a:r>
            <a:r>
              <a:rPr lang="en-US" altLang="ko-KR" sz="700" dirty="0">
                <a:latin typeface="+mn-ea"/>
              </a:rPr>
              <a:t>, VAT</a:t>
            </a:r>
            <a:r>
              <a:rPr lang="ko-KR" altLang="en-US" sz="700" dirty="0">
                <a:latin typeface="+mn-ea"/>
              </a:rPr>
              <a:t>별도 </a:t>
            </a:r>
            <a:r>
              <a:rPr lang="en-US" altLang="ko-KR" sz="700" dirty="0">
                <a:latin typeface="+mn-ea"/>
              </a:rPr>
              <a:t>)</a:t>
            </a:r>
            <a:endParaRPr lang="ko-KR" altLang="en-US" sz="7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2773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E71F4-7894-3FB9-9877-2E73A5C36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B2BC6DC-B36E-BD62-1C37-3C8EA99E43E9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57CA134C-93C6-5D52-4DF9-043391ED2C70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F6B69B15-E8BD-9F40-B1F3-F564FE3BD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5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85749" y="2192265"/>
            <a:ext cx="6275389" cy="2825008"/>
            <a:chOff x="285749" y="2192265"/>
            <a:chExt cx="6275389" cy="2825008"/>
          </a:xfrm>
        </p:grpSpPr>
        <p:sp>
          <p:nvSpPr>
            <p:cNvPr id="8334" name="사각형: 둥근 위쪽 모서리 8333">
              <a:extLst>
                <a:ext uri="{FF2B5EF4-FFF2-40B4-BE49-F238E27FC236}">
                  <a16:creationId xmlns:a16="http://schemas.microsoft.com/office/drawing/2014/main" id="{FB393E20-5897-1C4D-1DF6-5931996D63D5}"/>
                </a:ext>
              </a:extLst>
            </p:cNvPr>
            <p:cNvSpPr/>
            <p:nvPr/>
          </p:nvSpPr>
          <p:spPr bwMode="auto">
            <a:xfrm>
              <a:off x="285749" y="2192265"/>
              <a:ext cx="6275386" cy="325383"/>
            </a:xfrm>
            <a:prstGeom prst="round2SameRect">
              <a:avLst>
                <a:gd name="adj1" fmla="val 25563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extrusionH="184150"/>
          </p:spPr>
          <p:txBody>
            <a:bodyPr vert="horz" wrap="square" lIns="91440" tIns="72000" rIns="91440" bIns="108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5762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15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  <a:sym typeface="Wingdings" panose="05000000000000000000" pitchFamily="2" charset="2"/>
                </a:rPr>
                <a:t>본사 안전관리 책임자 역할</a:t>
              </a:r>
            </a:p>
          </p:txBody>
        </p:sp>
        <p:sp>
          <p:nvSpPr>
            <p:cNvPr id="8336" name="직사각형 8335">
              <a:extLst>
                <a:ext uri="{FF2B5EF4-FFF2-40B4-BE49-F238E27FC236}">
                  <a16:creationId xmlns:a16="http://schemas.microsoft.com/office/drawing/2014/main" id="{947D43B6-165F-27AE-7C52-22D99392D187}"/>
                </a:ext>
              </a:extLst>
            </p:cNvPr>
            <p:cNvSpPr/>
            <p:nvPr/>
          </p:nvSpPr>
          <p:spPr>
            <a:xfrm>
              <a:off x="285752" y="2499415"/>
              <a:ext cx="6275386" cy="25178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buClr>
                  <a:srgbClr val="0070C0"/>
                </a:buClr>
              </a:pP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안전보건팀</a:t>
              </a:r>
            </a:p>
          </p:txBody>
        </p:sp>
        <p:sp>
          <p:nvSpPr>
            <p:cNvPr id="8337" name="직사각형 8336">
              <a:extLst>
                <a:ext uri="{FF2B5EF4-FFF2-40B4-BE49-F238E27FC236}">
                  <a16:creationId xmlns:a16="http://schemas.microsoft.com/office/drawing/2014/main" id="{D1A32240-B013-79DA-A319-170BC8548B9E}"/>
                </a:ext>
              </a:extLst>
            </p:cNvPr>
            <p:cNvSpPr/>
            <p:nvPr/>
          </p:nvSpPr>
          <p:spPr>
            <a:xfrm>
              <a:off x="425404" y="2752462"/>
              <a:ext cx="5996082" cy="21366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①  회사 산업재해 예방계획의 수립 및 시행</a:t>
              </a: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②  회사 안전보건관리 규정의 작성 및 변경</a:t>
              </a: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③  전 직원 안전보건 교육 계획 수립 및 시행</a:t>
              </a: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④  작업환경 측정 등 작업환경의 점검 및 개선계획 수립 </a:t>
              </a:r>
              <a:r>
                <a:rPr lang="en-US" altLang="ko-KR" sz="1000" b="1" dirty="0">
                  <a:latin typeface="+mn-ea"/>
                </a:rPr>
                <a:t>• </a:t>
              </a:r>
              <a:r>
                <a:rPr lang="ko-KR" altLang="en-US" sz="1000" b="1" dirty="0">
                  <a:latin typeface="+mn-ea"/>
                </a:rPr>
                <a:t>시행</a:t>
              </a: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⑤  위험성평가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위험기구 또는 설비 점검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작업장 정리정돈</a:t>
              </a:r>
              <a:endParaRPr lang="en-US" altLang="ko-KR" sz="1000" b="1" dirty="0">
                <a:latin typeface="+mn-ea"/>
              </a:endParaRP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⑥  안전보건교육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근로자 건강관리</a:t>
              </a:r>
              <a:endParaRPr lang="en-US" altLang="ko-KR" sz="1000" b="1" dirty="0">
                <a:latin typeface="+mn-ea"/>
              </a:endParaRP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⑦  산재 원인조사 및 재발방지 대책 수립</a:t>
              </a:r>
              <a:endParaRPr lang="en-US" altLang="ko-KR" sz="1000" b="1" dirty="0">
                <a:latin typeface="+mn-ea"/>
              </a:endParaRP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⑧  안전장치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보호구 </a:t>
              </a:r>
              <a:r>
                <a:rPr lang="ko-KR" altLang="en-US" sz="1000" b="1" dirty="0" err="1">
                  <a:latin typeface="+mn-ea"/>
                </a:rPr>
                <a:t>적격품</a:t>
              </a:r>
              <a:r>
                <a:rPr lang="ko-KR" altLang="en-US" sz="1000" b="1" dirty="0">
                  <a:latin typeface="+mn-ea"/>
                </a:rPr>
                <a:t> 여부 확인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296863" y="5242519"/>
            <a:ext cx="6275389" cy="4125319"/>
            <a:chOff x="296863" y="5242519"/>
            <a:chExt cx="6275389" cy="4125319"/>
          </a:xfrm>
        </p:grpSpPr>
        <p:sp>
          <p:nvSpPr>
            <p:cNvPr id="8350" name="사각형: 둥근 위쪽 모서리 8349">
              <a:extLst>
                <a:ext uri="{FF2B5EF4-FFF2-40B4-BE49-F238E27FC236}">
                  <a16:creationId xmlns:a16="http://schemas.microsoft.com/office/drawing/2014/main" id="{2877927A-8AB2-71D0-F8F8-251C2255118D}"/>
                </a:ext>
              </a:extLst>
            </p:cNvPr>
            <p:cNvSpPr/>
            <p:nvPr/>
          </p:nvSpPr>
          <p:spPr bwMode="auto">
            <a:xfrm>
              <a:off x="296863" y="5242519"/>
              <a:ext cx="6275386" cy="308218"/>
            </a:xfrm>
            <a:prstGeom prst="round2SameRect">
              <a:avLst>
                <a:gd name="adj1" fmla="val 31942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extrusionH="184150"/>
          </p:spPr>
          <p:txBody>
            <a:bodyPr vert="horz" wrap="square" lIns="91440" tIns="72000" rIns="91440" bIns="108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5762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15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  <a:sym typeface="Wingdings" panose="05000000000000000000" pitchFamily="2" charset="2"/>
                </a:rPr>
                <a:t>사업별 안전관리 책임자  역할</a:t>
              </a:r>
            </a:p>
          </p:txBody>
        </p:sp>
        <p:sp>
          <p:nvSpPr>
            <p:cNvPr id="8352" name="직사각형 8351">
              <a:extLst>
                <a:ext uri="{FF2B5EF4-FFF2-40B4-BE49-F238E27FC236}">
                  <a16:creationId xmlns:a16="http://schemas.microsoft.com/office/drawing/2014/main" id="{7494273C-13C3-3E24-F345-5D093E42C10A}"/>
                </a:ext>
              </a:extLst>
            </p:cNvPr>
            <p:cNvSpPr/>
            <p:nvPr/>
          </p:nvSpPr>
          <p:spPr>
            <a:xfrm>
              <a:off x="296866" y="5557682"/>
              <a:ext cx="6275386" cy="38101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buClr>
                  <a:srgbClr val="0070C0"/>
                </a:buClr>
              </a:pP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FM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사업본부장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성장사업본부장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호텔사업본부장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인프라사업본부장</a:t>
              </a:r>
            </a:p>
          </p:txBody>
        </p:sp>
        <p:sp>
          <p:nvSpPr>
            <p:cNvPr id="8353" name="직사각형 8352">
              <a:extLst>
                <a:ext uri="{FF2B5EF4-FFF2-40B4-BE49-F238E27FC236}">
                  <a16:creationId xmlns:a16="http://schemas.microsoft.com/office/drawing/2014/main" id="{CFD7D508-6DAF-950A-C683-52E1605B4AB9}"/>
                </a:ext>
              </a:extLst>
            </p:cNvPr>
            <p:cNvSpPr/>
            <p:nvPr/>
          </p:nvSpPr>
          <p:spPr>
            <a:xfrm>
              <a:off x="436518" y="5832386"/>
              <a:ext cx="5996082" cy="33831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① 소관 사업별 산업안전보건업무 총괄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② 소관 사업별 산업재해 예방계획 수립 및 시행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③ 관련 사업장 안전보건 교육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④ 관련 사업장 유해 </a:t>
              </a:r>
              <a:r>
                <a:rPr lang="en-US" altLang="ko-KR" sz="1000" b="1" dirty="0">
                  <a:latin typeface="+mn-ea"/>
                </a:rPr>
                <a:t>• </a:t>
              </a:r>
              <a:r>
                <a:rPr lang="ko-KR" altLang="en-US" sz="1000" b="1" dirty="0">
                  <a:latin typeface="+mn-ea"/>
                </a:rPr>
                <a:t>위험요인 점검 및 개선활동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⑤ 소관 사업별 근로자의 건강진단 등 건강관리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⑥ 산업재해의 원인 조사 및 재발 방지대책 수립 시행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⑦ 소관 사업별 산업재해에 관한 통계의 기록 및 유지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⑧ 안전장치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보호구 지급 및 지급현황 관리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⑨ 관련 사업장 위험성 평가 실시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⑩ 안전보건규칙에서 정하는 근로자의 위험 또는 건강장해 방지활동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⑪ 지역별 산업안전보건협의체 구성 및 운영 </a:t>
              </a:r>
              <a:r>
                <a:rPr lang="en-US" altLang="ko-KR" sz="1000" b="1" dirty="0">
                  <a:latin typeface="+mn-ea"/>
                </a:rPr>
                <a:t>(</a:t>
              </a:r>
              <a:r>
                <a:rPr lang="ko-KR" altLang="en-US" sz="1000" b="1" dirty="0">
                  <a:latin typeface="+mn-ea"/>
                </a:rPr>
                <a:t>지역 협의체 구성 필요시</a:t>
              </a:r>
              <a:r>
                <a:rPr lang="en-US" altLang="ko-KR" sz="1000" b="1" dirty="0">
                  <a:latin typeface="+mn-ea"/>
                </a:rPr>
                <a:t>)</a:t>
              </a:r>
            </a:p>
            <a:p>
              <a:pPr>
                <a:lnSpc>
                  <a:spcPts val="2000"/>
                </a:lnSpc>
              </a:pPr>
              <a:r>
                <a:rPr lang="en-US" altLang="ko-KR" sz="1000" b="1" dirty="0">
                  <a:latin typeface="+mn-ea"/>
                </a:rPr>
                <a:t>⑫ </a:t>
              </a:r>
              <a:r>
                <a:rPr lang="ko-KR" altLang="en-US" sz="1000" b="1" dirty="0">
                  <a:latin typeface="+mn-ea"/>
                </a:rPr>
                <a:t>관련 사업장 산업안전보건 업무 이행실태 관리 및 추진실적  보고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⑬ 산업재해 발생시 보고 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07883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C47FF62D-4174-C670-72F7-F51DB37FC4BA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1531938"/>
          <a:ext cx="6264276" cy="7691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0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3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661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추진일정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6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11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안전보건경영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시스템 유지보수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KOSHA-MS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컨설팅 및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사후심사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유지보수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 ISO45001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사후심사 및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유지보수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이크레더블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SH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평가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111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안전보건 경영방침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안전보건방침 수립 및 공포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안전보건방침 게시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11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이해관계자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니즈 파악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이해관계자 니즈 파악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11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 평가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활동계획 수립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활동 실시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최초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정기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수시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개선대책 검토 및 실행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111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운영법규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관련법규 조사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법규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등록부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등록 및 전파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6111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안전보건목표 및 </a:t>
                      </a:r>
                      <a:b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</a:b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추진계획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안전보건목표 및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추진계획 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6111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구조 및 책임 절차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안전보건관리 조직 정비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6111">
                <a:tc rowSpan="5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교육훈련 및</a:t>
                      </a:r>
                      <a:b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</a:b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자격절차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안전보건교육 계획수립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산업안전보건교육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교육훈련 및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자격절차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채용시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관리감독자 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안전보건관리책임자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36111">
                <a:tc rowSpan="3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비상시 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대비ㆍ대응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훈련 계획 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비상시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대비ㆍ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․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대응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시나리오 작성 및 보완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훈련 실시 및 평가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C7BF406-4CD9-7604-4439-1A98353A257A}"/>
              </a:ext>
            </a:extLst>
          </p:cNvPr>
          <p:cNvSpPr txBox="1"/>
          <p:nvPr/>
        </p:nvSpPr>
        <p:spPr>
          <a:xfrm>
            <a:off x="225743" y="443615"/>
            <a:ext cx="59803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 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년도 안전보건 업무 일정표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80603E7-49E9-1D86-E340-7E489BACE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2657475" y="9367838"/>
            <a:ext cx="1543050" cy="52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59A9457-5943-41C6-A07D-354C9FA729BF}" type="slidenum">
              <a:rPr lang="ko-KR" altLang="en-US" smtClean="0">
                <a:solidFill>
                  <a:srgbClr val="898989"/>
                </a:solidFill>
              </a:rPr>
              <a:pPr/>
              <a:t>50</a:t>
            </a:fld>
            <a:endParaRPr lang="ko-KR" altLang="en-US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3011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번호 개체 틀 1">
            <a:extLst>
              <a:ext uri="{FF2B5EF4-FFF2-40B4-BE49-F238E27FC236}">
                <a16:creationId xmlns:a16="http://schemas.microsoft.com/office/drawing/2014/main" id="{242E70C9-8E10-8FAD-37AC-0481DB0BE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9717BA4-5BBB-4804-8F96-863CA9C76000}" type="slidenum">
              <a:rPr lang="ko-KR" altLang="en-US" sz="1000" smtClean="0">
                <a:solidFill>
                  <a:srgbClr val="898989"/>
                </a:solidFill>
              </a:rPr>
              <a:pPr/>
              <a:t>51</a:t>
            </a:fld>
            <a:endParaRPr lang="ko-KR" altLang="en-US" sz="1000" dirty="0">
              <a:solidFill>
                <a:srgbClr val="898989"/>
              </a:solidFill>
            </a:endParaRP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4BEF1549-41DD-1382-C198-693D9E8AB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281133"/>
              </p:ext>
            </p:extLst>
          </p:nvPr>
        </p:nvGraphicFramePr>
        <p:xfrm>
          <a:off x="296862" y="1531938"/>
          <a:ext cx="6264280" cy="767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8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4649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추진일정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1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824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모니터링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성과평가</a:t>
                      </a:r>
                    </a:p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성과평가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82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준수평가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824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 계획서 작성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82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824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검토계획서 작성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82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 관리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부적합 시정조치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개선 실행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부적합 시정조치 및 개선 실행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안전보건경영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일반건강진단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특수건강진단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교대근무자 건강관리수립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및 활동특수건강진단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매월 안전점검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자체 산업안전교육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 실시 및 개선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TBM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제안제도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안전점검의 날 리포트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365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게시판 활동 포상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아차사고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수집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0EBE62A-2BD8-6324-A104-D6BB37D25DBA}"/>
              </a:ext>
            </a:extLst>
          </p:cNvPr>
          <p:cNvSpPr txBox="1"/>
          <p:nvPr/>
        </p:nvSpPr>
        <p:spPr>
          <a:xfrm>
            <a:off x="225743" y="443615"/>
            <a:ext cx="588085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  2026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년도 안전보건 업무 일정표</a:t>
            </a:r>
          </a:p>
        </p:txBody>
      </p:sp>
    </p:spTree>
    <p:extLst>
      <p:ext uri="{BB962C8B-B14F-4D97-AF65-F5344CB8AC3E}">
        <p14:creationId xmlns:p14="http://schemas.microsoft.com/office/powerpoint/2010/main" val="925942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B14FE-C896-0CF4-3D02-498700C23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5577FD3-A039-48F8-0399-AE794C332430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74160951-F889-56F2-9A8B-3FB30CF02DD8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9D2F89C5-22B2-C272-F0A7-4F1EF5531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8334" name="사각형: 둥근 위쪽 모서리 8333">
            <a:extLst>
              <a:ext uri="{FF2B5EF4-FFF2-40B4-BE49-F238E27FC236}">
                <a16:creationId xmlns:a16="http://schemas.microsoft.com/office/drawing/2014/main" id="{44491F8F-47A9-546C-3B70-1938A8351EEA}"/>
              </a:ext>
            </a:extLst>
          </p:cNvPr>
          <p:cNvSpPr/>
          <p:nvPr/>
        </p:nvSpPr>
        <p:spPr bwMode="auto">
          <a:xfrm>
            <a:off x="285749" y="2192263"/>
            <a:ext cx="6275386" cy="312811"/>
          </a:xfrm>
          <a:prstGeom prst="round2SameRect">
            <a:avLst>
              <a:gd name="adj1" fmla="val 29665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184150"/>
        </p:spPr>
        <p:txBody>
          <a:bodyPr vert="horz" wrap="square" lIns="91440" tIns="72000" rIns="91440" bIns="108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5762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지역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/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현장 안전관리 책임자  역할</a:t>
            </a:r>
          </a:p>
        </p:txBody>
      </p:sp>
      <p:sp>
        <p:nvSpPr>
          <p:cNvPr id="8336" name="직사각형 8335">
            <a:extLst>
              <a:ext uri="{FF2B5EF4-FFF2-40B4-BE49-F238E27FC236}">
                <a16:creationId xmlns:a16="http://schemas.microsoft.com/office/drawing/2014/main" id="{7EFC6538-74A5-1D13-BB4E-F34960FB7F4F}"/>
              </a:ext>
            </a:extLst>
          </p:cNvPr>
          <p:cNvSpPr/>
          <p:nvPr/>
        </p:nvSpPr>
        <p:spPr>
          <a:xfrm>
            <a:off x="285752" y="2505074"/>
            <a:ext cx="6275386" cy="3736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 defTabSz="1043056" latinLnBrk="0">
              <a:lnSpc>
                <a:spcPts val="1900"/>
              </a:lnSpc>
              <a:buClr>
                <a:srgbClr val="0070C0"/>
              </a:buClr>
            </a:pP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수도권사업단장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호남본부장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강원사업단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서비스사업팀장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성장사업단장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</a:t>
            </a:r>
          </a:p>
          <a:p>
            <a:pPr algn="ctr" defTabSz="1043056" latinLnBrk="0">
              <a:lnSpc>
                <a:spcPts val="1900"/>
              </a:lnSpc>
              <a:buClr>
                <a:srgbClr val="0070C0"/>
              </a:buClr>
            </a:pP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고객서비스팀장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호텔사업팀장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인프라사업팀장</a:t>
            </a:r>
          </a:p>
        </p:txBody>
      </p:sp>
      <p:sp>
        <p:nvSpPr>
          <p:cNvPr id="8337" name="직사각형 8336">
            <a:extLst>
              <a:ext uri="{FF2B5EF4-FFF2-40B4-BE49-F238E27FC236}">
                <a16:creationId xmlns:a16="http://schemas.microsoft.com/office/drawing/2014/main" id="{2B2107DB-0A65-BF14-DF7C-7C3E68787335}"/>
              </a:ext>
            </a:extLst>
          </p:cNvPr>
          <p:cNvSpPr/>
          <p:nvPr/>
        </p:nvSpPr>
        <p:spPr>
          <a:xfrm>
            <a:off x="425404" y="3060836"/>
            <a:ext cx="5996082" cy="303781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① 지역별 산업안전보건업무 총괄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② 안전관리자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보건관리자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관리감독자 지휘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감독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③ 관련 사업장 직원  안전보건 교육 및 관리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④ 작업복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보호구 및 방호장치의 점검과 그 착용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사용에 관한 교육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지도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⑤ 관련 사업장 유해 </a:t>
            </a:r>
            <a:r>
              <a:rPr lang="en-US" altLang="ko-KR" sz="1000" b="1" dirty="0">
                <a:latin typeface="+mn-ea"/>
              </a:rPr>
              <a:t>• </a:t>
            </a:r>
            <a:r>
              <a:rPr lang="ko-KR" altLang="en-US" sz="1000" b="1" dirty="0">
                <a:latin typeface="+mn-ea"/>
              </a:rPr>
              <a:t>위험요인 점검 및 개선활동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⑥ 관련 사업장 산업재해 보고 및 이에 대한 응급조치 실시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⑦ 관련 사업장 작업장 정리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정돈 및 통로 확보에 대한 확인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감독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⑧ 안전관리자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보건관리자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산업보건의 등의 지도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조언에 대한 협조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⑨ 관련 사업장 위험성 평가실시 및 관리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⑩ 지역별 산업안전보건협의체 구성 및 운영 </a:t>
            </a:r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지역 협의체 구성 필요시</a:t>
            </a:r>
            <a:r>
              <a:rPr lang="en-US" altLang="ko-KR" sz="1000" b="1" dirty="0">
                <a:latin typeface="+mn-ea"/>
              </a:rPr>
              <a:t>)</a:t>
            </a:r>
          </a:p>
          <a:p>
            <a:pPr>
              <a:lnSpc>
                <a:spcPts val="2000"/>
              </a:lnSpc>
            </a:pPr>
            <a:r>
              <a:rPr lang="en-US" altLang="ko-KR" sz="1000" b="1" dirty="0">
                <a:latin typeface="+mn-ea"/>
              </a:rPr>
              <a:t>⑪ </a:t>
            </a:r>
            <a:r>
              <a:rPr lang="ko-KR" altLang="en-US" sz="1000" b="1" dirty="0">
                <a:latin typeface="+mn-ea"/>
              </a:rPr>
              <a:t>관련 사업장 안전보건 관리업무 추진실적 및 산업재해 발생시 보고 등</a:t>
            </a:r>
          </a:p>
        </p:txBody>
      </p:sp>
    </p:spTree>
    <p:extLst>
      <p:ext uri="{BB962C8B-B14F-4D97-AF65-F5344CB8AC3E}">
        <p14:creationId xmlns:p14="http://schemas.microsoft.com/office/powerpoint/2010/main" val="1166684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30026-DF34-5B46-6F73-C7A3BD177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01E814E-85E1-2155-0D72-4CF8D5149275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4A46D77B-8F3F-4F25-4583-0F1174E12A69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F9F57A0C-AB6F-798D-2503-067CE119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7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85749" y="2192261"/>
            <a:ext cx="6275389" cy="2798840"/>
            <a:chOff x="285749" y="2192261"/>
            <a:chExt cx="6275389" cy="2798840"/>
          </a:xfrm>
        </p:grpSpPr>
        <p:sp>
          <p:nvSpPr>
            <p:cNvPr id="8334" name="사각형: 둥근 위쪽 모서리 8333">
              <a:extLst>
                <a:ext uri="{FF2B5EF4-FFF2-40B4-BE49-F238E27FC236}">
                  <a16:creationId xmlns:a16="http://schemas.microsoft.com/office/drawing/2014/main" id="{E486600C-862A-239A-2693-CAB6583AFBC3}"/>
                </a:ext>
              </a:extLst>
            </p:cNvPr>
            <p:cNvSpPr/>
            <p:nvPr/>
          </p:nvSpPr>
          <p:spPr bwMode="auto">
            <a:xfrm>
              <a:off x="285749" y="2192261"/>
              <a:ext cx="6275386" cy="272304"/>
            </a:xfrm>
            <a:prstGeom prst="round2SameRect">
              <a:avLst>
                <a:gd name="adj1" fmla="val 24349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extrusionH="184150"/>
          </p:spPr>
          <p:txBody>
            <a:bodyPr vert="horz" wrap="square" lIns="91440" tIns="72000" rIns="91440" bIns="108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5762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15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  <a:sym typeface="Wingdings" panose="05000000000000000000" pitchFamily="2" charset="2"/>
                </a:rPr>
                <a:t>안전 책임자 역할</a:t>
              </a:r>
            </a:p>
          </p:txBody>
        </p:sp>
        <p:sp>
          <p:nvSpPr>
            <p:cNvPr id="8336" name="직사각형 8335">
              <a:extLst>
                <a:ext uri="{FF2B5EF4-FFF2-40B4-BE49-F238E27FC236}">
                  <a16:creationId xmlns:a16="http://schemas.microsoft.com/office/drawing/2014/main" id="{BA980978-2BC1-664E-1D7B-C9D4F18EAB78}"/>
                </a:ext>
              </a:extLst>
            </p:cNvPr>
            <p:cNvSpPr/>
            <p:nvPr/>
          </p:nvSpPr>
          <p:spPr>
            <a:xfrm>
              <a:off x="285752" y="2467407"/>
              <a:ext cx="6275386" cy="25236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spcBef>
                  <a:spcPts val="300"/>
                </a:spcBef>
                <a:buClr>
                  <a:srgbClr val="0070C0"/>
                </a:buClr>
              </a:pP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KT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빌딩센터장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성장사업단장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고객서비스팀장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지사장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지원센터장</a:t>
              </a:r>
              <a:endPara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1043056" latinLnBrk="0">
                <a:buClr>
                  <a:srgbClr val="0070C0"/>
                </a:buClr>
              </a:pP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호텔사업팀장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인프라사업센터장</a:t>
              </a:r>
            </a:p>
          </p:txBody>
        </p:sp>
        <p:sp>
          <p:nvSpPr>
            <p:cNvPr id="8337" name="직사각형 8336">
              <a:extLst>
                <a:ext uri="{FF2B5EF4-FFF2-40B4-BE49-F238E27FC236}">
                  <a16:creationId xmlns:a16="http://schemas.microsoft.com/office/drawing/2014/main" id="{9C59B726-4A94-AAAC-B679-39915F7C99C2}"/>
                </a:ext>
              </a:extLst>
            </p:cNvPr>
            <p:cNvSpPr/>
            <p:nvPr/>
          </p:nvSpPr>
          <p:spPr>
            <a:xfrm>
              <a:off x="425404" y="2947707"/>
              <a:ext cx="5996082" cy="18639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 ① 사업장 순회점검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지도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개선조치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 ② 사업장 유해 </a:t>
              </a:r>
              <a:r>
                <a:rPr lang="en-US" altLang="ko-KR" sz="1000" b="1" dirty="0">
                  <a:latin typeface="+mn-ea"/>
                </a:rPr>
                <a:t>• </a:t>
              </a:r>
              <a:r>
                <a:rPr lang="ko-KR" altLang="en-US" sz="1000" b="1" dirty="0">
                  <a:latin typeface="+mn-ea"/>
                </a:rPr>
                <a:t>위험요인 점검결과 보고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 ③ 사업장 작업환경 측정 실시 등</a:t>
              </a:r>
              <a:endParaRPr lang="en-US" altLang="ko-KR" sz="1000" b="1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endParaRPr lang="ko-KR" altLang="en-US" sz="1000" b="1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000" b="1" dirty="0">
                  <a:latin typeface="+mn-ea"/>
                </a:rPr>
                <a:t> ※ 50</a:t>
              </a:r>
              <a:r>
                <a:rPr lang="ko-KR" altLang="en-US" sz="1000" b="1" dirty="0">
                  <a:latin typeface="+mn-ea"/>
                </a:rPr>
                <a:t>인 이상 사업장 별도 위탁 선임</a:t>
              </a: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296863" y="5380252"/>
            <a:ext cx="6275389" cy="2846454"/>
            <a:chOff x="296863" y="5380252"/>
            <a:chExt cx="6275389" cy="2846454"/>
          </a:xfrm>
        </p:grpSpPr>
        <p:sp>
          <p:nvSpPr>
            <p:cNvPr id="3" name="사각형: 둥근 위쪽 모서리 2">
              <a:extLst>
                <a:ext uri="{FF2B5EF4-FFF2-40B4-BE49-F238E27FC236}">
                  <a16:creationId xmlns:a16="http://schemas.microsoft.com/office/drawing/2014/main" id="{2270C6DD-DA2C-B42B-4658-86F0962E6B4A}"/>
                </a:ext>
              </a:extLst>
            </p:cNvPr>
            <p:cNvSpPr/>
            <p:nvPr/>
          </p:nvSpPr>
          <p:spPr bwMode="auto">
            <a:xfrm>
              <a:off x="296863" y="5380252"/>
              <a:ext cx="6275386" cy="272304"/>
            </a:xfrm>
            <a:prstGeom prst="round2SameRect">
              <a:avLst>
                <a:gd name="adj1" fmla="val 36008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extrusionH="184150"/>
          </p:spPr>
          <p:txBody>
            <a:bodyPr vert="horz" wrap="square" lIns="91440" tIns="72000" rIns="91440" bIns="108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5762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15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  <a:sym typeface="Wingdings" panose="05000000000000000000" pitchFamily="2" charset="2"/>
                </a:rPr>
                <a:t>관리감독자 역할</a:t>
              </a: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F40C951D-3DF0-1764-F050-8732F6737A75}"/>
                </a:ext>
              </a:extLst>
            </p:cNvPr>
            <p:cNvSpPr/>
            <p:nvPr/>
          </p:nvSpPr>
          <p:spPr>
            <a:xfrm>
              <a:off x="296866" y="5655397"/>
              <a:ext cx="6275386" cy="2571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buClr>
                  <a:srgbClr val="0070C0"/>
                </a:buClr>
              </a:pP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KT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빌딩소장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일반빌딩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</a:t>
              </a:r>
              <a:r>
                <a:rPr lang="ko-KR" altLang="en-US" sz="1200" b="1" spc="-30" dirty="0" err="1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리마크빌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소장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지사장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지원센터장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호텔소장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인프라센터장</a:t>
              </a:r>
              <a:endPara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5BAA73BC-0421-592E-5655-0898B3DDC9D5}"/>
                </a:ext>
              </a:extLst>
            </p:cNvPr>
            <p:cNvSpPr/>
            <p:nvPr/>
          </p:nvSpPr>
          <p:spPr>
            <a:xfrm>
              <a:off x="436518" y="5955994"/>
              <a:ext cx="5996082" cy="2088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① 사업장 안전관리 업무수행 및 교육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② 작업복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보호구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방호장치의 점검</a:t>
              </a:r>
              <a:r>
                <a:rPr lang="en-US" altLang="ko-KR" sz="1000" b="1" dirty="0">
                  <a:latin typeface="+mn-ea"/>
                </a:rPr>
                <a:t>•</a:t>
              </a:r>
              <a:r>
                <a:rPr lang="ko-KR" altLang="en-US" sz="1000" b="1" dirty="0">
                  <a:latin typeface="+mn-ea"/>
                </a:rPr>
                <a:t>착용</a:t>
              </a:r>
              <a:r>
                <a:rPr lang="en-US" altLang="ko-KR" sz="1000" b="1" dirty="0">
                  <a:latin typeface="+mn-ea"/>
                </a:rPr>
                <a:t>•</a:t>
              </a:r>
              <a:r>
                <a:rPr lang="ko-KR" altLang="en-US" sz="1000" b="1" dirty="0">
                  <a:latin typeface="+mn-ea"/>
                </a:rPr>
                <a:t>사용에 관한 교육</a:t>
              </a:r>
              <a:r>
                <a:rPr lang="en-US" altLang="ko-KR" sz="1000" b="1" dirty="0">
                  <a:latin typeface="+mn-ea"/>
                </a:rPr>
                <a:t>•</a:t>
              </a:r>
              <a:r>
                <a:rPr lang="ko-KR" altLang="en-US" sz="1000" b="1" dirty="0">
                  <a:latin typeface="+mn-ea"/>
                </a:rPr>
                <a:t>지도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③ 작업장 정리 </a:t>
              </a:r>
              <a:r>
                <a:rPr lang="en-US" altLang="ko-KR" sz="1000" b="1" dirty="0">
                  <a:latin typeface="+mn-ea"/>
                </a:rPr>
                <a:t>· </a:t>
              </a:r>
              <a:r>
                <a:rPr lang="ko-KR" altLang="en-US" sz="1000" b="1" dirty="0">
                  <a:latin typeface="+mn-ea"/>
                </a:rPr>
                <a:t>정돈 및 통로 확보에 대한 확인 </a:t>
              </a:r>
              <a:r>
                <a:rPr lang="en-US" altLang="ko-KR" sz="1000" b="1" dirty="0">
                  <a:latin typeface="+mn-ea"/>
                </a:rPr>
                <a:t>· </a:t>
              </a:r>
              <a:r>
                <a:rPr lang="ko-KR" altLang="en-US" sz="1000" b="1" dirty="0">
                  <a:latin typeface="+mn-ea"/>
                </a:rPr>
                <a:t>감독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④ 사업장 유해 </a:t>
              </a:r>
              <a:r>
                <a:rPr lang="en-US" altLang="ko-KR" sz="1000" b="1" dirty="0">
                  <a:latin typeface="+mn-ea"/>
                </a:rPr>
                <a:t>• </a:t>
              </a:r>
              <a:r>
                <a:rPr lang="ko-KR" altLang="en-US" sz="1000" b="1" dirty="0">
                  <a:latin typeface="+mn-ea"/>
                </a:rPr>
                <a:t>위험요인 점검</a:t>
              </a:r>
              <a:r>
                <a:rPr lang="en-US" altLang="ko-KR" sz="1000" b="1" dirty="0">
                  <a:latin typeface="+mn-ea"/>
                </a:rPr>
                <a:t>(1</a:t>
              </a:r>
              <a:r>
                <a:rPr lang="ko-KR" altLang="en-US" sz="1000" b="1" dirty="0">
                  <a:latin typeface="+mn-ea"/>
                </a:rPr>
                <a:t>회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일 이상</a:t>
              </a:r>
              <a:r>
                <a:rPr lang="en-US" altLang="ko-KR" sz="1000" b="1" dirty="0">
                  <a:latin typeface="+mn-ea"/>
                </a:rPr>
                <a:t>) </a:t>
              </a:r>
              <a:r>
                <a:rPr lang="ko-KR" altLang="en-US" sz="1000" b="1" dirty="0">
                  <a:latin typeface="+mn-ea"/>
                </a:rPr>
                <a:t>및 개선활동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⑤ 산업재해 보고 및 이에 대한 응급조치 실시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⑥ 안전관리자， 보건관리자， 산업보건의 등의 지도 </a:t>
              </a:r>
              <a:r>
                <a:rPr lang="en-US" altLang="ko-KR" sz="1000" b="1" dirty="0">
                  <a:latin typeface="+mn-ea"/>
                </a:rPr>
                <a:t>· </a:t>
              </a:r>
              <a:r>
                <a:rPr lang="ko-KR" altLang="en-US" sz="1000" b="1" dirty="0">
                  <a:latin typeface="+mn-ea"/>
                </a:rPr>
                <a:t>조언에 대한협조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⑦ 위험성평가시 유해 </a:t>
              </a:r>
              <a:r>
                <a:rPr lang="en-US" altLang="ko-KR" sz="1000" b="1" dirty="0">
                  <a:latin typeface="+mn-ea"/>
                </a:rPr>
                <a:t>· </a:t>
              </a:r>
              <a:r>
                <a:rPr lang="ko-KR" altLang="en-US" sz="1000" b="1" dirty="0">
                  <a:latin typeface="+mn-ea"/>
                </a:rPr>
                <a:t>위험요인의 파악 및 개선조치 시행에 대한 참여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⑧ 사업장 안전보건 관리 업무 추진실적 보고 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3093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1D821-AF3B-DC69-9A96-0589F865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347B344-BE1B-3B7B-7AFD-C7144FDEEB56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B0288C4E-65B9-3744-ABD8-3F98563B960C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EE3B1C30-42A7-5F99-D5E0-01022709A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8334" name="사각형: 둥근 위쪽 모서리 8333">
            <a:extLst>
              <a:ext uri="{FF2B5EF4-FFF2-40B4-BE49-F238E27FC236}">
                <a16:creationId xmlns:a16="http://schemas.microsoft.com/office/drawing/2014/main" id="{7D25BCA4-FFE2-98D5-3047-6EE2E90BCE31}"/>
              </a:ext>
            </a:extLst>
          </p:cNvPr>
          <p:cNvSpPr/>
          <p:nvPr/>
        </p:nvSpPr>
        <p:spPr bwMode="auto">
          <a:xfrm>
            <a:off x="285749" y="2192261"/>
            <a:ext cx="6275386" cy="312814"/>
          </a:xfrm>
          <a:prstGeom prst="round2SameRect">
            <a:avLst>
              <a:gd name="adj1" fmla="val 27124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184150"/>
        </p:spPr>
        <p:txBody>
          <a:bodyPr vert="horz" wrap="square" lIns="91440" tIns="72000" rIns="91440" bIns="108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5762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산업안전보건위원회 구성 및 운영</a:t>
            </a:r>
          </a:p>
        </p:txBody>
      </p:sp>
      <p:grpSp>
        <p:nvGrpSpPr>
          <p:cNvPr id="8335" name="그룹 8334">
            <a:extLst>
              <a:ext uri="{FF2B5EF4-FFF2-40B4-BE49-F238E27FC236}">
                <a16:creationId xmlns:a16="http://schemas.microsoft.com/office/drawing/2014/main" id="{586892BE-7CF6-0F67-3725-5CB59BABAD69}"/>
              </a:ext>
            </a:extLst>
          </p:cNvPr>
          <p:cNvGrpSpPr/>
          <p:nvPr/>
        </p:nvGrpSpPr>
        <p:grpSpPr>
          <a:xfrm>
            <a:off x="285752" y="2505074"/>
            <a:ext cx="6275386" cy="7068295"/>
            <a:chOff x="309762" y="6620916"/>
            <a:chExt cx="2245133" cy="3260517"/>
          </a:xfrm>
        </p:grpSpPr>
        <p:sp>
          <p:nvSpPr>
            <p:cNvPr id="8336" name="직사각형 8335">
              <a:extLst>
                <a:ext uri="{FF2B5EF4-FFF2-40B4-BE49-F238E27FC236}">
                  <a16:creationId xmlns:a16="http://schemas.microsoft.com/office/drawing/2014/main" id="{32BA6360-FAEC-9AEE-5205-2D2461580832}"/>
                </a:ext>
              </a:extLst>
            </p:cNvPr>
            <p:cNvSpPr/>
            <p:nvPr/>
          </p:nvSpPr>
          <p:spPr>
            <a:xfrm>
              <a:off x="309762" y="6620916"/>
              <a:ext cx="2245133" cy="32605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buClr>
                  <a:srgbClr val="0070C0"/>
                </a:buClr>
              </a:pPr>
              <a:endPara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8337" name="직사각형 8336">
              <a:extLst>
                <a:ext uri="{FF2B5EF4-FFF2-40B4-BE49-F238E27FC236}">
                  <a16:creationId xmlns:a16="http://schemas.microsoft.com/office/drawing/2014/main" id="{6FB77AC4-9CFF-7770-6C74-45B0B062E55B}"/>
                </a:ext>
              </a:extLst>
            </p:cNvPr>
            <p:cNvSpPr/>
            <p:nvPr/>
          </p:nvSpPr>
          <p:spPr>
            <a:xfrm>
              <a:off x="359725" y="6655214"/>
              <a:ext cx="2145207" cy="31530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[ 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산업안전보건위원회 구성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법 제 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24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2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항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) ]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O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위원장 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000" b="1" kern="0" dirty="0">
                  <a:latin typeface="+mn-ea"/>
                  <a:cs typeface="+mj-cs"/>
                </a:rPr>
                <a:t>산업안전보건법 시행령 제</a:t>
              </a:r>
              <a:r>
                <a:rPr kumimoji="1" lang="en-US" altLang="ko-KR" sz="1000" b="1" kern="0" dirty="0">
                  <a:latin typeface="+mn-ea"/>
                  <a:cs typeface="+mj-cs"/>
                </a:rPr>
                <a:t>36</a:t>
              </a:r>
              <a:r>
                <a:rPr kumimoji="1" lang="ko-KR" altLang="en-US" sz="1000" b="1" kern="0" dirty="0">
                  <a:latin typeface="+mn-ea"/>
                  <a:cs typeface="+mj-cs"/>
                </a:rPr>
                <a:t>조</a:t>
              </a:r>
              <a:r>
                <a:rPr kumimoji="1" lang="en-US" altLang="ko-KR" sz="1000" b="1" kern="0" dirty="0">
                  <a:latin typeface="+mn-ea"/>
                  <a:cs typeface="+mj-cs"/>
                </a:rPr>
                <a:t>) 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latin typeface="+mn-ea"/>
                  <a:cs typeface="+mj-cs"/>
                </a:rPr>
                <a:t>     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-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매분기 마다 근로자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/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사용자 위원 중에서 호선 또는 공동위원장</a:t>
              </a:r>
              <a:endParaRPr kumimoji="1" lang="en-US" altLang="ko-KR" sz="1000" kern="0" dirty="0"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O </a:t>
              </a:r>
              <a:r>
                <a:rPr kumimoji="1" lang="ko-KR" altLang="en-US" sz="1000" b="1" kern="0" dirty="0" err="1">
                  <a:latin typeface="+mn-ea"/>
                  <a:cs typeface="+mj-cs"/>
                </a:rPr>
                <a:t>위원선임</a:t>
              </a:r>
              <a:endParaRPr kumimoji="1" lang="en-US" altLang="ko-KR" sz="1000" b="1" kern="0" dirty="0"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kern="0" dirty="0">
                  <a:latin typeface="+mn-ea"/>
                  <a:cs typeface="+mj-cs"/>
                </a:rPr>
                <a:t>    -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근로자 위원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: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근로자대표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,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근로자 대표가 지정하는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9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명 이내의 사업장 근로자</a:t>
              </a:r>
              <a:endParaRPr kumimoji="1" lang="en-US" altLang="ko-KR" sz="1000" kern="0" dirty="0"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kern="0" dirty="0">
                  <a:latin typeface="+mn-ea"/>
                  <a:cs typeface="+mj-cs"/>
                </a:rPr>
                <a:t>   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-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 사용자 위원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: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해당사업자의 대표자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,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안전관리자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(</a:t>
              </a:r>
              <a:r>
                <a:rPr kumimoji="1" lang="ko-KR" altLang="en-US" sz="1000" kern="0" dirty="0" err="1">
                  <a:latin typeface="+mn-ea"/>
                  <a:cs typeface="+mj-cs"/>
                </a:rPr>
                <a:t>위탁받은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 전문기관의 해당 사업장 담당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)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kern="0" dirty="0">
                  <a:latin typeface="+mn-ea"/>
                  <a:cs typeface="+mj-cs"/>
                </a:rPr>
                <a:t>                       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산업보건관리자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(</a:t>
              </a:r>
              <a:r>
                <a:rPr kumimoji="1" lang="ko-KR" altLang="en-US" sz="1000" kern="0" dirty="0" err="1">
                  <a:latin typeface="+mn-ea"/>
                  <a:cs typeface="+mj-cs"/>
                </a:rPr>
                <a:t>위탁받은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 전문기관의 해당 사업장 담당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), 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kern="0" dirty="0">
                  <a:latin typeface="+mn-ea"/>
                  <a:cs typeface="+mj-cs"/>
                </a:rPr>
                <a:t>                        </a:t>
              </a:r>
              <a:r>
                <a:rPr kumimoji="1" lang="ko-KR" altLang="en-US" sz="1000" kern="0" dirty="0" err="1">
                  <a:latin typeface="+mn-ea"/>
                  <a:cs typeface="+mj-cs"/>
                </a:rPr>
                <a:t>산업보건의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(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선임되어 있는 경우에만 한정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)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kern="0" dirty="0">
                  <a:latin typeface="+mn-ea"/>
                  <a:cs typeface="+mj-cs"/>
                </a:rPr>
                <a:t>                       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해당사업의 대표자가 지명하는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9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명 이내의 해당사업의 부서장</a:t>
              </a:r>
              <a:endParaRPr kumimoji="1" lang="en-US" altLang="ko-KR" sz="1000" kern="0" dirty="0">
                <a:latin typeface="+mn-ea"/>
                <a:cs typeface="+mj-cs"/>
              </a:endParaRPr>
            </a:p>
            <a:p>
              <a:pPr defTabSz="914400" latinLnBrk="1">
                <a:lnSpc>
                  <a:spcPct val="150000"/>
                </a:lnSpc>
              </a:pPr>
              <a:endParaRPr lang="en-US" altLang="ko-KR" sz="1000" b="1" dirty="0">
                <a:latin typeface="+mn-ea"/>
              </a:endParaRPr>
            </a:p>
            <a:p>
              <a:pPr defTabSz="914400" latinLnBrk="1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CC"/>
                  </a:solidFill>
                  <a:latin typeface="+mn-ea"/>
                </a:rPr>
                <a:t>[ </a:t>
              </a:r>
              <a:r>
                <a:rPr lang="ko-KR" altLang="en-US" sz="1200" b="1" dirty="0">
                  <a:solidFill>
                    <a:srgbClr val="0000CC"/>
                  </a:solidFill>
                  <a:latin typeface="+mn-ea"/>
                </a:rPr>
                <a:t>산업안전보건위원회 회의 개최 </a:t>
              </a:r>
              <a:r>
                <a:rPr lang="en-US" altLang="ko-KR" sz="1200" b="1" dirty="0">
                  <a:solidFill>
                    <a:srgbClr val="0000CC"/>
                  </a:solidFill>
                  <a:latin typeface="+mn-ea"/>
                </a:rPr>
                <a:t>(</a:t>
              </a:r>
              <a:r>
                <a:rPr lang="ko-KR" altLang="en-US" sz="1200" b="1" dirty="0">
                  <a:solidFill>
                    <a:srgbClr val="0000CC"/>
                  </a:solidFill>
                  <a:latin typeface="+mn-ea"/>
                </a:rPr>
                <a:t>시행령 제 </a:t>
              </a:r>
              <a:r>
                <a:rPr lang="en-US" altLang="ko-KR" sz="1200" b="1" dirty="0">
                  <a:solidFill>
                    <a:srgbClr val="0000CC"/>
                  </a:solidFill>
                  <a:latin typeface="+mn-ea"/>
                </a:rPr>
                <a:t>37</a:t>
              </a:r>
              <a:r>
                <a:rPr lang="ko-KR" altLang="en-US" sz="1200" b="1" dirty="0">
                  <a:solidFill>
                    <a:srgbClr val="0000CC"/>
                  </a:solidFill>
                  <a:latin typeface="+mn-ea"/>
                </a:rPr>
                <a:t>조</a:t>
              </a:r>
              <a:r>
                <a:rPr lang="en-US" altLang="ko-KR" sz="1200" b="1" dirty="0">
                  <a:solidFill>
                    <a:srgbClr val="0000CC"/>
                  </a:solidFill>
                  <a:latin typeface="+mn-ea"/>
                </a:rPr>
                <a:t>)]</a:t>
              </a:r>
            </a:p>
            <a:p>
              <a:pPr defTabSz="914400" latinLnBrk="1"/>
              <a:endParaRPr lang="en-US" altLang="ko-KR" sz="1000" b="1" dirty="0">
                <a:latin typeface="+mn-ea"/>
              </a:endParaRPr>
            </a:p>
            <a:p>
              <a:pPr defTabSz="914400" latinLnBrk="1">
                <a:lnSpc>
                  <a:spcPct val="110000"/>
                </a:lnSpc>
              </a:pPr>
              <a:r>
                <a:rPr lang="en-US" altLang="ko-KR" sz="1000" b="1" dirty="0">
                  <a:latin typeface="+mn-ea"/>
                </a:rPr>
                <a:t>O </a:t>
              </a:r>
              <a:r>
                <a:rPr lang="ko-KR" altLang="en-US" sz="1000" b="1" dirty="0">
                  <a:latin typeface="+mn-ea"/>
                </a:rPr>
                <a:t>회의 주기 </a:t>
              </a:r>
              <a:r>
                <a:rPr lang="en-US" altLang="ko-KR" sz="1000" b="1" dirty="0">
                  <a:latin typeface="+mn-ea"/>
                </a:rPr>
                <a:t>:</a:t>
              </a:r>
              <a:r>
                <a:rPr lang="ko-KR" altLang="en-US" sz="1000" b="1" dirty="0">
                  <a:latin typeface="+mn-ea"/>
                </a:rPr>
                <a:t> 정기회의 </a:t>
              </a:r>
              <a:r>
                <a:rPr lang="en-US" altLang="ko-KR" sz="1000" b="1" dirty="0">
                  <a:latin typeface="+mn-ea"/>
                </a:rPr>
                <a:t>(</a:t>
              </a:r>
              <a:r>
                <a:rPr lang="ko-KR" altLang="en-US" sz="1000" b="1" dirty="0">
                  <a:latin typeface="+mn-ea"/>
                </a:rPr>
                <a:t>매분기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위원장이 소집</a:t>
              </a:r>
              <a:r>
                <a:rPr lang="en-US" altLang="ko-KR" sz="1000" b="1" dirty="0">
                  <a:latin typeface="+mn-ea"/>
                </a:rPr>
                <a:t>), </a:t>
              </a:r>
              <a:r>
                <a:rPr lang="ko-KR" altLang="en-US" sz="1000" b="1" dirty="0">
                  <a:latin typeface="+mn-ea"/>
                </a:rPr>
                <a:t>수시회의 </a:t>
              </a:r>
              <a:r>
                <a:rPr lang="en-US" altLang="ko-KR" sz="1000" b="1" dirty="0">
                  <a:latin typeface="+mn-ea"/>
                </a:rPr>
                <a:t>(</a:t>
              </a:r>
              <a:r>
                <a:rPr lang="ko-KR" altLang="en-US" sz="1000" b="1" dirty="0">
                  <a:latin typeface="+mn-ea"/>
                </a:rPr>
                <a:t>위원장이 필요시 소집</a:t>
              </a:r>
              <a:r>
                <a:rPr lang="en-US" altLang="ko-KR" sz="1000" b="1" dirty="0">
                  <a:latin typeface="+mn-ea"/>
                </a:rPr>
                <a:t>)</a:t>
              </a:r>
            </a:p>
            <a:p>
              <a:pPr defTabSz="914400" latinLnBrk="1">
                <a:lnSpc>
                  <a:spcPct val="110000"/>
                </a:lnSpc>
              </a:pPr>
              <a:r>
                <a:rPr lang="en-US" altLang="ko-KR" sz="1000" b="1" dirty="0">
                  <a:latin typeface="+mn-ea"/>
                </a:rPr>
                <a:t>O </a:t>
              </a:r>
              <a:r>
                <a:rPr lang="ko-KR" altLang="en-US" sz="1000" b="1" dirty="0">
                  <a:latin typeface="+mn-ea"/>
                </a:rPr>
                <a:t>회의록 기록관리</a:t>
              </a:r>
              <a:r>
                <a:rPr lang="en-US" altLang="ko-KR" sz="1000" b="1" dirty="0">
                  <a:latin typeface="+mn-ea"/>
                </a:rPr>
                <a:t>: </a:t>
              </a:r>
              <a:r>
                <a:rPr lang="ko-KR" altLang="en-US" sz="1000" b="1" dirty="0">
                  <a:latin typeface="+mn-ea"/>
                </a:rPr>
                <a:t>개최일시 및 장소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출석위원 서명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심의내용 및 의결 결정사항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 err="1">
                  <a:latin typeface="+mn-ea"/>
                </a:rPr>
                <a:t>그밖의</a:t>
              </a:r>
              <a:r>
                <a:rPr lang="ko-KR" altLang="en-US" sz="1000" b="1" dirty="0">
                  <a:latin typeface="+mn-ea"/>
                </a:rPr>
                <a:t> 토의 사항</a:t>
              </a:r>
            </a:p>
            <a:p>
              <a:pPr marR="0" algn="l" defTabSz="914400" rtl="0" eaLnBrk="0" fontAlgn="base" latinLnBrk="1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1" lang="en-US" altLang="ko-KR" sz="1000" kern="0" dirty="0">
                <a:latin typeface="+mn-ea"/>
                <a:cs typeface="+mj-cs"/>
              </a:endParaRPr>
            </a:p>
            <a:p>
              <a:pPr defTabSz="914400" latinLnBrk="1">
                <a:lnSpc>
                  <a:spcPct val="110000"/>
                </a:lnSpc>
              </a:pP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[ 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산업안전보건위원회 심의〮의결사항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법 제 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24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2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항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) ]</a:t>
              </a:r>
            </a:p>
            <a:p>
              <a:pPr marL="171450" marR="0" indent="-171450" algn="l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O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법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15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항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~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5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,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7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 관련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사업장의 산업재해 예방계획의 수립에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안전보건관리규정의 작성 및 변경에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3.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안전보건교육에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4.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작업환경측정 등 작업환경의 점검 및 개선에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5.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근로자의 건강진단 등 건강관리에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6.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산업재해에 관한 통계의 기록 및 유지에 관한 사항</a:t>
              </a:r>
              <a:endParaRPr kumimoji="1" lang="en-US" altLang="ko-KR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1" lang="ko-KR" alt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O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법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15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항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~6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호에 따른 </a:t>
              </a:r>
              <a:r>
                <a:rPr kumimoji="1" lang="ko-KR" alt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사항중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중대재해에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사업장의 산업재해 예방계획의 수립에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안전보건관리규정의 작성 및 변경에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3.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안전보건교육에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4.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작업환경측정 등 작업환경의 점검 및 개선에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5.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근로자의 건강진단 등 건강관리에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6.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산업재해의 원인 조사 및 재발 방지대책 수립에 관한 사항</a:t>
              </a:r>
              <a:endParaRPr kumimoji="1" lang="en-US" altLang="ko-KR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1" lang="ko-KR" alt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O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유해하거나 위험한 </a:t>
              </a:r>
              <a:r>
                <a:rPr kumimoji="1" lang="ko-KR" alt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기계ㆍ기구ㆍ설비를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도입한 경우 안전 및 </a:t>
              </a:r>
              <a:r>
                <a:rPr kumimoji="1" lang="ko-KR" alt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보건및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보건 관련 조치에 관한 사항</a:t>
              </a: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   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법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24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항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3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)</a:t>
              </a:r>
            </a:p>
            <a:p>
              <a:pPr marL="171450" marR="0" indent="-171450" algn="l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O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그 밖에 해당 사업장 근로자의 안전 및 보건을 </a:t>
              </a:r>
              <a:r>
                <a:rPr kumimoji="1" lang="ko-KR" alt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유지ㆍ증진시키기</a:t>
              </a:r>
              <a:r>
                <a:rPr kumimoji="1" lang="ko-KR" altLang="en-US" sz="1000" b="1" kern="0" dirty="0">
                  <a:latin typeface="+mn-ea"/>
                  <a:cs typeface="+mj-cs"/>
                </a:rPr>
                <a:t>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위하여 필요한 사항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법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24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조 </a:t>
              </a: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   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항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4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)</a:t>
              </a:r>
              <a:endParaRPr kumimoji="1" lang="en-US" altLang="ko-KR" sz="1000" kern="0" dirty="0">
                <a:latin typeface="+mn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5393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522A87AF-E486-683F-7E12-4BD5E3B66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370791"/>
              </p:ext>
            </p:extLst>
          </p:nvPr>
        </p:nvGraphicFramePr>
        <p:xfrm>
          <a:off x="273053" y="5573435"/>
          <a:ext cx="6311896" cy="1326094"/>
        </p:xfrm>
        <a:graphic>
          <a:graphicData uri="http://schemas.openxmlformats.org/drawingml/2006/table">
            <a:tbl>
              <a:tblPr/>
              <a:tblGrid>
                <a:gridCol w="1004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9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9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19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19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4440">
                <a:tc row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2025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재해율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2026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40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44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774">
                <a:tc gridSpan="6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 2025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년은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2024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대비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산업재해율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67% 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감소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2026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산재사고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ZERO 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목표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1,380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0.22%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61D5DDE0-64E9-0073-C01B-7F893BD8F7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723541"/>
              </p:ext>
            </p:extLst>
          </p:nvPr>
        </p:nvGraphicFramePr>
        <p:xfrm>
          <a:off x="273050" y="7209228"/>
          <a:ext cx="6283326" cy="1656075"/>
        </p:xfrm>
        <a:graphic>
          <a:graphicData uri="http://schemas.openxmlformats.org/drawingml/2006/table">
            <a:tbl>
              <a:tblPr/>
              <a:tblGrid>
                <a:gridCol w="897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끼임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넘어짐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낙상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추락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염좌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점유비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33%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외부빌딩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67%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100%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점유비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0%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100%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0%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0%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100%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33039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100%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386" name="슬라이드 번호 개체 틀 1">
            <a:extLst>
              <a:ext uri="{FF2B5EF4-FFF2-40B4-BE49-F238E27FC236}">
                <a16:creationId xmlns:a16="http://schemas.microsoft.com/office/drawing/2014/main" id="{A3E9AA62-C741-8453-E8F5-AAEAB243B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2657475" y="9375498"/>
            <a:ext cx="1543050" cy="52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04ED135-3532-42D3-B1DD-7AAAA51BD278}" type="slidenum">
              <a:rPr lang="ko-KR" altLang="en-US" smtClean="0">
                <a:solidFill>
                  <a:srgbClr val="898989"/>
                </a:solidFill>
              </a:rPr>
              <a:pPr/>
              <a:t>9</a:t>
            </a:fld>
            <a:endParaRPr lang="ko-KR" altLang="en-US" dirty="0">
              <a:solidFill>
                <a:srgbClr val="89898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7DBA05-594B-F8ED-D628-4F3552E94E44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18" name="모서리가 둥근 직사각형 20">
            <a:extLst>
              <a:ext uri="{FF2B5EF4-FFF2-40B4-BE49-F238E27FC236}">
                <a16:creationId xmlns:a16="http://schemas.microsoft.com/office/drawing/2014/main" id="{C8A6FD4B-7E53-25A2-581C-7958560956AE}"/>
              </a:ext>
            </a:extLst>
          </p:cNvPr>
          <p:cNvSpPr/>
          <p:nvPr/>
        </p:nvSpPr>
        <p:spPr>
          <a:xfrm>
            <a:off x="273050" y="1304443"/>
            <a:ext cx="6283321" cy="381542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3175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  </a:t>
            </a: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2025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년도 산업재해 현황 및 분석</a:t>
            </a:r>
          </a:p>
        </p:txBody>
      </p:sp>
      <p:sp>
        <p:nvSpPr>
          <p:cNvPr id="20" name="Round Diagonal Corner Rectangle 1">
            <a:extLst>
              <a:ext uri="{FF2B5EF4-FFF2-40B4-BE49-F238E27FC236}">
                <a16:creationId xmlns:a16="http://schemas.microsoft.com/office/drawing/2014/main" id="{EBE73FCB-C583-B4FA-AD43-7EB9E631A571}"/>
              </a:ext>
            </a:extLst>
          </p:cNvPr>
          <p:cNvSpPr/>
          <p:nvPr/>
        </p:nvSpPr>
        <p:spPr>
          <a:xfrm>
            <a:off x="273050" y="1755775"/>
            <a:ext cx="6283325" cy="1543967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 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/>
              <a:t>202</a:t>
            </a:r>
            <a:r>
              <a:rPr lang="en-US" altLang="ko-KR" sz="1200" dirty="0"/>
              <a:t>5</a:t>
            </a:r>
            <a:r>
              <a:rPr lang="ko-KR" altLang="en-US" sz="1200" dirty="0"/>
              <a:t>년도 산업재해는 전년대비 </a:t>
            </a:r>
            <a:r>
              <a:rPr lang="en-US" altLang="ko-KR" sz="1200" dirty="0"/>
              <a:t>6</a:t>
            </a:r>
            <a:r>
              <a:rPr lang="ko-KR" altLang="en-US" sz="1200" dirty="0"/>
              <a:t>건 감소</a:t>
            </a:r>
            <a:r>
              <a:rPr lang="en-US" altLang="ko-KR" sz="1200" dirty="0"/>
              <a:t>(24</a:t>
            </a:r>
            <a:r>
              <a:rPr lang="ko-KR" altLang="en-US" sz="1200" dirty="0"/>
              <a:t>년 </a:t>
            </a:r>
            <a:r>
              <a:rPr lang="en-US" altLang="ko-KR" sz="1200" dirty="0"/>
              <a:t>9</a:t>
            </a:r>
            <a:r>
              <a:rPr lang="ko-KR" altLang="en-US" sz="1200" dirty="0"/>
              <a:t>건 </a:t>
            </a:r>
            <a:r>
              <a:rPr lang="en-US" altLang="ko-KR" sz="1200" dirty="0">
                <a:sym typeface="Wingdings" panose="05000000000000000000" pitchFamily="2" charset="2"/>
              </a:rPr>
              <a:t> 25</a:t>
            </a:r>
            <a:r>
              <a:rPr lang="ko-KR" altLang="en-US" sz="1200" dirty="0">
                <a:sym typeface="Wingdings" panose="05000000000000000000" pitchFamily="2" charset="2"/>
              </a:rPr>
              <a:t>년 </a:t>
            </a:r>
            <a:r>
              <a:rPr lang="en-US" altLang="ko-KR" sz="1200" dirty="0">
                <a:sym typeface="Wingdings" panose="05000000000000000000" pitchFamily="2" charset="2"/>
              </a:rPr>
              <a:t>3</a:t>
            </a:r>
            <a:r>
              <a:rPr lang="ko-KR" altLang="en-US" sz="1200" dirty="0">
                <a:sym typeface="Wingdings" panose="05000000000000000000" pitchFamily="2" charset="2"/>
              </a:rPr>
              <a:t>건</a:t>
            </a:r>
            <a:r>
              <a:rPr lang="en-US" altLang="ko-KR" sz="1200" dirty="0">
                <a:sym typeface="Wingdings" panose="05000000000000000000" pitchFamily="2" charset="2"/>
              </a:rPr>
              <a:t>)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                    </a:t>
            </a:r>
            <a:r>
              <a:rPr lang="ko-KR" altLang="en-US" sz="1200" dirty="0"/>
              <a:t>② 업계평균 재해율 </a:t>
            </a:r>
            <a:r>
              <a:rPr lang="en-US" altLang="ko-KR" sz="1200" dirty="0"/>
              <a:t>0.31 </a:t>
            </a:r>
            <a:r>
              <a:rPr lang="ko-KR" altLang="en-US" sz="1200" dirty="0"/>
              <a:t>대비 0.</a:t>
            </a:r>
            <a:r>
              <a:rPr lang="en-US" altLang="ko-KR" sz="1200" dirty="0"/>
              <a:t>04</a:t>
            </a:r>
            <a:r>
              <a:rPr lang="ko-KR" altLang="en-US" sz="1200" dirty="0"/>
              <a:t>% 로 낮은 편임 </a:t>
            </a:r>
            <a:r>
              <a:rPr lang="en-US" altLang="ko-KR" sz="1200" dirty="0"/>
              <a:t>(87%</a:t>
            </a:r>
            <a:r>
              <a:rPr lang="ko-KR" altLang="en-US" sz="1200" dirty="0"/>
              <a:t> 낮음</a:t>
            </a:r>
            <a:r>
              <a:rPr lang="en-US" altLang="ko-KR" sz="1200" dirty="0"/>
              <a:t>).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 err="1">
                <a:latin typeface="Arial"/>
              </a:rPr>
              <a:t>취약빌딩</a:t>
            </a:r>
            <a:r>
              <a:rPr lang="ko-KR" altLang="en-US" sz="1200" dirty="0">
                <a:latin typeface="Arial"/>
              </a:rPr>
              <a:t> 대한 본사</a:t>
            </a:r>
            <a:r>
              <a:rPr lang="en-US" altLang="ko-KR" sz="1200" dirty="0">
                <a:latin typeface="Arial"/>
              </a:rPr>
              <a:t>/</a:t>
            </a:r>
            <a:r>
              <a:rPr lang="ko-KR" altLang="en-US" sz="1200" dirty="0">
                <a:latin typeface="Arial"/>
              </a:rPr>
              <a:t>현장 안전보건업무 </a:t>
            </a:r>
            <a:r>
              <a:rPr lang="ko-KR" altLang="en-US" sz="1200" dirty="0" err="1">
                <a:latin typeface="Arial"/>
              </a:rPr>
              <a:t>공동수행</a:t>
            </a:r>
            <a:r>
              <a:rPr lang="ko-KR" altLang="en-US" sz="1200" dirty="0">
                <a:latin typeface="Arial"/>
              </a:rPr>
              <a:t> 및 교육 강화</a:t>
            </a:r>
            <a:r>
              <a:rPr lang="en-US" altLang="ko-KR" sz="1200" dirty="0">
                <a:latin typeface="Arial"/>
              </a:rPr>
              <a:t>  </a:t>
            </a: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/>
              <a:t>②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Arial"/>
              </a:rPr>
              <a:t>KPI </a:t>
            </a:r>
            <a:r>
              <a:rPr lang="ko-KR" altLang="en-US" sz="1200" dirty="0">
                <a:latin typeface="Arial"/>
              </a:rPr>
              <a:t>반영 등 평가 강화 및 </a:t>
            </a:r>
            <a:r>
              <a:rPr lang="ko-KR" altLang="en-US" sz="1200" dirty="0" err="1">
                <a:latin typeface="Arial"/>
              </a:rPr>
              <a:t>우수사업장</a:t>
            </a:r>
            <a:r>
              <a:rPr lang="ko-KR" altLang="en-US" sz="1200" dirty="0">
                <a:latin typeface="Arial"/>
              </a:rPr>
              <a:t> 포상 확대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</a:t>
            </a:r>
            <a:r>
              <a:rPr lang="ko-KR" altLang="en-US" sz="1200" dirty="0">
                <a:latin typeface="Arial"/>
              </a:rPr>
              <a:t>③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주기적인 </a:t>
            </a:r>
            <a:r>
              <a:rPr lang="ko-KR" altLang="en-US" sz="1200" dirty="0">
                <a:latin typeface="Arial"/>
              </a:rPr>
              <a:t>현장 의견 청취</a:t>
            </a:r>
            <a:r>
              <a:rPr lang="en-US" altLang="ko-KR" sz="1200" dirty="0">
                <a:latin typeface="Arial"/>
              </a:rPr>
              <a:t> </a:t>
            </a:r>
            <a:r>
              <a:rPr lang="ko-KR" altLang="en-US" sz="1200" dirty="0">
                <a:latin typeface="Arial"/>
              </a:rPr>
              <a:t>및 개선조치 실질적 이행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E498D-C292-AE47-EABC-90FA0061D7A4}"/>
              </a:ext>
            </a:extLst>
          </p:cNvPr>
          <p:cNvSpPr txBox="1"/>
          <p:nvPr/>
        </p:nvSpPr>
        <p:spPr>
          <a:xfrm>
            <a:off x="273050" y="6913959"/>
            <a:ext cx="4875213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2025</a:t>
            </a:r>
            <a:r>
              <a:rPr lang="ko-KR" altLang="en-US" sz="1200" b="1" dirty="0">
                <a:latin typeface="+mn-ea"/>
              </a:rPr>
              <a:t>년도 산업재해 유형별 현황</a:t>
            </a:r>
            <a:endParaRPr lang="ko-KR" altLang="en-US" sz="1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DAF2FC-3E7D-D44A-5C92-2DF9702ED34D}"/>
              </a:ext>
            </a:extLst>
          </p:cNvPr>
          <p:cNvSpPr txBox="1"/>
          <p:nvPr/>
        </p:nvSpPr>
        <p:spPr>
          <a:xfrm>
            <a:off x="274638" y="5271810"/>
            <a:ext cx="48768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산재사고 감축 목표 및 실적</a:t>
            </a:r>
            <a:endParaRPr lang="ko-KR" altLang="en-US" sz="1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07D6F7-F070-9463-2A11-9CC8F8E3A5E7}"/>
              </a:ext>
            </a:extLst>
          </p:cNvPr>
          <p:cNvSpPr txBox="1"/>
          <p:nvPr/>
        </p:nvSpPr>
        <p:spPr>
          <a:xfrm>
            <a:off x="198438" y="3303795"/>
            <a:ext cx="4922837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사업장 산업재해율 </a:t>
            </a: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A614125-B9C4-4C1D-8EE2-630B4C151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164479"/>
              </p:ext>
            </p:extLst>
          </p:nvPr>
        </p:nvGraphicFramePr>
        <p:xfrm>
          <a:off x="274638" y="3640344"/>
          <a:ext cx="6286494" cy="1618775"/>
        </p:xfrm>
        <a:graphic>
          <a:graphicData uri="http://schemas.openxmlformats.org/drawingml/2006/table">
            <a:tbl>
              <a:tblPr/>
              <a:tblGrid>
                <a:gridCol w="987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3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3214">
                  <a:extLst>
                    <a:ext uri="{9D8B030D-6E8A-4147-A177-3AD203B41FA5}">
                      <a16:colId xmlns:a16="http://schemas.microsoft.com/office/drawing/2014/main" val="1158313830"/>
                    </a:ext>
                  </a:extLst>
                </a:gridCol>
                <a:gridCol w="883214">
                  <a:extLst>
                    <a:ext uri="{9D8B030D-6E8A-4147-A177-3AD203B41FA5}">
                      <a16:colId xmlns:a16="http://schemas.microsoft.com/office/drawing/2014/main" val="3261114271"/>
                    </a:ext>
                  </a:extLst>
                </a:gridCol>
                <a:gridCol w="883214">
                  <a:extLst>
                    <a:ext uri="{9D8B030D-6E8A-4147-A177-3AD203B41FA5}">
                      <a16:colId xmlns:a16="http://schemas.microsoft.com/office/drawing/2014/main" val="728204646"/>
                    </a:ext>
                  </a:extLst>
                </a:gridCol>
                <a:gridCol w="883214">
                  <a:extLst>
                    <a:ext uri="{9D8B030D-6E8A-4147-A177-3AD203B41FA5}">
                      <a16:colId xmlns:a16="http://schemas.microsoft.com/office/drawing/2014/main" val="669584508"/>
                    </a:ext>
                  </a:extLst>
                </a:gridCol>
                <a:gridCol w="883214">
                  <a:extLst>
                    <a:ext uri="{9D8B030D-6E8A-4147-A177-3AD203B41FA5}">
                      <a16:colId xmlns:a16="http://schemas.microsoft.com/office/drawing/2014/main" val="2187752761"/>
                    </a:ext>
                  </a:extLst>
                </a:gridCol>
              </a:tblGrid>
              <a:tr h="344421">
                <a:tc row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질병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21">
                <a:tc vMerge="1">
                  <a:txBody>
                    <a:bodyPr/>
                    <a:lstStyle/>
                    <a:p>
                      <a:pPr algn="ctr" fontAlgn="b"/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당사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동종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규모평균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당사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동종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규모평균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당사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동종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규모평균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550470"/>
                  </a:ext>
                </a:extLst>
              </a:tr>
              <a:tr h="344421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25.01~25.09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0.04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0.31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0.03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0.27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0.01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0.03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756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33039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24.01~24.12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0.17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0.42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0.12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0.37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0.05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0.05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756">
                <a:tc>
                  <a:txBody>
                    <a:bodyPr/>
                    <a:lstStyle/>
                    <a:p>
                      <a:pPr marL="0" marR="0" lvl="0" indent="0" algn="ctr" defTabSz="633039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23.01~23.12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0.06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0.44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0.04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0.39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0.02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0.04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300215"/>
                  </a:ext>
                </a:extLst>
              </a:tr>
            </a:tbl>
          </a:graphicData>
        </a:graphic>
      </p:graphicFrame>
      <p:grpSp>
        <p:nvGrpSpPr>
          <p:cNvPr id="12465" name="그룹 8">
            <a:extLst>
              <a:ext uri="{FF2B5EF4-FFF2-40B4-BE49-F238E27FC236}">
                <a16:creationId xmlns:a16="http://schemas.microsoft.com/office/drawing/2014/main" id="{B9250327-3CB4-481F-C87C-149585A2DC63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1912938"/>
            <a:ext cx="254000" cy="152400"/>
            <a:chOff x="6871351" y="5916776"/>
            <a:chExt cx="253610" cy="152355"/>
          </a:xfrm>
        </p:grpSpPr>
        <p:sp>
          <p:nvSpPr>
            <p:cNvPr id="10" name="양쪽 모서리가 둥근 사각형 60">
              <a:extLst>
                <a:ext uri="{FF2B5EF4-FFF2-40B4-BE49-F238E27FC236}">
                  <a16:creationId xmlns:a16="http://schemas.microsoft.com/office/drawing/2014/main" id="{5858FEE6-0021-FA19-3980-7E9029254D9F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70" name="Freeform 9">
              <a:extLst>
                <a:ext uri="{FF2B5EF4-FFF2-40B4-BE49-F238E27FC236}">
                  <a16:creationId xmlns:a16="http://schemas.microsoft.com/office/drawing/2014/main" id="{2B652456-4286-FED7-3176-44ED82057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2466" name="그룹 20">
            <a:extLst>
              <a:ext uri="{FF2B5EF4-FFF2-40B4-BE49-F238E27FC236}">
                <a16:creationId xmlns:a16="http://schemas.microsoft.com/office/drawing/2014/main" id="{265A7886-EE99-4A8D-A768-675478736A5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476500"/>
            <a:ext cx="254000" cy="152400"/>
            <a:chOff x="6871351" y="5916776"/>
            <a:chExt cx="253610" cy="152355"/>
          </a:xfrm>
        </p:grpSpPr>
        <p:sp>
          <p:nvSpPr>
            <p:cNvPr id="22" name="양쪽 모서리가 둥근 사각형 60">
              <a:extLst>
                <a:ext uri="{FF2B5EF4-FFF2-40B4-BE49-F238E27FC236}">
                  <a16:creationId xmlns:a16="http://schemas.microsoft.com/office/drawing/2014/main" id="{68B39422-83C7-A16E-7522-CCF0FB1FD05B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68" name="Freeform 9">
              <a:extLst>
                <a:ext uri="{FF2B5EF4-FFF2-40B4-BE49-F238E27FC236}">
                  <a16:creationId xmlns:a16="http://schemas.microsoft.com/office/drawing/2014/main" id="{60CA62D7-E23E-976A-DB65-60F2B4978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15744</TotalTime>
  <Words>11538</Words>
  <Application>Microsoft Office PowerPoint</Application>
  <PresentationFormat>A4 용지(210x297mm)</PresentationFormat>
  <Paragraphs>3776</Paragraphs>
  <Slides>51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51</vt:i4>
      </vt:variant>
    </vt:vector>
  </HeadingPairs>
  <TitlesOfParts>
    <vt:vector size="62" baseType="lpstr">
      <vt:lpstr>MS Gothic</vt:lpstr>
      <vt:lpstr>나눔고딕</vt:lpstr>
      <vt:lpstr>나눔바른고딕</vt:lpstr>
      <vt:lpstr>나눔바른고딕OTF</vt:lpstr>
      <vt:lpstr>맑은 고딕</vt:lpstr>
      <vt:lpstr>함초롬바탕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Karen Martinez</dc:creator>
  <cp:lastModifiedBy>Office</cp:lastModifiedBy>
  <cp:revision>694</cp:revision>
  <cp:lastPrinted>2026-01-05T00:12:19Z</cp:lastPrinted>
  <dcterms:created xsi:type="dcterms:W3CDTF">2021-08-07T02:36:20Z</dcterms:created>
  <dcterms:modified xsi:type="dcterms:W3CDTF">2026-07-14T00:21:32Z</dcterms:modified>
</cp:coreProperties>
</file>