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93" r:id="rId2"/>
    <p:sldId id="394" r:id="rId3"/>
    <p:sldId id="281" r:id="rId4"/>
    <p:sldId id="470" r:id="rId5"/>
    <p:sldId id="468" r:id="rId6"/>
    <p:sldId id="471" r:id="rId7"/>
    <p:sldId id="472" r:id="rId8"/>
    <p:sldId id="473" r:id="rId9"/>
    <p:sldId id="392" r:id="rId10"/>
    <p:sldId id="474" r:id="rId11"/>
    <p:sldId id="379" r:id="rId12"/>
    <p:sldId id="433" r:id="rId13"/>
    <p:sldId id="441" r:id="rId14"/>
    <p:sldId id="440" r:id="rId15"/>
    <p:sldId id="488" r:id="rId16"/>
    <p:sldId id="444" r:id="rId17"/>
    <p:sldId id="445" r:id="rId18"/>
    <p:sldId id="446" r:id="rId19"/>
    <p:sldId id="448" r:id="rId20"/>
    <p:sldId id="478" r:id="rId21"/>
    <p:sldId id="476" r:id="rId22"/>
    <p:sldId id="475" r:id="rId23"/>
    <p:sldId id="423" r:id="rId24"/>
    <p:sldId id="449" r:id="rId25"/>
    <p:sldId id="450" r:id="rId26"/>
    <p:sldId id="451" r:id="rId27"/>
    <p:sldId id="479" r:id="rId28"/>
    <p:sldId id="484" r:id="rId29"/>
    <p:sldId id="482" r:id="rId30"/>
    <p:sldId id="453" r:id="rId31"/>
    <p:sldId id="454" r:id="rId32"/>
    <p:sldId id="456" r:id="rId33"/>
    <p:sldId id="487" r:id="rId34"/>
    <p:sldId id="455" r:id="rId35"/>
    <p:sldId id="457" r:id="rId36"/>
    <p:sldId id="459" r:id="rId37"/>
    <p:sldId id="460" r:id="rId38"/>
    <p:sldId id="461" r:id="rId39"/>
    <p:sldId id="462" r:id="rId40"/>
    <p:sldId id="463" r:id="rId41"/>
    <p:sldId id="466" r:id="rId42"/>
    <p:sldId id="467" r:id="rId43"/>
  </p:sldIdLst>
  <p:sldSz cx="6858000" cy="9906000" type="A4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60" userDrawn="1">
          <p15:clr>
            <a:srgbClr val="A4A3A4"/>
          </p15:clr>
        </p15:guide>
        <p15:guide id="2" orient="horz" pos="535">
          <p15:clr>
            <a:srgbClr val="A4A3A4"/>
          </p15:clr>
        </p15:guide>
        <p15:guide id="3" orient="horz" pos="1850" userDrawn="1">
          <p15:clr>
            <a:srgbClr val="A4A3A4"/>
          </p15:clr>
        </p15:guide>
        <p15:guide id="4" orient="horz" pos="285">
          <p15:clr>
            <a:srgbClr val="A4A3A4"/>
          </p15:clr>
        </p15:guide>
        <p15:guide id="5" orient="horz" pos="1805" userDrawn="1">
          <p15:clr>
            <a:srgbClr val="A4A3A4"/>
          </p15:clr>
        </p15:guide>
        <p15:guide id="6" orient="horz" pos="1600" userDrawn="1">
          <p15:clr>
            <a:srgbClr val="A4A3A4"/>
          </p15:clr>
        </p15:guide>
        <p15:guide id="7" orient="horz" pos="829" userDrawn="1">
          <p15:clr>
            <a:srgbClr val="A4A3A4"/>
          </p15:clr>
        </p15:guide>
        <p15:guide id="8" pos="4178" userDrawn="1">
          <p15:clr>
            <a:srgbClr val="A4A3A4"/>
          </p15:clr>
        </p15:guide>
        <p15:guide id="9" pos="164" userDrawn="1">
          <p15:clr>
            <a:srgbClr val="A4A3A4"/>
          </p15:clr>
        </p15:guide>
        <p15:guide id="10" pos="1729" userDrawn="1">
          <p15:clr>
            <a:srgbClr val="A4A3A4"/>
          </p15:clr>
        </p15:guide>
        <p15:guide id="11" orient="horz" pos="4481" userDrawn="1">
          <p15:clr>
            <a:srgbClr val="A4A3A4"/>
          </p15:clr>
        </p15:guide>
        <p15:guide id="12" orient="horz" pos="59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EBEBEB"/>
    <a:srgbClr val="0000CC"/>
    <a:srgbClr val="BFBFBF"/>
    <a:srgbClr val="DBEEF4"/>
    <a:srgbClr val="FFFFFF"/>
    <a:srgbClr val="C00000"/>
    <a:srgbClr val="F79465"/>
    <a:srgbClr val="ED3B55"/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6242" autoAdjust="0"/>
  </p:normalViewPr>
  <p:slideViewPr>
    <p:cSldViewPr snapToGrid="0" showGuides="1">
      <p:cViewPr>
        <p:scale>
          <a:sx n="90" d="100"/>
          <a:sy n="90" d="100"/>
        </p:scale>
        <p:origin x="2646" y="-576"/>
      </p:cViewPr>
      <p:guideLst>
        <p:guide orient="horz" pos="5660"/>
        <p:guide orient="horz" pos="535"/>
        <p:guide orient="horz" pos="1850"/>
        <p:guide orient="horz" pos="285"/>
        <p:guide orient="horz" pos="1805"/>
        <p:guide orient="horz" pos="1600"/>
        <p:guide orient="horz" pos="829"/>
        <p:guide pos="4178"/>
        <p:guide pos="164"/>
        <p:guide pos="1729"/>
        <p:guide orient="horz" pos="4481"/>
        <p:guide orient="horz" pos="59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4080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831F7D6-52B5-2047-7D38-F09CAD930B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199F930-F424-0613-BA04-CA5FA66E406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08D9B1-0350-4782-A901-13D6CB684764}" type="datetimeFigureOut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BDA37865-8650-14EE-8ABC-CD502D3AF6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C16B1593-C273-3116-7B9B-6DF5BB757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편집하려면 클릭</a:t>
            </a:r>
          </a:p>
          <a:p>
            <a:pPr lvl="1"/>
            <a:r>
              <a:rPr lang="ko-KR" altLang="en-US" noProof="0"/>
              <a:t>두 번째 수준</a:t>
            </a:r>
          </a:p>
          <a:p>
            <a:pPr lvl="2"/>
            <a:r>
              <a:rPr lang="ko-KR" altLang="en-US" noProof="0"/>
              <a:t>세 번째 수준</a:t>
            </a:r>
          </a:p>
          <a:p>
            <a:pPr lvl="3"/>
            <a:r>
              <a:rPr lang="ko-KR" altLang="en-US" noProof="0"/>
              <a:t>네 번째 수준</a:t>
            </a:r>
          </a:p>
          <a:p>
            <a:pPr lvl="4"/>
            <a:r>
              <a:rPr lang="ko-KR" altLang="en-US" noProof="0"/>
              <a:t>다섯 번째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E63793F-80B6-3D17-379D-40CA6ACCAE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8DD740B-6F69-9B65-58FF-BF5A69EC7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맑은 고딕" panose="020B0503020000020004" pitchFamily="50" charset="-127"/>
              </a:defRPr>
            </a:lvl1pPr>
          </a:lstStyle>
          <a:p>
            <a:pPr>
              <a:defRPr/>
            </a:pPr>
            <a:fld id="{098030BA-32D4-42D1-86A9-EB0ABD24B8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8030BA-32D4-42D1-86A9-EB0ABD24B844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7261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503EF-0731-92B2-0D76-8BEDEDE6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F3593-B5FC-40FB-8B91-80DF284D679F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3499C-D537-5E43-13BE-AB4A280D4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30C8C-8935-8715-4B3E-E12F2FF5A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7475" y="9367838"/>
            <a:ext cx="1543050" cy="5270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98B162-FD75-4099-A23D-C8A2B8C05CF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98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583B1-07AF-DDD9-61C1-B6FE54501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DBA26-1749-4666-A8F4-3258C0F1135F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D4BD9-F07D-1CB7-F71A-8CA4369F9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80928-9CAE-1021-15AD-EEC72590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0575F-1DBD-407E-98C7-62F9F8EF9BD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7077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8CDDB-735A-B470-8AF2-A2DC3FE0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FAE1C-D74E-4927-9B27-4DF327C22DDE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10BED-4735-69DF-91AA-198A56F1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ED272-F433-F643-6687-291C0D5C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AD48A-5669-4962-9E91-0BDD91569BD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76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>
            <a:extLst>
              <a:ext uri="{FF2B5EF4-FFF2-40B4-BE49-F238E27FC236}">
                <a16:creationId xmlns:a16="http://schemas.microsoft.com/office/drawing/2014/main" id="{B8692E06-EB10-5E46-CE19-0B48C02D4CA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6858000" cy="1095375"/>
            <a:chOff x="0" y="0"/>
            <a:chExt cx="6858000" cy="1122681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D9BFF054-825E-3F75-35E8-BBD37E30B741}"/>
                </a:ext>
              </a:extLst>
            </p:cNvPr>
            <p:cNvSpPr/>
            <p:nvPr/>
          </p:nvSpPr>
          <p:spPr>
            <a:xfrm>
              <a:off x="0" y="0"/>
              <a:ext cx="6858000" cy="1122681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70588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맑은 고딕" panose="020F0502020204030204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493F27A8-9564-33DE-1263-C29EDC024346}"/>
                </a:ext>
              </a:extLst>
            </p:cNvPr>
            <p:cNvSpPr/>
            <p:nvPr/>
          </p:nvSpPr>
          <p:spPr>
            <a:xfrm>
              <a:off x="0" y="0"/>
              <a:ext cx="6858000" cy="16758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맑은 고딕" panose="020F0502020204030204"/>
              </a:endParaRPr>
            </a:p>
          </p:txBody>
        </p:sp>
      </p:grpSp>
      <p:sp>
        <p:nvSpPr>
          <p:cNvPr id="5" name="날짜 개체 틀 1">
            <a:extLst>
              <a:ext uri="{FF2B5EF4-FFF2-40B4-BE49-F238E27FC236}">
                <a16:creationId xmlns:a16="http://schemas.microsoft.com/office/drawing/2014/main" id="{786AD5B7-321D-5A09-12BA-D4236117C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71C5F-65F5-4FA3-97E9-2D105C53035B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6" name="바닥글 개체 틀 2">
            <a:extLst>
              <a:ext uri="{FF2B5EF4-FFF2-40B4-BE49-F238E27FC236}">
                <a16:creationId xmlns:a16="http://schemas.microsoft.com/office/drawing/2014/main" id="{686AD9DA-7132-9428-ADF0-27C48D28E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0B7F2E40-BA30-F665-6FA3-D4E875E8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7475" y="9367838"/>
            <a:ext cx="1543050" cy="5270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E51AB3E-D69A-4AA1-AB8C-E7B514A37E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93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F95F3-96AB-3BD7-B918-7B04D654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D69D3-9546-436C-A115-47D293FC22CA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1AB14-5566-C0E9-8406-A6E2BF48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9ED1F-15AA-CB92-3BED-4ACFE4D5E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F0B65-6908-408F-90F8-831EA3AE65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151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9AB0A68-751E-F6F3-782E-195FFC021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69FA7-A4A9-4571-A53B-740DED70B88E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C8F186-075B-8C55-954B-BA0372D3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DFDBA5-7C07-6F40-425D-6F88CF65F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34F6-E2AB-4B63-8215-6DED366424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07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44DD4F3-D841-B952-6172-2D91ABC89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41A9B-6B66-4986-A0C8-49421EA64D66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5FE7033-20F6-DF5B-E2A7-0138DCD26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7E1515-AEC7-DE19-F90C-7220EEF46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7529E-D079-42C7-8EFF-335682761C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81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AD55BDE-F5BC-4468-0DB9-46B74A3B8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870D9-427E-4B8E-B803-59FDC540630D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3A420E0-4D46-D7D8-8AA0-F8FC9B66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0DCD5-D70E-80B4-6D07-42A518A81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678FB-9DDE-4AA6-9EC0-FA760E7980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157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11439D-E662-17F0-8717-887BCD83A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EEA22-5B97-4465-9D05-1D8FB19EF6A0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C493DDE-3332-3BCA-F60B-F759DD687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47931C2-187F-DA65-299E-1AE2D3DF4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77C6F-7776-4F0D-A17A-99FCE49BDFF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24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22AFBF-8913-5C99-5113-F21A94EB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C61C8-9AA1-48C6-87E3-749A621803E5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3D0278-FC86-8F8A-706B-05D929E2C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2C94D22-414A-8F0C-2148-C7203017A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A78CC-795D-4CF3-809D-8E7C326C971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77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56884B-0886-A1E5-9A3A-FA35C3AAF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C4403-D49C-426B-84D8-B9A63434593E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771A25-CD28-8E51-1DED-08B6B8FB2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941942-7D57-E2F8-C82D-FF0A14E6F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4B77F-94F4-440D-B9C9-7B244B7121D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177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F9AAA6F-F52F-0439-26A2-6D1BC56625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4C849F6-4BE3-1B66-59C9-AE503432B8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71488" y="2636838"/>
            <a:ext cx="5915025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B42BA-0472-E971-C7BB-E16C797DD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232204-753A-4D8C-B85B-C31B8A590FA0}" type="datetime1">
              <a:rPr lang="ko-KR" altLang="en-US"/>
              <a:pPr>
                <a:defRPr/>
              </a:pPr>
              <a:t>2025-07-09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DDD77-EDFF-74AF-44AD-454C204EF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D155A-28A3-7383-CA60-51DA2A2B5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F56876A-BAA3-4643-9CE3-B03D3F6768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hf hdr="0" ftr="0" dt="0"/>
  <p:txStyles>
    <p:titleStyle>
      <a:lvl1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latinLnBrk="1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23D6A677-989D-F2F2-7BD3-DA4580CC3FD4}"/>
              </a:ext>
            </a:extLst>
          </p:cNvPr>
          <p:cNvSpPr txBox="1"/>
          <p:nvPr/>
        </p:nvSpPr>
        <p:spPr>
          <a:xfrm>
            <a:off x="1785216" y="8043587"/>
            <a:ext cx="328756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206598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</a:t>
            </a: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케이에스메이트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CB79F5-D52C-B812-2DEE-B92D2A1D1624}"/>
              </a:ext>
            </a:extLst>
          </p:cNvPr>
          <p:cNvSpPr txBox="1"/>
          <p:nvPr/>
        </p:nvSpPr>
        <p:spPr>
          <a:xfrm>
            <a:off x="800303" y="4094663"/>
            <a:ext cx="5257394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206598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2025.01</a:t>
            </a:r>
          </a:p>
        </p:txBody>
      </p:sp>
      <p:pic>
        <p:nvPicPr>
          <p:cNvPr id="5124" name="그림 4">
            <a:extLst>
              <a:ext uri="{FF2B5EF4-FFF2-40B4-BE49-F238E27FC236}">
                <a16:creationId xmlns:a16="http://schemas.microsoft.com/office/drawing/2014/main" id="{344C3EA6-5878-F05C-18DF-B4A7CF51C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675" y="322263"/>
            <a:ext cx="9175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670D06E-B466-F8BA-C1DC-5C9ED863EAFC}"/>
              </a:ext>
            </a:extLst>
          </p:cNvPr>
          <p:cNvSpPr/>
          <p:nvPr/>
        </p:nvSpPr>
        <p:spPr>
          <a:xfrm>
            <a:off x="290513" y="339725"/>
            <a:ext cx="2143125" cy="46355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b="1" kern="0" dirty="0">
                <a:latin typeface="맑은 고딕"/>
              </a:rPr>
              <a:t>“</a:t>
            </a:r>
            <a:r>
              <a:rPr lang="ko-KR" altLang="en-US" sz="1100" b="1" kern="0" dirty="0">
                <a:solidFill>
                  <a:srgbClr val="C00000"/>
                </a:solidFill>
                <a:latin typeface="맑은 고딕"/>
              </a:rPr>
              <a:t>안전보건 수준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이 </a:t>
            </a:r>
            <a:endParaRPr lang="en-US" altLang="ko-KR" sz="1100" b="1" kern="0" dirty="0">
              <a:solidFill>
                <a:prstClr val="black"/>
              </a:solidFill>
              <a:latin typeface="맑은 고딕"/>
            </a:endParaRPr>
          </a:p>
          <a:p>
            <a:pPr algn="ctr"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     바로 </a:t>
            </a:r>
            <a:r>
              <a:rPr lang="ko-KR" altLang="en-US" sz="1100" b="1" kern="0" dirty="0">
                <a:solidFill>
                  <a:srgbClr val="376092"/>
                </a:solidFill>
                <a:latin typeface="맑은 고딕"/>
              </a:rPr>
              <a:t>서비스 수준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입니다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/>
              </a:rPr>
              <a:t>”</a:t>
            </a:r>
            <a:endParaRPr lang="ko-KR" altLang="en-US" sz="1100" b="1" kern="0" dirty="0">
              <a:solidFill>
                <a:prstClr val="black"/>
              </a:solidFill>
              <a:latin typeface="맑은 고딕"/>
            </a:endParaRPr>
          </a:p>
        </p:txBody>
      </p:sp>
      <p:grpSp>
        <p:nvGrpSpPr>
          <p:cNvPr id="5126" name="그룹 2">
            <a:extLst>
              <a:ext uri="{FF2B5EF4-FFF2-40B4-BE49-F238E27FC236}">
                <a16:creationId xmlns:a16="http://schemas.microsoft.com/office/drawing/2014/main" id="{CE6E25A9-2DAB-1687-EA7B-53FFC0015270}"/>
              </a:ext>
            </a:extLst>
          </p:cNvPr>
          <p:cNvGrpSpPr>
            <a:grpSpLocks/>
          </p:cNvGrpSpPr>
          <p:nvPr/>
        </p:nvGrpSpPr>
        <p:grpSpPr bwMode="auto">
          <a:xfrm>
            <a:off x="0" y="2055813"/>
            <a:ext cx="6875463" cy="1139825"/>
            <a:chOff x="0" y="2056136"/>
            <a:chExt cx="6875271" cy="1140288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CC6CC00B-2A9C-FDC5-6F54-466CAC20E824}"/>
                </a:ext>
              </a:extLst>
            </p:cNvPr>
            <p:cNvSpPr/>
            <p:nvPr/>
          </p:nvSpPr>
          <p:spPr>
            <a:xfrm>
              <a:off x="41" y="2056136"/>
              <a:ext cx="6857959" cy="1140288"/>
            </a:xfrm>
            <a:prstGeom prst="rect">
              <a:avLst/>
            </a:prstGeom>
            <a:solidFill>
              <a:srgbClr val="EEEEE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2025</a:t>
              </a:r>
              <a:r>
                <a:rPr lang="ko-KR" altLang="en-US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년도 산업안전보건 기본계획</a:t>
              </a:r>
              <a:endParaRPr lang="ko-KR" altLang="en-US" sz="1633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  <p:cxnSp>
          <p:nvCxnSpPr>
            <p:cNvPr id="5128" name="직선 연결선 10">
              <a:extLst>
                <a:ext uri="{FF2B5EF4-FFF2-40B4-BE49-F238E27FC236}">
                  <a16:creationId xmlns:a16="http://schemas.microsoft.com/office/drawing/2014/main" id="{1EC95C3D-5545-0D91-8194-B57DE220A9F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2056136"/>
              <a:ext cx="6858000" cy="0"/>
            </a:xfrm>
            <a:prstGeom prst="line">
              <a:avLst/>
            </a:prstGeom>
            <a:noFill/>
            <a:ln w="12700" algn="ctr">
              <a:solidFill>
                <a:srgbClr val="BFBFB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9" name="직선 연결선 12">
              <a:extLst>
                <a:ext uri="{FF2B5EF4-FFF2-40B4-BE49-F238E27FC236}">
                  <a16:creationId xmlns:a16="http://schemas.microsoft.com/office/drawing/2014/main" id="{7096D47A-F72B-503B-8ACE-C4D9DEA703E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271" y="3196424"/>
              <a:ext cx="6858000" cy="0"/>
            </a:xfrm>
            <a:prstGeom prst="line">
              <a:avLst/>
            </a:prstGeom>
            <a:noFill/>
            <a:ln w="12700" algn="ctr">
              <a:solidFill>
                <a:srgbClr val="BFBFB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9EF70-A3ED-46A3-9A70-5E9A471BB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BF6F9D29-91AC-DC9A-B54A-524DF5890ED4}"/>
              </a:ext>
            </a:extLst>
          </p:cNvPr>
          <p:cNvSpPr/>
          <p:nvPr/>
        </p:nvSpPr>
        <p:spPr>
          <a:xfrm>
            <a:off x="260350" y="2952750"/>
            <a:ext cx="6324600" cy="112553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latin typeface="+mn-ea"/>
              </a:rPr>
              <a:t>  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12386" name="슬라이드 번호 개체 틀 1">
            <a:extLst>
              <a:ext uri="{FF2B5EF4-FFF2-40B4-BE49-F238E27FC236}">
                <a16:creationId xmlns:a16="http://schemas.microsoft.com/office/drawing/2014/main" id="{EE312573-5492-0522-5B5C-81310A769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04ED135-3532-42D3-B1DD-7AAAA51BD278}" type="slidenum">
              <a:rPr lang="ko-KR" altLang="en-US" smtClean="0">
                <a:solidFill>
                  <a:srgbClr val="898989"/>
                </a:solidFill>
              </a:rPr>
              <a:pPr/>
              <a:t>10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082475-C57E-24B0-B220-DDC3EF494F59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B7B949A3-7BE8-088C-845B-66C7C7982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281541"/>
              </p:ext>
            </p:extLst>
          </p:nvPr>
        </p:nvGraphicFramePr>
        <p:xfrm>
          <a:off x="273050" y="3855035"/>
          <a:ext cx="6288088" cy="5282613"/>
        </p:xfrm>
        <a:graphic>
          <a:graphicData uri="http://schemas.openxmlformats.org/drawingml/2006/table">
            <a:tbl>
              <a:tblPr/>
              <a:tblGrid>
                <a:gridCol w="524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22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37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695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이름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재해일자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의료기관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사업장명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사업장별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병명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원인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임성리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2024-09-19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서송병원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kt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강서빌딩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FM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뇌출혈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추락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장미정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2024-07-17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목포한국병원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kt</a:t>
                      </a:r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용당빌딩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FM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번 </a:t>
                      </a:r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요추골절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넘어짐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이경애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2024-07-11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비지정 산재의료기관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웰컴금융타워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타박상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끼임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791625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이득이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2024-07-06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영도병원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영도병원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골절 및 </a:t>
                      </a:r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인대파열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낙상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662474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노길순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2024-06-21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서울적십자병원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서울적십자병원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무릎손상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넘어짐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481443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이순희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2024-04-16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서울적십자병원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서울적십자병원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허리 및 다리 동통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염좌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763314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박종찬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2024-03-21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비지정 산재의료기관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소피텔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염좌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및 긴장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염좌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437907"/>
                  </a:ext>
                </a:extLst>
              </a:tr>
              <a:tr h="586957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이영환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2024-02-16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두발로병원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안다즈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호텔사업본부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우측발목골절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염좌</a:t>
                      </a:r>
                      <a:endParaRPr lang="ko-KR" alt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A785309E-4803-BAFE-9410-44E502241809}"/>
              </a:ext>
            </a:extLst>
          </p:cNvPr>
          <p:cNvSpPr/>
          <p:nvPr/>
        </p:nvSpPr>
        <p:spPr>
          <a:xfrm>
            <a:off x="260350" y="3473735"/>
            <a:ext cx="63246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라</a:t>
            </a:r>
            <a:r>
              <a:rPr lang="en-US" altLang="ko-KR" sz="1200" b="1" dirty="0">
                <a:latin typeface="+mn-ea"/>
              </a:rPr>
              <a:t>. 2024</a:t>
            </a:r>
            <a:r>
              <a:rPr lang="ko-KR" altLang="en-US" sz="1200" b="1" dirty="0">
                <a:latin typeface="+mn-ea"/>
              </a:rPr>
              <a:t>년도 사업장별 세부현황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총 </a:t>
            </a:r>
            <a:r>
              <a:rPr lang="en-US" altLang="ko-KR" sz="1200" b="1" dirty="0">
                <a:latin typeface="+mn-ea"/>
              </a:rPr>
              <a:t>8</a:t>
            </a:r>
            <a:r>
              <a:rPr lang="ko-KR" altLang="en-US" sz="1200" b="1" dirty="0">
                <a:latin typeface="+mn-ea"/>
              </a:rPr>
              <a:t>건</a:t>
            </a:r>
            <a:r>
              <a:rPr lang="en-US" altLang="ko-KR" sz="1200" b="1" dirty="0">
                <a:latin typeface="+mn-ea"/>
              </a:rPr>
              <a:t>)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F9C969AA-AF8E-4E2E-6751-ECB01D8819F7}"/>
              </a:ext>
            </a:extLst>
          </p:cNvPr>
          <p:cNvSpPr/>
          <p:nvPr/>
        </p:nvSpPr>
        <p:spPr>
          <a:xfrm>
            <a:off x="273050" y="1304443"/>
            <a:ext cx="6283321" cy="381542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3175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  </a:t>
            </a: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2024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년도 산업재해 현황 및 분석</a:t>
            </a:r>
          </a:p>
        </p:txBody>
      </p:sp>
      <p:sp>
        <p:nvSpPr>
          <p:cNvPr id="15" name="Round Diagonal Corner Rectangle 1">
            <a:extLst>
              <a:ext uri="{FF2B5EF4-FFF2-40B4-BE49-F238E27FC236}">
                <a16:creationId xmlns:a16="http://schemas.microsoft.com/office/drawing/2014/main" id="{F94C21BD-6249-9008-AF3B-CD694FACD97C}"/>
              </a:ext>
            </a:extLst>
          </p:cNvPr>
          <p:cNvSpPr/>
          <p:nvPr/>
        </p:nvSpPr>
        <p:spPr>
          <a:xfrm>
            <a:off x="273050" y="1755775"/>
            <a:ext cx="6283325" cy="1543967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 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/>
              <a:t>202</a:t>
            </a:r>
            <a:r>
              <a:rPr lang="en-US" altLang="ko-KR" sz="1200" dirty="0"/>
              <a:t>4</a:t>
            </a:r>
            <a:r>
              <a:rPr lang="ko-KR" altLang="en-US" sz="1200" dirty="0"/>
              <a:t>년도 산업재해는 전년대비 </a:t>
            </a:r>
            <a:r>
              <a:rPr lang="en-US" altLang="ko-KR" sz="1200" dirty="0"/>
              <a:t>4</a:t>
            </a:r>
            <a:r>
              <a:rPr lang="ko-KR" altLang="en-US" sz="1200" dirty="0"/>
              <a:t>건 증가 </a:t>
            </a:r>
            <a:endParaRPr lang="en-US" altLang="ko-KR" sz="1200" dirty="0"/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                    </a:t>
            </a:r>
            <a:r>
              <a:rPr lang="ko-KR" altLang="en-US" sz="1200" dirty="0"/>
              <a:t>② 업계평균 재해율 대비 0.</a:t>
            </a:r>
            <a:r>
              <a:rPr lang="en-US" altLang="ko-KR" sz="1200" dirty="0"/>
              <a:t>37</a:t>
            </a:r>
            <a:r>
              <a:rPr lang="ko-KR" altLang="en-US" sz="1200" dirty="0"/>
              <a:t>% 로 낮은 편임</a:t>
            </a:r>
            <a:r>
              <a:rPr lang="en-US" altLang="ko-KR" sz="1200" dirty="0"/>
              <a:t>.</a:t>
            </a:r>
            <a:endParaRPr lang="en-US" altLang="ko-KR" sz="1200" dirty="0">
              <a:latin typeface="Arial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 err="1">
                <a:latin typeface="Arial"/>
              </a:rPr>
              <a:t>취약빌딩</a:t>
            </a:r>
            <a:r>
              <a:rPr lang="ko-KR" altLang="en-US" sz="1200" dirty="0">
                <a:latin typeface="Arial"/>
              </a:rPr>
              <a:t> 대한 본사</a:t>
            </a:r>
            <a:r>
              <a:rPr lang="en-US" altLang="ko-KR" sz="1200" dirty="0">
                <a:latin typeface="Arial"/>
              </a:rPr>
              <a:t>/</a:t>
            </a:r>
            <a:r>
              <a:rPr lang="ko-KR" altLang="en-US" sz="1200" dirty="0">
                <a:latin typeface="Arial"/>
              </a:rPr>
              <a:t>현장 안전보건업무 </a:t>
            </a:r>
            <a:r>
              <a:rPr lang="ko-KR" altLang="en-US" sz="1200" dirty="0" err="1">
                <a:latin typeface="Arial"/>
              </a:rPr>
              <a:t>공동수행</a:t>
            </a:r>
            <a:r>
              <a:rPr lang="ko-KR" altLang="en-US" sz="1200" dirty="0">
                <a:latin typeface="Arial"/>
              </a:rPr>
              <a:t> 및 교육 강화</a:t>
            </a:r>
            <a:r>
              <a:rPr lang="en-US" altLang="ko-KR" sz="1200" dirty="0">
                <a:latin typeface="Arial"/>
              </a:rPr>
              <a:t>  </a:t>
            </a: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/>
              <a:t>②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Arial"/>
              </a:rPr>
              <a:t>KPI </a:t>
            </a:r>
            <a:r>
              <a:rPr lang="ko-KR" altLang="en-US" sz="1200" dirty="0">
                <a:latin typeface="Arial"/>
              </a:rPr>
              <a:t>반영 등 평가 강화 및 </a:t>
            </a:r>
            <a:r>
              <a:rPr lang="ko-KR" altLang="en-US" sz="1200" dirty="0" err="1">
                <a:latin typeface="Arial"/>
              </a:rPr>
              <a:t>우수사업장</a:t>
            </a:r>
            <a:r>
              <a:rPr lang="ko-KR" altLang="en-US" sz="1200" dirty="0">
                <a:latin typeface="Arial"/>
              </a:rPr>
              <a:t> 포상 확대</a:t>
            </a:r>
            <a:endParaRPr lang="en-US" altLang="ko-KR" sz="1200" dirty="0">
              <a:latin typeface="Arial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</a:rPr>
              <a:t>                           </a:t>
            </a:r>
            <a:r>
              <a:rPr lang="ko-KR" altLang="en-US" sz="1200" dirty="0">
                <a:latin typeface="Arial"/>
              </a:rPr>
              <a:t>③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주기적인 </a:t>
            </a:r>
            <a:r>
              <a:rPr lang="ko-KR" altLang="en-US" sz="1200" dirty="0">
                <a:latin typeface="Arial"/>
              </a:rPr>
              <a:t>현장 의견 청취</a:t>
            </a:r>
            <a:r>
              <a:rPr lang="en-US" altLang="ko-KR" sz="1200" dirty="0">
                <a:latin typeface="Arial"/>
              </a:rPr>
              <a:t> </a:t>
            </a:r>
            <a:r>
              <a:rPr lang="ko-KR" altLang="en-US" sz="1200" dirty="0">
                <a:latin typeface="Arial"/>
              </a:rPr>
              <a:t>및 개선조치 실질적 이행 </a:t>
            </a:r>
          </a:p>
        </p:txBody>
      </p:sp>
      <p:grpSp>
        <p:nvGrpSpPr>
          <p:cNvPr id="16" name="그룹 8">
            <a:extLst>
              <a:ext uri="{FF2B5EF4-FFF2-40B4-BE49-F238E27FC236}">
                <a16:creationId xmlns:a16="http://schemas.microsoft.com/office/drawing/2014/main" id="{DEDF2E1F-F861-5B66-1218-D232D841E1CD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1906588"/>
            <a:ext cx="254000" cy="152400"/>
            <a:chOff x="6871351" y="5916776"/>
            <a:chExt cx="253610" cy="152355"/>
          </a:xfrm>
        </p:grpSpPr>
        <p:sp>
          <p:nvSpPr>
            <p:cNvPr id="19" name="양쪽 모서리가 둥근 사각형 60">
              <a:extLst>
                <a:ext uri="{FF2B5EF4-FFF2-40B4-BE49-F238E27FC236}">
                  <a16:creationId xmlns:a16="http://schemas.microsoft.com/office/drawing/2014/main" id="{F6A6E297-907F-8CF1-DE36-4723B6E3F387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2D53AF6C-7728-78F0-AFC6-3C8649D73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3" name="그룹 20">
            <a:extLst>
              <a:ext uri="{FF2B5EF4-FFF2-40B4-BE49-F238E27FC236}">
                <a16:creationId xmlns:a16="http://schemas.microsoft.com/office/drawing/2014/main" id="{8CAD9D2D-A70C-B4CB-EE89-F196564682B1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463800"/>
            <a:ext cx="254000" cy="152400"/>
            <a:chOff x="6871351" y="5916776"/>
            <a:chExt cx="253610" cy="152355"/>
          </a:xfrm>
        </p:grpSpPr>
        <p:sp>
          <p:nvSpPr>
            <p:cNvPr id="24" name="양쪽 모서리가 둥근 사각형 60">
              <a:extLst>
                <a:ext uri="{FF2B5EF4-FFF2-40B4-BE49-F238E27FC236}">
                  <a16:creationId xmlns:a16="http://schemas.microsoft.com/office/drawing/2014/main" id="{408C69A9-7286-C2B7-BCCB-BF6810F1B65C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0B5EF5EF-3715-8A82-B359-99DC7CA7F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0589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40FA1F4-A129-D511-461C-F1AD9D6A03A6}"/>
              </a:ext>
            </a:extLst>
          </p:cNvPr>
          <p:cNvSpPr txBox="1"/>
          <p:nvPr/>
        </p:nvSpPr>
        <p:spPr>
          <a:xfrm>
            <a:off x="283883" y="5086625"/>
            <a:ext cx="6336704" cy="11182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latin typeface="+mn-ea"/>
              </a:rPr>
              <a:t>  </a:t>
            </a: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역할과 책임 명확화  </a:t>
            </a: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>
                <a:latin typeface="+mn-ea"/>
              </a:rPr>
              <a:t>안전관리책임자 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안전책임자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 임명장 수여</a:t>
            </a:r>
            <a:endParaRPr lang="en-US" altLang="ko-KR" sz="1400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>
                <a:latin typeface="+mn-ea"/>
              </a:rPr>
              <a:t>역할과 책임 이행을 위한 안전책임자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 직책수당 지급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 - 2024</a:t>
            </a:r>
            <a:r>
              <a:rPr lang="ko-KR" altLang="en-US" sz="1200" dirty="0">
                <a:latin typeface="+mn-ea"/>
              </a:rPr>
              <a:t>년 임명장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직책수당지급기준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수여 </a:t>
            </a:r>
            <a:r>
              <a:rPr lang="en-US" altLang="ko-KR" sz="1200" dirty="0">
                <a:latin typeface="+mn-ea"/>
              </a:rPr>
              <a:t>( 191 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)</a:t>
            </a:r>
            <a:r>
              <a:rPr lang="en-US" altLang="ko-KR" sz="1200" b="1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- </a:t>
            </a:r>
            <a:r>
              <a:rPr lang="ko-KR" altLang="en-US" sz="1200" dirty="0">
                <a:latin typeface="+mn-ea"/>
              </a:rPr>
              <a:t>비용 </a:t>
            </a:r>
            <a:r>
              <a:rPr lang="en-US" altLang="ko-KR" sz="1200" dirty="0">
                <a:latin typeface="+mn-ea"/>
              </a:rPr>
              <a:t>: 26,300,000 </a:t>
            </a:r>
            <a:r>
              <a:rPr lang="ko-KR" altLang="en-US" sz="1200" dirty="0">
                <a:latin typeface="+mn-ea"/>
              </a:rPr>
              <a:t>원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3315" name="슬라이드 번호 개체 틀 3">
            <a:extLst>
              <a:ext uri="{FF2B5EF4-FFF2-40B4-BE49-F238E27FC236}">
                <a16:creationId xmlns:a16="http://schemas.microsoft.com/office/drawing/2014/main" id="{D27528A7-5948-5326-99A4-342DEBDC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C439AD3-43B5-45B1-9354-BC2E9BB61A1E}" type="slidenum">
              <a:rPr lang="ko-KR" altLang="en-US" smtClean="0">
                <a:solidFill>
                  <a:srgbClr val="898989"/>
                </a:solidFill>
              </a:rPr>
              <a:pPr/>
              <a:t>11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4EDD7F5C-422A-CBA7-98A6-78D5E3790372}"/>
              </a:ext>
            </a:extLst>
          </p:cNvPr>
          <p:cNvSpPr/>
          <p:nvPr/>
        </p:nvSpPr>
        <p:spPr>
          <a:xfrm>
            <a:off x="588464" y="133051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전담조직 강화 및 역량 고도화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768AAEE1-AF32-CB76-A0ED-E7895A3662F0}"/>
              </a:ext>
            </a:extLst>
          </p:cNvPr>
          <p:cNvSpPr/>
          <p:nvPr/>
        </p:nvSpPr>
        <p:spPr>
          <a:xfrm>
            <a:off x="273310" y="133051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14" name="사각형: 둥근 모서리 57">
            <a:extLst>
              <a:ext uri="{FF2B5EF4-FFF2-40B4-BE49-F238E27FC236}">
                <a16:creationId xmlns:a16="http://schemas.microsoft.com/office/drawing/2014/main" id="{4D555B22-6249-F880-5CFB-0F43CAC4BDD2}"/>
              </a:ext>
            </a:extLst>
          </p:cNvPr>
          <p:cNvSpPr/>
          <p:nvPr/>
        </p:nvSpPr>
        <p:spPr>
          <a:xfrm>
            <a:off x="584307" y="1874401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안전관리 전담조직 역할 지속이행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8364FB6F-0F26-BDB3-AFA9-32191C4FD8E0}"/>
              </a:ext>
            </a:extLst>
          </p:cNvPr>
          <p:cNvSpPr/>
          <p:nvPr/>
        </p:nvSpPr>
        <p:spPr>
          <a:xfrm>
            <a:off x="273050" y="2273300"/>
            <a:ext cx="6283325" cy="13636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        </a:t>
            </a:r>
            <a:r>
              <a:rPr lang="ko-KR" altLang="en-US" sz="1200" b="1" dirty="0">
                <a:latin typeface="+mn-ea"/>
              </a:rPr>
              <a:t>실      적  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본사 및 현장의 산업안전보건조직 협업을 통해 위험성평가를 실시하여</a:t>
            </a:r>
            <a:endParaRPr lang="en-US" altLang="ko-KR" sz="1200" dirty="0">
              <a:solidFill>
                <a:srgbClr val="000000"/>
              </a:solidFill>
              <a:latin typeface="+mn-ea"/>
            </a:endParaRPr>
          </a:p>
          <a:p>
            <a:pPr eaLnBrk="1" latinLnBrk="1" hangingPunct="1">
              <a:lnSpc>
                <a:spcPts val="18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                    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유해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위험요인 확인 및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개선활동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수행</a:t>
            </a:r>
            <a:endParaRPr lang="en-US" altLang="ko-KR" sz="1200" b="1" dirty="0">
              <a:solidFill>
                <a:srgbClr val="000000"/>
              </a:solidFill>
              <a:latin typeface="+mn-ea"/>
            </a:endParaRPr>
          </a:p>
          <a:p>
            <a:pPr algn="just" eaLnBrk="1" hangingPunct="1">
              <a:lnSpc>
                <a:spcPts val="2000"/>
              </a:lnSpc>
              <a:spcBef>
                <a:spcPts val="300"/>
              </a:spcBef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        </a:t>
            </a:r>
            <a:r>
              <a:rPr lang="ko-KR" altLang="en-US" sz="1200" b="1" dirty="0">
                <a:latin typeface="+mn-ea"/>
              </a:rPr>
              <a:t>개선할 점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①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산업안전보건교육 대장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신규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입사자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교육대장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관리 철저</a:t>
            </a:r>
            <a:endParaRPr lang="en-US" altLang="ko-KR" sz="1200" dirty="0">
              <a:solidFill>
                <a:srgbClr val="000000"/>
              </a:solidFill>
              <a:latin typeface="+mn-ea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                      </a:t>
            </a:r>
            <a:r>
              <a:rPr lang="ko-KR" altLang="en-US" sz="1200" dirty="0">
                <a:latin typeface="+mn-ea"/>
              </a:rPr>
              <a:t>②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안전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장구류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관리 철저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</a:t>
            </a:r>
          </a:p>
          <a:p>
            <a:pPr algn="just" eaLnBrk="1" hangingPunct="1">
              <a:lnSpc>
                <a:spcPts val="20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                      ③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안전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365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게시판 방문 및 게시 유도 </a:t>
            </a:r>
          </a:p>
        </p:txBody>
      </p:sp>
      <p:grpSp>
        <p:nvGrpSpPr>
          <p:cNvPr id="13320" name="그룹 5">
            <a:extLst>
              <a:ext uri="{FF2B5EF4-FFF2-40B4-BE49-F238E27FC236}">
                <a16:creationId xmlns:a16="http://schemas.microsoft.com/office/drawing/2014/main" id="{0E2DD311-D8CA-5A3F-88A0-9E3E6B7C5CEF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78075"/>
            <a:ext cx="254000" cy="152400"/>
            <a:chOff x="6871351" y="5916776"/>
            <a:chExt cx="253610" cy="152355"/>
          </a:xfrm>
        </p:grpSpPr>
        <p:sp>
          <p:nvSpPr>
            <p:cNvPr id="7" name="양쪽 모서리가 둥근 사각형 60">
              <a:extLst>
                <a:ext uri="{FF2B5EF4-FFF2-40B4-BE49-F238E27FC236}">
                  <a16:creationId xmlns:a16="http://schemas.microsoft.com/office/drawing/2014/main" id="{A7CBD895-32BD-58C6-8562-0337B594E99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27" name="Freeform 9">
              <a:extLst>
                <a:ext uri="{FF2B5EF4-FFF2-40B4-BE49-F238E27FC236}">
                  <a16:creationId xmlns:a16="http://schemas.microsoft.com/office/drawing/2014/main" id="{60F46688-6D9F-38E4-1BA5-12F77FAC8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3321" name="그룹 8">
            <a:extLst>
              <a:ext uri="{FF2B5EF4-FFF2-40B4-BE49-F238E27FC236}">
                <a16:creationId xmlns:a16="http://schemas.microsoft.com/office/drawing/2014/main" id="{E776CF2F-B36B-A7CE-DEBD-8C7E8E520201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855913"/>
            <a:ext cx="254000" cy="152400"/>
            <a:chOff x="6871351" y="5916776"/>
            <a:chExt cx="253610" cy="152355"/>
          </a:xfrm>
        </p:grpSpPr>
        <p:sp>
          <p:nvSpPr>
            <p:cNvPr id="16" name="양쪽 모서리가 둥근 사각형 60">
              <a:extLst>
                <a:ext uri="{FF2B5EF4-FFF2-40B4-BE49-F238E27FC236}">
                  <a16:creationId xmlns:a16="http://schemas.microsoft.com/office/drawing/2014/main" id="{00539C00-626A-36FE-903B-93E3FE2C2B44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25" name="Freeform 9">
              <a:extLst>
                <a:ext uri="{FF2B5EF4-FFF2-40B4-BE49-F238E27FC236}">
                  <a16:creationId xmlns:a16="http://schemas.microsoft.com/office/drawing/2014/main" id="{BE3D0BF4-A272-3444-389B-2D0FC5912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2FC4455F-95CB-58F9-870D-CA1DD566F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653980"/>
              </p:ext>
            </p:extLst>
          </p:nvPr>
        </p:nvGraphicFramePr>
        <p:xfrm>
          <a:off x="296863" y="8408988"/>
          <a:ext cx="6259511" cy="1000124"/>
        </p:xfrm>
        <a:graphic>
          <a:graphicData uri="http://schemas.openxmlformats.org/drawingml/2006/table">
            <a:tbl>
              <a:tblPr firstRow="1" firstCol="1" bandRow="1"/>
              <a:tblGrid>
                <a:gridCol w="80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5177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텔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7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289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2024</a:t>
                      </a:r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16,600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128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7,950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1,750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26,300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191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289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2023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14,750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114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7,150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49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1,450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23,350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171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직사각형 19">
            <a:extLst>
              <a:ext uri="{FF2B5EF4-FFF2-40B4-BE49-F238E27FC236}">
                <a16:creationId xmlns:a16="http://schemas.microsoft.com/office/drawing/2014/main" id="{9FE92AED-138B-372C-717F-625B04C0CC76}"/>
              </a:ext>
            </a:extLst>
          </p:cNvPr>
          <p:cNvSpPr/>
          <p:nvPr/>
        </p:nvSpPr>
        <p:spPr>
          <a:xfrm>
            <a:off x="293075" y="8065780"/>
            <a:ext cx="5289701" cy="3100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관리감독자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안전책임자 직책수당 지급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전년대비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20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명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/2,950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천원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증가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)</a:t>
            </a:r>
            <a:endParaRPr lang="en-US" altLang="ko-KR" sz="1200" b="1" dirty="0">
              <a:latin typeface="맑은 고딕"/>
            </a:endParaRPr>
          </a:p>
        </p:txBody>
      </p:sp>
      <p:sp>
        <p:nvSpPr>
          <p:cNvPr id="13370" name="TextBox 20">
            <a:extLst>
              <a:ext uri="{FF2B5EF4-FFF2-40B4-BE49-F238E27FC236}">
                <a16:creationId xmlns:a16="http://schemas.microsoft.com/office/drawing/2014/main" id="{467A2F58-A1A8-7BB3-545F-2A62D5A44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525" y="8188325"/>
            <a:ext cx="9525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latinLnBrk="1" hangingPunct="1"/>
            <a:r>
              <a:rPr lang="en-US" altLang="ko-KR" sz="900">
                <a:latin typeface="맑은 고딕" panose="020B0503020000020004" pitchFamily="50" charset="-127"/>
              </a:rPr>
              <a:t>(</a:t>
            </a:r>
            <a:r>
              <a:rPr lang="ko-KR" altLang="en-US" sz="900">
                <a:latin typeface="맑은 고딕" panose="020B0503020000020004" pitchFamily="50" charset="-127"/>
              </a:rPr>
              <a:t>단위 </a:t>
            </a:r>
            <a:r>
              <a:rPr lang="en-US" altLang="ko-KR" sz="900">
                <a:latin typeface="맑은 고딕" panose="020B0503020000020004" pitchFamily="50" charset="-127"/>
              </a:rPr>
              <a:t>: </a:t>
            </a:r>
            <a:r>
              <a:rPr lang="ko-KR" altLang="en-US" sz="900">
                <a:latin typeface="맑은 고딕" panose="020B0503020000020004" pitchFamily="50" charset="-127"/>
              </a:rPr>
              <a:t>천원</a:t>
            </a:r>
            <a:r>
              <a:rPr lang="en-US" altLang="ko-KR" sz="900">
                <a:latin typeface="맑은 고딕" panose="020B0503020000020004" pitchFamily="50" charset="-127"/>
              </a:rPr>
              <a:t>)</a:t>
            </a:r>
            <a:endParaRPr lang="ko-KR" altLang="en-US" sz="900">
              <a:latin typeface="맑은 고딕" panose="020B0503020000020004" pitchFamily="50" charset="-127"/>
            </a:endParaRPr>
          </a:p>
        </p:txBody>
      </p:sp>
      <p:graphicFrame>
        <p:nvGraphicFramePr>
          <p:cNvPr id="23" name="표 24">
            <a:extLst>
              <a:ext uri="{FF2B5EF4-FFF2-40B4-BE49-F238E27FC236}">
                <a16:creationId xmlns:a16="http://schemas.microsoft.com/office/drawing/2014/main" id="{858A3C4F-17C1-F965-D390-1A8F49D74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257137"/>
              </p:ext>
            </p:extLst>
          </p:nvPr>
        </p:nvGraphicFramePr>
        <p:xfrm>
          <a:off x="284163" y="4100513"/>
          <a:ext cx="6265862" cy="877887"/>
        </p:xfrm>
        <a:graphic>
          <a:graphicData uri="http://schemas.openxmlformats.org/drawingml/2006/table">
            <a:tbl>
              <a:tblPr firstRow="1" bandRow="1"/>
              <a:tblGrid>
                <a:gridCol w="705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6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2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93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53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97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4273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 현장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책임자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책임자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감독자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현장안전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관리책임자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안전책임자 겸임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안전책임자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겸임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61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직사각형 23">
            <a:extLst>
              <a:ext uri="{FF2B5EF4-FFF2-40B4-BE49-F238E27FC236}">
                <a16:creationId xmlns:a16="http://schemas.microsoft.com/office/drawing/2014/main" id="{98D32360-8D11-3DEF-3D2E-D8F0CF81708B}"/>
              </a:ext>
            </a:extLst>
          </p:cNvPr>
          <p:cNvSpPr/>
          <p:nvPr/>
        </p:nvSpPr>
        <p:spPr>
          <a:xfrm>
            <a:off x="283883" y="3792636"/>
            <a:ext cx="6097663" cy="31008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atin typeface="+mn-ea"/>
                <a:ea typeface="나눔바른고딕" panose="020B0603020101020101" pitchFamily="50" charset="-127"/>
              </a:rPr>
              <a:t>가</a:t>
            </a:r>
            <a:r>
              <a:rPr lang="en-US" altLang="ko-KR" sz="1200" b="1" dirty="0">
                <a:latin typeface="+mn-ea"/>
                <a:ea typeface="나눔바른고딕" panose="020B0603020101020101" pitchFamily="50" charset="-127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산업안전보건 조직 구성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직책수당지급기준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) </a:t>
            </a:r>
          </a:p>
        </p:txBody>
      </p:sp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BFD90445-0697-7B14-FB3B-3F0034E59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593482"/>
              </p:ext>
            </p:extLst>
          </p:nvPr>
        </p:nvGraphicFramePr>
        <p:xfrm>
          <a:off x="296863" y="6550025"/>
          <a:ext cx="6253160" cy="1377950"/>
        </p:xfrm>
        <a:graphic>
          <a:graphicData uri="http://schemas.openxmlformats.org/drawingml/2006/table">
            <a:tbl>
              <a:tblPr firstRow="1" bandRow="1"/>
              <a:tblGrid>
                <a:gridCol w="1250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384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</a:t>
                      </a: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~3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이상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비고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81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관리감독자</a:t>
                      </a:r>
                      <a:endParaRPr lang="ko-KR" altLang="en-US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호텔은 소장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29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안전책임자</a:t>
                      </a:r>
                    </a:p>
                  </a:txBody>
                  <a:tcPr marL="68591" marR="6859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고객서비스팀장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호텔사업팀장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kt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 센터장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지원센터장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인프라센터장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150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91" marR="6859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직사각형 25">
            <a:extLst>
              <a:ext uri="{FF2B5EF4-FFF2-40B4-BE49-F238E27FC236}">
                <a16:creationId xmlns:a16="http://schemas.microsoft.com/office/drawing/2014/main" id="{F01640C2-F94D-49F7-60B9-55C66479C174}"/>
              </a:ext>
            </a:extLst>
          </p:cNvPr>
          <p:cNvSpPr/>
          <p:nvPr/>
        </p:nvSpPr>
        <p:spPr>
          <a:xfrm>
            <a:off x="293075" y="6220934"/>
            <a:ext cx="6290229" cy="3100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관리감독자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안전책임자 직책수당 지급기준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0AA34E-E0D2-A83A-9D1E-F7D62B299698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슬라이드 번호 개체 틀 3">
            <a:extLst>
              <a:ext uri="{FF2B5EF4-FFF2-40B4-BE49-F238E27FC236}">
                <a16:creationId xmlns:a16="http://schemas.microsoft.com/office/drawing/2014/main" id="{75BAD2FB-1F74-57D1-A347-41224CB5A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A180BB-532C-4ADE-8AE2-FBC3ACB5D0C4}" type="slidenum">
              <a:rPr lang="ko-KR" altLang="en-US" smtClean="0">
                <a:solidFill>
                  <a:srgbClr val="898989"/>
                </a:solidFill>
              </a:rPr>
              <a:pPr/>
              <a:t>12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CC1606F6-7C62-0521-CA41-F40482D75E3B}"/>
              </a:ext>
            </a:extLst>
          </p:cNvPr>
          <p:cNvSpPr/>
          <p:nvPr/>
        </p:nvSpPr>
        <p:spPr>
          <a:xfrm>
            <a:off x="273050" y="2263775"/>
            <a:ext cx="6283325" cy="145891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법 제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19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조에 따라 상시근로자 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100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인 이상 사업장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송파복합빌딩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)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에 대한</a:t>
            </a:r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                   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“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산업안전 보건 위원회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” </a:t>
            </a:r>
            <a:r>
              <a:rPr lang="ko-KR" altLang="en-US" sz="1200" dirty="0" err="1">
                <a:solidFill>
                  <a:prstClr val="black"/>
                </a:solidFill>
                <a:latin typeface="+mn-ea"/>
              </a:rPr>
              <a:t>매분기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 개최</a:t>
            </a:r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                  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dirty="0">
                <a:solidFill>
                  <a:prstClr val="black"/>
                </a:solidFill>
                <a:latin typeface="+mn-ea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근로자 안전과 보건관련 주요사항을 심의 의결하고 개선조치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(12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건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)</a:t>
            </a:r>
            <a:endParaRPr lang="ko-KR" altLang="en-US" sz="1200" kern="0" dirty="0">
              <a:solidFill>
                <a:prstClr val="white"/>
              </a:solidFill>
              <a:latin typeface="+mn-ea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회의 참석률 향상유도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                           </a:t>
            </a:r>
            <a:endParaRPr lang="en-US" altLang="ko-KR" sz="1200" dirty="0">
              <a:latin typeface="Arial"/>
              <a:ea typeface="나눔고딕" panose="020D0604000000000000" pitchFamily="50" charset="-127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latin typeface="+mn-ea"/>
              </a:rPr>
              <a:t>②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외부전문가 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/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유관기관 의견 청취 및 협력 확대</a:t>
            </a:r>
            <a:endParaRPr lang="ko-KR" altLang="en-US" sz="1200" dirty="0">
              <a:latin typeface="Arial"/>
            </a:endParaRPr>
          </a:p>
        </p:txBody>
      </p:sp>
      <p:grpSp>
        <p:nvGrpSpPr>
          <p:cNvPr id="14342" name="그룹 5">
            <a:extLst>
              <a:ext uri="{FF2B5EF4-FFF2-40B4-BE49-F238E27FC236}">
                <a16:creationId xmlns:a16="http://schemas.microsoft.com/office/drawing/2014/main" id="{9D40E58B-781D-9A5A-1D8C-7F283861C274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403475"/>
            <a:ext cx="254000" cy="152400"/>
            <a:chOff x="6871351" y="5916776"/>
            <a:chExt cx="253610" cy="152355"/>
          </a:xfrm>
        </p:grpSpPr>
        <p:sp>
          <p:nvSpPr>
            <p:cNvPr id="7" name="양쪽 모서리가 둥근 사각형 60">
              <a:extLst>
                <a:ext uri="{FF2B5EF4-FFF2-40B4-BE49-F238E27FC236}">
                  <a16:creationId xmlns:a16="http://schemas.microsoft.com/office/drawing/2014/main" id="{A3894D9A-F439-61DD-AEA0-2DBE7120C2CD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418" name="Freeform 9">
              <a:extLst>
                <a:ext uri="{FF2B5EF4-FFF2-40B4-BE49-F238E27FC236}">
                  <a16:creationId xmlns:a16="http://schemas.microsoft.com/office/drawing/2014/main" id="{6F963DB5-DD6B-5CB5-69BA-3697FFD73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4343" name="그룹 8">
            <a:extLst>
              <a:ext uri="{FF2B5EF4-FFF2-40B4-BE49-F238E27FC236}">
                <a16:creationId xmlns:a16="http://schemas.microsoft.com/office/drawing/2014/main" id="{420E1E21-09EA-FE6B-B23A-77A4C3C7A780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3200400"/>
            <a:ext cx="254000" cy="152400"/>
            <a:chOff x="6871351" y="5916776"/>
            <a:chExt cx="253610" cy="152355"/>
          </a:xfrm>
        </p:grpSpPr>
        <p:sp>
          <p:nvSpPr>
            <p:cNvPr id="16" name="양쪽 모서리가 둥근 사각형 60">
              <a:extLst>
                <a:ext uri="{FF2B5EF4-FFF2-40B4-BE49-F238E27FC236}">
                  <a16:creationId xmlns:a16="http://schemas.microsoft.com/office/drawing/2014/main" id="{D6ACA674-2C1E-33C2-1CDC-D0BD5B46D91C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416" name="Freeform 9">
              <a:extLst>
                <a:ext uri="{FF2B5EF4-FFF2-40B4-BE49-F238E27FC236}">
                  <a16:creationId xmlns:a16="http://schemas.microsoft.com/office/drawing/2014/main" id="{2B8F55EE-C5A2-C2AE-C382-2224B66DD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386E3DA6-C396-B492-2E7A-FB813FDBFE8A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산업안전보건 위원회 구성 운영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5BDAF7-57F2-F8EE-784F-D0636B3AC558}"/>
              </a:ext>
            </a:extLst>
          </p:cNvPr>
          <p:cNvSpPr txBox="1"/>
          <p:nvPr/>
        </p:nvSpPr>
        <p:spPr>
          <a:xfrm>
            <a:off x="311207" y="3840058"/>
            <a:ext cx="6245164" cy="12464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및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회의주기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사용자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근로자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스탭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>
                <a:latin typeface="+mn-ea"/>
              </a:rPr>
              <a:t>명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회의개최 </a:t>
            </a:r>
            <a:r>
              <a:rPr lang="en-US" altLang="ko-KR" sz="1200" dirty="0">
                <a:latin typeface="+mn-ea"/>
              </a:rPr>
              <a:t>: 4</a:t>
            </a:r>
            <a:r>
              <a:rPr lang="ko-KR" altLang="en-US" sz="1200" dirty="0">
                <a:latin typeface="+mn-ea"/>
              </a:rPr>
              <a:t>회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 err="1">
                <a:latin typeface="+mn-ea"/>
              </a:rPr>
              <a:t>매분기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회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실시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심의 의결사항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조치결과</a:t>
            </a:r>
            <a:endParaRPr lang="en-US" altLang="ko-KR" sz="1200" dirty="0">
              <a:latin typeface="+mn-e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DB7B03-86C5-C798-BFB1-1CA2FA9A1DF6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D0214BC1-BF42-88FF-657A-1C588463F9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584212"/>
              </p:ext>
            </p:extLst>
          </p:nvPr>
        </p:nvGraphicFramePr>
        <p:xfrm>
          <a:off x="296863" y="5083487"/>
          <a:ext cx="6264276" cy="4284350"/>
        </p:xfrm>
        <a:graphic>
          <a:graphicData uri="http://schemas.openxmlformats.org/drawingml/2006/table">
            <a:tbl>
              <a:tblPr/>
              <a:tblGrid>
                <a:gridCol w="342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0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41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621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회차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건의 및 심의 내용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최종 조치 결과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57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endParaRPr lang="en-US" altLang="ko-KR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3.20</a:t>
                      </a:r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비상계단의 입구 카드리더기 외부로 설치요청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외부인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출입 시 갇힘 사고 월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회씩 발생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카드리더기 미설치는 입주사와 업무협조 필요와 상당 비용 발생으로 지연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2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구급함 세트 추가 요청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빌딩 기준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-&gt;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인원 기준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기존 구급함의 소모품</a:t>
                      </a:r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붕대</a:t>
                      </a:r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대일밴드</a:t>
                      </a:r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소독약 등</a:t>
                      </a:r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은 법인카드로 추가 구매</a:t>
                      </a:r>
                      <a:endParaRPr lang="ko-KR" altLang="en-US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60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옥상 바닥 배관 덮개 설치요청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 추가로 선정하고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송파빌딩 센터장에게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kt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에 관련사항 설치 요청함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787192"/>
                  </a:ext>
                </a:extLst>
              </a:tr>
              <a:tr h="29211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기계실 소방펌프 기동여부를 통합방재실에서 즉각 확인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할 수 있었으면 좋겠음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kt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제안 중이나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그에 따른 예산 확보 등 협의 중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483747"/>
                  </a:ext>
                </a:extLst>
              </a:tr>
              <a:tr h="21150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endParaRPr lang="en-US" altLang="ko-KR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6.19</a:t>
                      </a:r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본사에서 보급한 구급함이 근무인원 대비하여 부족함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재설명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구매 후 보급완료</a:t>
                      </a:r>
                      <a:endParaRPr lang="en-US" altLang="ko-KR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FM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일부 직원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시설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미화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의 기존 폐쇄된 야외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흡연장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이용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으로 보안직들의 순찰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금연 안내 등의 애로사항 발생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흡연장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예절교육으로 보안직원들 만족도가 높아짐</a:t>
                      </a:r>
                      <a:endParaRPr lang="en-US" altLang="ko-KR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1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혹서기 대비 식염포도당 구매요청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혹서기 대비 식염포도당 구매</a:t>
                      </a:r>
                      <a:endParaRPr lang="en-US" altLang="ko-KR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982755"/>
                  </a:ext>
                </a:extLst>
              </a:tr>
              <a:tr h="1813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시설직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외곽 업무 시 착용할 아이스 조끼 지원 가능 문의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구매 후 보급완료</a:t>
                      </a:r>
                      <a:endParaRPr lang="en-US" altLang="ko-KR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242788"/>
                  </a:ext>
                </a:extLst>
              </a:tr>
              <a:tr h="1913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사무실 입구에 신발장 구매요청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직원들 회의결과 불필요 의견으로 미지원 요청으로 전환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133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endParaRPr lang="en-US" altLang="ko-KR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9.30</a:t>
                      </a:r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방재실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인터폰 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보안구역으로 설치불가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11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보안직원들의 신규직원 피복에 대한 빠른 지원 요청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고장 수량 파악 후 지급</a:t>
                      </a:r>
                      <a:endParaRPr lang="en-US" altLang="ko-KR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OO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빌딩 사다리 낙상사고 사례 설명 사다리 작업에 대한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기준 및 절차 준수 요청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연말까지 사다리 작업 최소화 및 고소작업 소액공사 요청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077142"/>
                  </a:ext>
                </a:extLst>
              </a:tr>
              <a:tr h="1913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일교차가 큰 계절에 본사요청사항인 뇌혈관질환 주의 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뇌혈관질환 관리 철저 교육완료</a:t>
                      </a:r>
                      <a:endParaRPr lang="ko-KR" altLang="en-US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131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endParaRPr lang="en-US" altLang="ko-KR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12.11</a:t>
                      </a:r>
                      <a:endParaRPr lang="ko-KR" alt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422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승강기 갇힘 사고 등 사고 보고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절저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근무자 교육 철저</a:t>
                      </a:r>
                      <a:endParaRPr lang="ko-KR" altLang="en-US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13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시설 동계 점퍼 외부작업시 보온성 떨어짐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25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년도 동계 피복 제작 전 건의사항 제출 답변</a:t>
                      </a:r>
                      <a:endParaRPr lang="en-US" altLang="ko-KR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14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경비 신규직원 피복에 대한 빠른 지원 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신규자 피복 구매 최대한 지원 답변</a:t>
                      </a:r>
                      <a:endParaRPr lang="en-US" altLang="ko-KR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06062"/>
                  </a:ext>
                </a:extLst>
              </a:tr>
              <a:tr h="211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1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층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흡연장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밖에서 흡연하는 호텔직원 확인 요청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경비 근무자들에게 전달하여 확인 답변</a:t>
                      </a:r>
                      <a:endParaRPr lang="en-US" altLang="ko-KR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975823"/>
                  </a:ext>
                </a:extLst>
              </a:tr>
              <a:tr h="211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이동식사다리 안전작업지침에 맞춰 작업진행 요청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• </a:t>
                      </a:r>
                      <a:r>
                        <a:rPr lang="ko-KR" altLang="en-US" sz="7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사다리 시각화 작업 완료 및 사다리 작업 전 안전교육 철저</a:t>
                      </a:r>
                      <a:endParaRPr lang="en-US" altLang="ko-KR" sz="7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모서리가 둥근 직사각형 20">
            <a:extLst>
              <a:ext uri="{FF2B5EF4-FFF2-40B4-BE49-F238E27FC236}">
                <a16:creationId xmlns:a16="http://schemas.microsoft.com/office/drawing/2014/main" id="{4AAEEF9B-A96A-3CE8-C2C7-04B1CE69D5CD}"/>
              </a:ext>
            </a:extLst>
          </p:cNvPr>
          <p:cNvSpPr/>
          <p:nvPr/>
        </p:nvSpPr>
        <p:spPr>
          <a:xfrm>
            <a:off x="588464" y="133051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전담조직 강화 및 역량 고도화</a:t>
            </a:r>
          </a:p>
        </p:txBody>
      </p:sp>
      <p:sp>
        <p:nvSpPr>
          <p:cNvPr id="4" name="모서리가 둥근 직사각형 20">
            <a:extLst>
              <a:ext uri="{FF2B5EF4-FFF2-40B4-BE49-F238E27FC236}">
                <a16:creationId xmlns:a16="http://schemas.microsoft.com/office/drawing/2014/main" id="{ABEC5E95-DE4D-4F26-FCD6-1963FD74825D}"/>
              </a:ext>
            </a:extLst>
          </p:cNvPr>
          <p:cNvSpPr/>
          <p:nvPr/>
        </p:nvSpPr>
        <p:spPr>
          <a:xfrm>
            <a:off x="273310" y="133051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번호 개체 틀 3">
            <a:extLst>
              <a:ext uri="{FF2B5EF4-FFF2-40B4-BE49-F238E27FC236}">
                <a16:creationId xmlns:a16="http://schemas.microsoft.com/office/drawing/2014/main" id="{EB7509D9-23D7-4254-3BC5-D24BAF29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DA93864-D0E7-4845-BF01-B709AE425705}" type="slidenum">
              <a:rPr lang="ko-KR" altLang="en-US" smtClean="0">
                <a:solidFill>
                  <a:srgbClr val="898989"/>
                </a:solidFill>
              </a:rPr>
              <a:pPr/>
              <a:t>13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9374757C-8597-B57A-BD65-53A49FAC7C36}"/>
              </a:ext>
            </a:extLst>
          </p:cNvPr>
          <p:cNvSpPr/>
          <p:nvPr/>
        </p:nvSpPr>
        <p:spPr>
          <a:xfrm>
            <a:off x="273050" y="2311400"/>
            <a:ext cx="6283325" cy="8810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적  </a:t>
            </a:r>
            <a:r>
              <a:rPr lang="en-US" altLang="ko-KR" sz="1200" dirty="0">
                <a:latin typeface="Arial"/>
              </a:rPr>
              <a:t>: KOSHA-MS </a:t>
            </a:r>
            <a:r>
              <a:rPr lang="ko-KR" altLang="en-US" sz="1200" dirty="0">
                <a:latin typeface="Arial"/>
              </a:rPr>
              <a:t>인증획득 </a:t>
            </a:r>
            <a:r>
              <a:rPr lang="en-US" altLang="ko-KR" sz="1200" dirty="0">
                <a:latin typeface="Arial"/>
              </a:rPr>
              <a:t>(24.3.15)</a:t>
            </a: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                         </a:t>
            </a:r>
            <a:r>
              <a:rPr lang="ko-KR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안전보건업무 표준화 및 인증을 통한 중대재해 리스크 예방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기여        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 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인증 후 지속적인 성과평가를 위한 모니터링 강화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</a:t>
            </a:r>
            <a:endParaRPr lang="ko-KR" altLang="en-US" sz="1200" dirty="0">
              <a:latin typeface="Arial"/>
            </a:endParaRPr>
          </a:p>
        </p:txBody>
      </p:sp>
      <p:grpSp>
        <p:nvGrpSpPr>
          <p:cNvPr id="15366" name="그룹 5">
            <a:extLst>
              <a:ext uri="{FF2B5EF4-FFF2-40B4-BE49-F238E27FC236}">
                <a16:creationId xmlns:a16="http://schemas.microsoft.com/office/drawing/2014/main" id="{1A2FB3ED-F39B-13C7-F40D-014A445A43CF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413000"/>
            <a:ext cx="254000" cy="152400"/>
            <a:chOff x="6871351" y="5916776"/>
            <a:chExt cx="253610" cy="152355"/>
          </a:xfrm>
        </p:grpSpPr>
        <p:sp>
          <p:nvSpPr>
            <p:cNvPr id="7" name="양쪽 모서리가 둥근 사각형 60">
              <a:extLst>
                <a:ext uri="{FF2B5EF4-FFF2-40B4-BE49-F238E27FC236}">
                  <a16:creationId xmlns:a16="http://schemas.microsoft.com/office/drawing/2014/main" id="{D9FDA4CA-7687-DD35-B7F3-521BDD0F4170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377" name="Freeform 9">
              <a:extLst>
                <a:ext uri="{FF2B5EF4-FFF2-40B4-BE49-F238E27FC236}">
                  <a16:creationId xmlns:a16="http://schemas.microsoft.com/office/drawing/2014/main" id="{FDA6E49E-3840-D62D-8883-E5B9BEEEF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5367" name="그룹 8">
            <a:extLst>
              <a:ext uri="{FF2B5EF4-FFF2-40B4-BE49-F238E27FC236}">
                <a16:creationId xmlns:a16="http://schemas.microsoft.com/office/drawing/2014/main" id="{3A6F2773-D99D-4B8B-4DEB-40D3A99A4C9B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963863"/>
            <a:ext cx="254000" cy="152400"/>
            <a:chOff x="6871351" y="5916776"/>
            <a:chExt cx="253610" cy="152355"/>
          </a:xfrm>
        </p:grpSpPr>
        <p:sp>
          <p:nvSpPr>
            <p:cNvPr id="16" name="양쪽 모서리가 둥근 사각형 60">
              <a:extLst>
                <a:ext uri="{FF2B5EF4-FFF2-40B4-BE49-F238E27FC236}">
                  <a16:creationId xmlns:a16="http://schemas.microsoft.com/office/drawing/2014/main" id="{75E62206-0CA1-B523-C451-23596E089F21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375" name="Freeform 9">
              <a:extLst>
                <a:ext uri="{FF2B5EF4-FFF2-40B4-BE49-F238E27FC236}">
                  <a16:creationId xmlns:a16="http://schemas.microsoft.com/office/drawing/2014/main" id="{DF325FE0-8DC1-C87B-E9C6-57B76DFB0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B2F85505-8A01-6049-C949-362D00D281A9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최상의 역량확보를 위한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KOSHA-MS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인증추진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ACC891-19AF-8EAB-8A54-14A4B7DFF63D}"/>
              </a:ext>
            </a:extLst>
          </p:cNvPr>
          <p:cNvSpPr txBox="1"/>
          <p:nvPr/>
        </p:nvSpPr>
        <p:spPr>
          <a:xfrm>
            <a:off x="273050" y="3473936"/>
            <a:ext cx="6283061" cy="18876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안전보건경영시스템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(KOSHA-MS)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인증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 및 획득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최초 발행일 </a:t>
            </a:r>
            <a:r>
              <a:rPr lang="en-US" altLang="ko-KR" sz="1200" dirty="0">
                <a:latin typeface="+mn-ea"/>
              </a:rPr>
              <a:t>: 24.03.15/ </a:t>
            </a:r>
            <a:r>
              <a:rPr lang="ko-KR" altLang="ko-KR" sz="1200" dirty="0">
                <a:latin typeface="+mn-ea"/>
              </a:rPr>
              <a:t>만료일</a:t>
            </a:r>
            <a:r>
              <a:rPr lang="en-US" altLang="ko-KR" sz="1200" dirty="0">
                <a:latin typeface="+mn-ea"/>
              </a:rPr>
              <a:t> : 2027.03.14     </a:t>
            </a: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인증기관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안전보건공단</a:t>
            </a:r>
            <a:endParaRPr lang="ko-KR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컨설팅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ko-KR" sz="1200" dirty="0">
                <a:latin typeface="+mn-ea"/>
              </a:rPr>
              <a:t>업체</a:t>
            </a:r>
            <a:r>
              <a:rPr lang="en-US" altLang="ko-KR" sz="1200" dirty="0">
                <a:latin typeface="+mn-ea"/>
              </a:rPr>
              <a:t> : </a:t>
            </a:r>
            <a:r>
              <a:rPr lang="ko-KR" altLang="en-US" sz="1200" dirty="0">
                <a:latin typeface="+mn-ea"/>
              </a:rPr>
              <a:t>㈜</a:t>
            </a:r>
            <a:r>
              <a:rPr lang="ko-KR" altLang="en-US" sz="1200" dirty="0" err="1">
                <a:latin typeface="+mn-ea"/>
              </a:rPr>
              <a:t>디에스산업안전컨설팅</a:t>
            </a:r>
            <a:r>
              <a:rPr lang="ko-KR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김동섭 대표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소요기간 </a:t>
            </a:r>
            <a:r>
              <a:rPr lang="en-US" altLang="ko-KR" sz="1200" dirty="0">
                <a:latin typeface="+mn-ea"/>
              </a:rPr>
              <a:t>: 23.10.19(</a:t>
            </a:r>
            <a:r>
              <a:rPr lang="ko-KR" altLang="en-US" sz="1200" dirty="0">
                <a:latin typeface="+mn-ea"/>
              </a:rPr>
              <a:t>목</a:t>
            </a:r>
            <a:r>
              <a:rPr lang="en-US" altLang="ko-KR" sz="1200" dirty="0">
                <a:latin typeface="+mn-ea"/>
              </a:rPr>
              <a:t>) ~ 24.01.31(</a:t>
            </a:r>
            <a:r>
              <a:rPr lang="ko-KR" altLang="en-US" sz="1200" dirty="0">
                <a:latin typeface="+mn-ea"/>
              </a:rPr>
              <a:t>수</a:t>
            </a:r>
            <a:r>
              <a:rPr lang="en-US" altLang="ko-KR" sz="1200" dirty="0">
                <a:latin typeface="+mn-ea"/>
              </a:rPr>
              <a:t>) (</a:t>
            </a:r>
            <a:r>
              <a:rPr lang="ko-KR" altLang="en-US" sz="1200" dirty="0">
                <a:latin typeface="+mn-ea"/>
              </a:rPr>
              <a:t>약 </a:t>
            </a:r>
            <a:r>
              <a:rPr lang="en-US" altLang="ko-KR" sz="1200" dirty="0">
                <a:latin typeface="+mn-ea"/>
              </a:rPr>
              <a:t>3</a:t>
            </a:r>
            <a:r>
              <a:rPr lang="ko-KR" altLang="en-US" sz="1200" dirty="0">
                <a:latin typeface="+mn-ea"/>
              </a:rPr>
              <a:t>개월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심사기간 </a:t>
            </a:r>
            <a:r>
              <a:rPr lang="en-US" altLang="ko-KR" sz="1200" dirty="0">
                <a:latin typeface="+mn-ea"/>
              </a:rPr>
              <a:t>: 1</a:t>
            </a:r>
            <a:r>
              <a:rPr lang="ko-KR" altLang="en-US" sz="1200" dirty="0">
                <a:latin typeface="+mn-ea"/>
              </a:rPr>
              <a:t>차 심사 </a:t>
            </a:r>
            <a:r>
              <a:rPr lang="en-US" altLang="ko-KR" sz="1200" dirty="0">
                <a:latin typeface="+mn-ea"/>
              </a:rPr>
              <a:t>23.12.21(</a:t>
            </a:r>
            <a:r>
              <a:rPr lang="ko-KR" altLang="en-US" sz="1200" dirty="0">
                <a:latin typeface="+mn-ea"/>
              </a:rPr>
              <a:t>목</a:t>
            </a:r>
            <a:r>
              <a:rPr lang="en-US" altLang="ko-KR" sz="1200" dirty="0">
                <a:latin typeface="+mn-ea"/>
              </a:rPr>
              <a:t>) / 2</a:t>
            </a:r>
            <a:r>
              <a:rPr lang="ko-KR" altLang="en-US" sz="1200" dirty="0">
                <a:latin typeface="+mn-ea"/>
              </a:rPr>
              <a:t>차 심사 </a:t>
            </a:r>
            <a:r>
              <a:rPr lang="en-US" altLang="ko-KR" sz="1200" dirty="0">
                <a:latin typeface="+mn-ea"/>
              </a:rPr>
              <a:t>24.01.31(</a:t>
            </a:r>
            <a:r>
              <a:rPr lang="ko-KR" altLang="en-US" sz="1200" dirty="0">
                <a:latin typeface="+mn-ea"/>
              </a:rPr>
              <a:t>수</a:t>
            </a:r>
            <a:r>
              <a:rPr lang="en-US" altLang="ko-KR" sz="1200" dirty="0">
                <a:latin typeface="+mn-ea"/>
              </a:rPr>
              <a:t>)    </a:t>
            </a: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소요비용</a:t>
            </a:r>
            <a:r>
              <a:rPr lang="en-US" altLang="ko-KR" sz="1200" dirty="0">
                <a:latin typeface="+mn-ea"/>
              </a:rPr>
              <a:t> : 6,650</a:t>
            </a:r>
            <a:r>
              <a:rPr lang="ko-KR" altLang="en-US" sz="1200" dirty="0">
                <a:latin typeface="+mn-ea"/>
              </a:rPr>
              <a:t>천원 </a:t>
            </a:r>
            <a:r>
              <a:rPr lang="en-US" altLang="ko-KR" sz="1200" dirty="0">
                <a:latin typeface="+mn-ea"/>
                <a:sym typeface="Wingdings" panose="05000000000000000000" pitchFamily="2" charset="2"/>
              </a:rPr>
              <a:t>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컨설팅비 </a:t>
            </a:r>
            <a:r>
              <a:rPr lang="en-US" altLang="ko-KR" sz="1200" dirty="0">
                <a:latin typeface="+mn-ea"/>
              </a:rPr>
              <a:t>6,050</a:t>
            </a:r>
            <a:r>
              <a:rPr lang="ko-KR" altLang="en-US" sz="1200" dirty="0">
                <a:latin typeface="+mn-ea"/>
              </a:rPr>
              <a:t>천원</a:t>
            </a:r>
            <a:r>
              <a:rPr lang="en-US" altLang="ko-KR" sz="1200" dirty="0">
                <a:latin typeface="+mn-ea"/>
              </a:rPr>
              <a:t>(VAT</a:t>
            </a:r>
            <a:r>
              <a:rPr lang="ko-KR" altLang="en-US" sz="1200" dirty="0">
                <a:latin typeface="+mn-ea"/>
              </a:rPr>
              <a:t>포함</a:t>
            </a:r>
            <a:r>
              <a:rPr lang="en-US" altLang="ko-KR" sz="1200" dirty="0">
                <a:latin typeface="+mn-ea"/>
              </a:rPr>
              <a:t>)+</a:t>
            </a:r>
            <a:r>
              <a:rPr lang="ko-KR" altLang="ko-KR" sz="1200" dirty="0" err="1">
                <a:latin typeface="+mn-ea"/>
              </a:rPr>
              <a:t>인증비</a:t>
            </a:r>
            <a:r>
              <a:rPr lang="ko-KR" altLang="ko-KR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600</a:t>
            </a:r>
            <a:r>
              <a:rPr lang="ko-KR" altLang="en-US" sz="1200" dirty="0">
                <a:latin typeface="+mn-ea"/>
              </a:rPr>
              <a:t>천원</a:t>
            </a:r>
            <a:r>
              <a:rPr lang="en-US" altLang="ko-KR" sz="1200" dirty="0">
                <a:latin typeface="+mn-ea"/>
              </a:rPr>
              <a:t>(VAT</a:t>
            </a:r>
            <a:r>
              <a:rPr lang="ko-KR" altLang="en-US" sz="1200" dirty="0">
                <a:latin typeface="+mn-ea"/>
              </a:rPr>
              <a:t>없음</a:t>
            </a:r>
            <a:r>
              <a:rPr lang="en-US" altLang="ko-KR" sz="1200" dirty="0">
                <a:latin typeface="+mn-ea"/>
              </a:rPr>
              <a:t>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5372" name="직사각형 29">
            <a:extLst>
              <a:ext uri="{FF2B5EF4-FFF2-40B4-BE49-F238E27FC236}">
                <a16:creationId xmlns:a16="http://schemas.microsoft.com/office/drawing/2014/main" id="{2F5A885B-529B-B2C1-B5A9-AF4F80CF3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" y="5434013"/>
            <a:ext cx="59436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</a:pPr>
            <a:r>
              <a:rPr lang="ko-KR" altLang="en-US" sz="1200" b="1" dirty="0"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</a:t>
            </a:r>
            <a:r>
              <a:rPr lang="ko-KR" altLang="en-US" sz="1200" b="1" dirty="0"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안전보건경영시스템  </a:t>
            </a:r>
            <a:r>
              <a:rPr lang="en-US" altLang="ko-KR" sz="1200" b="1" dirty="0"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KOSHA-MS </a:t>
            </a:r>
            <a:r>
              <a:rPr lang="ko-KR" altLang="en-US" sz="1200" b="1" dirty="0"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인증서</a:t>
            </a:r>
            <a:endParaRPr lang="en-US" altLang="ko-KR" sz="1200" dirty="0">
              <a:latin typeface="맑은 고딕" panose="020B0503020000020004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8B7397-CCA8-B430-1284-71EE82C49CF4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pic>
        <p:nvPicPr>
          <p:cNvPr id="2" name="그림 1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69DA251A-6383-95F8-AAB2-A3784659863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6" y="5816599"/>
            <a:ext cx="2522789" cy="3568700"/>
          </a:xfrm>
          <a:prstGeom prst="rect">
            <a:avLst/>
          </a:prstGeom>
        </p:spPr>
      </p:pic>
      <p:pic>
        <p:nvPicPr>
          <p:cNvPr id="3" name="그림 2" descr="텍스트, 스크린샷, 폰트, 문서이(가) 표시된 사진&#10;&#10;자동 생성된 설명">
            <a:extLst>
              <a:ext uri="{FF2B5EF4-FFF2-40B4-BE49-F238E27FC236}">
                <a16:creationId xmlns:a16="http://schemas.microsoft.com/office/drawing/2014/main" id="{18E5CDF8-1C99-4E19-D136-8A835194165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377" y="5816600"/>
            <a:ext cx="2522788" cy="3568698"/>
          </a:xfrm>
          <a:prstGeom prst="rect">
            <a:avLst/>
          </a:prstGeom>
        </p:spPr>
      </p:pic>
      <p:sp>
        <p:nvSpPr>
          <p:cNvPr id="4" name="모서리가 둥근 직사각형 20">
            <a:extLst>
              <a:ext uri="{FF2B5EF4-FFF2-40B4-BE49-F238E27FC236}">
                <a16:creationId xmlns:a16="http://schemas.microsoft.com/office/drawing/2014/main" id="{0DB07787-55B7-5ED4-40BC-E1EF93B3C2A8}"/>
              </a:ext>
            </a:extLst>
          </p:cNvPr>
          <p:cNvSpPr/>
          <p:nvPr/>
        </p:nvSpPr>
        <p:spPr>
          <a:xfrm>
            <a:off x="588464" y="133051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안전보건 전담조직 역량 고도화</a:t>
            </a:r>
          </a:p>
        </p:txBody>
      </p:sp>
      <p:sp>
        <p:nvSpPr>
          <p:cNvPr id="6" name="모서리가 둥근 직사각형 20">
            <a:extLst>
              <a:ext uri="{FF2B5EF4-FFF2-40B4-BE49-F238E27FC236}">
                <a16:creationId xmlns:a16="http://schemas.microsoft.com/office/drawing/2014/main" id="{E6795089-7807-00E1-8DD9-0602F77AC6CB}"/>
              </a:ext>
            </a:extLst>
          </p:cNvPr>
          <p:cNvSpPr/>
          <p:nvPr/>
        </p:nvSpPr>
        <p:spPr>
          <a:xfrm>
            <a:off x="273310" y="133051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번호 개체 틀 3">
            <a:extLst>
              <a:ext uri="{FF2B5EF4-FFF2-40B4-BE49-F238E27FC236}">
                <a16:creationId xmlns:a16="http://schemas.microsoft.com/office/drawing/2014/main" id="{02917FBE-D48C-0288-F56D-790C0DC0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E39048A-4AFD-436B-873E-753C9ABA6FB4}" type="slidenum">
              <a:rPr lang="ko-KR" altLang="en-US" smtClean="0">
                <a:solidFill>
                  <a:srgbClr val="898989"/>
                </a:solidFill>
              </a:rPr>
              <a:pPr/>
              <a:t>14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18C2D788-3B0B-4C70-29EE-1026FF550C16}"/>
              </a:ext>
            </a:extLst>
          </p:cNvPr>
          <p:cNvSpPr/>
          <p:nvPr/>
        </p:nvSpPr>
        <p:spPr>
          <a:xfrm>
            <a:off x="588464" y="131769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업무수행의 실행력 강화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AA8113D0-29FE-4E0F-A58B-3ECED877287E}"/>
              </a:ext>
            </a:extLst>
          </p:cNvPr>
          <p:cNvSpPr/>
          <p:nvPr/>
        </p:nvSpPr>
        <p:spPr>
          <a:xfrm>
            <a:off x="273310" y="131769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96490FC7-4EC9-7921-267F-68A9FE153E29}"/>
              </a:ext>
            </a:extLst>
          </p:cNvPr>
          <p:cNvSpPr/>
          <p:nvPr/>
        </p:nvSpPr>
        <p:spPr>
          <a:xfrm>
            <a:off x="589617" y="186425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업무수행 평가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ED6B0607-8ECF-328D-2D0D-0959B1B25AB2}"/>
              </a:ext>
            </a:extLst>
          </p:cNvPr>
          <p:cNvSpPr/>
          <p:nvPr/>
        </p:nvSpPr>
        <p:spPr>
          <a:xfrm>
            <a:off x="273050" y="2251076"/>
            <a:ext cx="6283325" cy="1651074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latinLnBrk="1" hangingPunct="1">
              <a:lnSpc>
                <a:spcPts val="2000"/>
              </a:lnSpc>
              <a:spcBef>
                <a:spcPts val="0"/>
              </a:spcBef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실        적  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</a:rPr>
              <a:t>전직원의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 안전과 건강보호를 위한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‘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안전한 사업장 만들기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’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를 위해 핵심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algn="just" eaLnBrk="1" latinLnBrk="1" hangingPunct="1">
              <a:lnSpc>
                <a:spcPts val="2000"/>
              </a:lnSpc>
              <a:spcBef>
                <a:spcPts val="0"/>
              </a:spcBef>
              <a:defRPr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                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인력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실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,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본부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지역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</a:rPr>
              <a:t>스탭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은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KPI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</a:rPr>
              <a:t>감점지표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 시행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개별 사업장은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‘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안전보건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algn="just" eaLnBrk="1" latinLnBrk="1" hangingPunct="1">
              <a:lnSpc>
                <a:spcPts val="2000"/>
              </a:lnSpc>
              <a:spcBef>
                <a:spcPts val="0"/>
              </a:spcBef>
              <a:defRPr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                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업무수행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</a:rPr>
              <a:t>평가계획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’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을 시행하여 산재 예방에 적극 기여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algn="just" eaLnBrk="1" hangingPunct="1">
              <a:lnSpc>
                <a:spcPts val="2000"/>
              </a:lnSpc>
              <a:spcBef>
                <a:spcPts val="300"/>
              </a:spcBef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개선할 점</a:t>
            </a:r>
            <a:r>
              <a:rPr lang="ko-KR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ko-KR" altLang="en-US" sz="1200" dirty="0">
                <a:solidFill>
                  <a:prstClr val="black"/>
                </a:solidFill>
                <a:latin typeface="Arial"/>
              </a:rPr>
              <a:t>①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안전보건 업무 수행 포상 범위 확대를 통한 이행 동기부여</a:t>
            </a:r>
            <a:endParaRPr lang="en-US" altLang="ko-KR" sz="1200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 eaLnBrk="1" hangingPunct="1">
              <a:lnSpc>
                <a:spcPts val="2000"/>
              </a:lnSpc>
              <a:spcBef>
                <a:spcPts val="0"/>
              </a:spcBef>
              <a:defRPr/>
            </a:pP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          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②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반기평가를  년 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회 평가로 현실화 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실제 성과를 반영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algn="just" eaLnBrk="1" hangingPunct="1">
              <a:lnSpc>
                <a:spcPts val="2000"/>
              </a:lnSpc>
              <a:spcBef>
                <a:spcPts val="0"/>
              </a:spcBef>
              <a:defRPr/>
            </a:pP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          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③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안전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365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게시판 활동실적 적극반영 </a:t>
            </a:r>
            <a:endParaRPr lang="en-US" altLang="ko-KR" sz="1200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6391" name="그룹 10">
            <a:extLst>
              <a:ext uri="{FF2B5EF4-FFF2-40B4-BE49-F238E27FC236}">
                <a16:creationId xmlns:a16="http://schemas.microsoft.com/office/drawing/2014/main" id="{7207FCFE-92D1-11E5-B6C4-7CEDC85A7CAF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43150"/>
            <a:ext cx="254000" cy="152400"/>
            <a:chOff x="6871351" y="5916776"/>
            <a:chExt cx="253610" cy="152355"/>
          </a:xfrm>
        </p:grpSpPr>
        <p:sp>
          <p:nvSpPr>
            <p:cNvPr id="13" name="양쪽 모서리가 둥근 사각형 60">
              <a:extLst>
                <a:ext uri="{FF2B5EF4-FFF2-40B4-BE49-F238E27FC236}">
                  <a16:creationId xmlns:a16="http://schemas.microsoft.com/office/drawing/2014/main" id="{D256D13D-D1E8-2000-A866-C3F6FF49A4A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6454" name="Freeform 9">
              <a:extLst>
                <a:ext uri="{FF2B5EF4-FFF2-40B4-BE49-F238E27FC236}">
                  <a16:creationId xmlns:a16="http://schemas.microsoft.com/office/drawing/2014/main" id="{4843DA91-D1DC-6B5A-BAB0-A9398D329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6392" name="그룹 14">
            <a:extLst>
              <a:ext uri="{FF2B5EF4-FFF2-40B4-BE49-F238E27FC236}">
                <a16:creationId xmlns:a16="http://schemas.microsoft.com/office/drawing/2014/main" id="{9D073499-CA21-72CB-172F-0FEE28948A35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3135313"/>
            <a:ext cx="254000" cy="152400"/>
            <a:chOff x="6871351" y="5916776"/>
            <a:chExt cx="253610" cy="152355"/>
          </a:xfrm>
        </p:grpSpPr>
        <p:sp>
          <p:nvSpPr>
            <p:cNvPr id="18" name="양쪽 모서리가 둥근 사각형 60">
              <a:extLst>
                <a:ext uri="{FF2B5EF4-FFF2-40B4-BE49-F238E27FC236}">
                  <a16:creationId xmlns:a16="http://schemas.microsoft.com/office/drawing/2014/main" id="{C3763F7D-FD74-5ACC-7FFF-71D1352AA12F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6452" name="Freeform 9">
              <a:extLst>
                <a:ext uri="{FF2B5EF4-FFF2-40B4-BE49-F238E27FC236}">
                  <a16:creationId xmlns:a16="http://schemas.microsoft.com/office/drawing/2014/main" id="{83F6F50E-3A85-C4D9-2E3C-5A3F0905A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9E2417B-A9CE-B0A4-1089-60025DC539A2}"/>
              </a:ext>
            </a:extLst>
          </p:cNvPr>
          <p:cNvSpPr txBox="1"/>
          <p:nvPr/>
        </p:nvSpPr>
        <p:spPr>
          <a:xfrm>
            <a:off x="273049" y="4092875"/>
            <a:ext cx="6289675" cy="861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전체 사업장 안전보건 업무수행 평가계획 수립 및 시행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분기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평가대상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실</a:t>
            </a:r>
            <a:r>
              <a:rPr lang="en-US" altLang="ko-KR" sz="1200" dirty="0">
                <a:latin typeface="+mn-ea"/>
              </a:rPr>
              <a:t>,</a:t>
            </a:r>
            <a:r>
              <a:rPr lang="ko-KR" altLang="en-US" sz="1200" dirty="0">
                <a:latin typeface="+mn-ea"/>
              </a:rPr>
              <a:t>본부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본부장</a:t>
            </a:r>
            <a:r>
              <a:rPr lang="en-US" altLang="ko-KR" sz="1200" dirty="0">
                <a:latin typeface="+mn-ea"/>
              </a:rPr>
              <a:t>/ </a:t>
            </a:r>
            <a:r>
              <a:rPr lang="ko-KR" altLang="en-US" sz="1200" dirty="0">
                <a:latin typeface="+mn-ea"/>
              </a:rPr>
              <a:t>단장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팀장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담당</a:t>
            </a:r>
            <a:r>
              <a:rPr lang="en-US" altLang="ko-KR" sz="1200" dirty="0">
                <a:latin typeface="+mn-ea"/>
              </a:rPr>
              <a:t>), </a:t>
            </a:r>
            <a:r>
              <a:rPr lang="ko-KR" altLang="en-US" sz="1200" dirty="0">
                <a:latin typeface="+mn-ea"/>
              </a:rPr>
              <a:t>지사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지역본부 관리직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평가기준</a:t>
            </a:r>
            <a:endParaRPr lang="en-US" altLang="ko-KR" sz="1200" dirty="0"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A0A4B9-27EB-BCC4-336F-5AED6D6193B9}"/>
              </a:ext>
            </a:extLst>
          </p:cNvPr>
          <p:cNvSpPr txBox="1"/>
          <p:nvPr/>
        </p:nvSpPr>
        <p:spPr>
          <a:xfrm>
            <a:off x="350559" y="7374802"/>
            <a:ext cx="533876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우수사업장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포상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(3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개 사업장 관리감독자 및 직원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3,020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천원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  <a:endParaRPr lang="ko-KR" altLang="en-US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1CA1AF28-C5FE-AD8C-9FBA-BC8830D75D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990885"/>
              </p:ext>
            </p:extLst>
          </p:nvPr>
        </p:nvGraphicFramePr>
        <p:xfrm>
          <a:off x="266700" y="4910138"/>
          <a:ext cx="6289675" cy="2322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1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9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402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평 가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항  목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배점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444">
                <a:tc rowSpan="5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기본지표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365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게시글 활동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ts val="15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indent="46990" algn="l" latinLnBrk="1">
                        <a:lnSpc>
                          <a:spcPts val="1100"/>
                        </a:lnSpc>
                      </a:pPr>
                      <a:r>
                        <a:rPr lang="ko-KR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우수사례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아사사고 발굴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indent="46990" algn="l" latinLnBrk="1">
                        <a:lnSpc>
                          <a:spcPts val="1100"/>
                        </a:lnSpc>
                      </a:pPr>
                      <a:r>
                        <a:rPr lang="ko-KR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안전용품 추천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기본참가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071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미발생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사업장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71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산업안전보건 법정교육일지 작성 및 보관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071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자체 위험성 평가 이행도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월말 평가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722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행사 결과 보고서 제출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일이상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제출기일 </a:t>
                      </a:r>
                      <a:endParaRPr lang="en-US" altLang="ko-KR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지연시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4027"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합계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100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05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감점지표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발생보고 누락 및 지연보고</a:t>
                      </a: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-4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지연보고시부터 매일 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최대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9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사고발생일로부터 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이내보고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402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가점지표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건의사항 이행도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6443" name="그룹 26">
            <a:extLst>
              <a:ext uri="{FF2B5EF4-FFF2-40B4-BE49-F238E27FC236}">
                <a16:creationId xmlns:a16="http://schemas.microsoft.com/office/drawing/2014/main" id="{3F27F8F0-9E0C-5554-2EA9-245B3B28683C}"/>
              </a:ext>
            </a:extLst>
          </p:cNvPr>
          <p:cNvGrpSpPr>
            <a:grpSpLocks/>
          </p:cNvGrpSpPr>
          <p:nvPr/>
        </p:nvGrpSpPr>
        <p:grpSpPr bwMode="auto">
          <a:xfrm>
            <a:off x="273050" y="9208165"/>
            <a:ext cx="6289675" cy="294615"/>
            <a:chOff x="451239" y="8967093"/>
            <a:chExt cx="6015474" cy="294642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AE4564BC-3058-5DA0-A748-2D0C8510E832}"/>
                </a:ext>
              </a:extLst>
            </p:cNvPr>
            <p:cNvSpPr/>
            <p:nvPr/>
          </p:nvSpPr>
          <p:spPr>
            <a:xfrm>
              <a:off x="451239" y="8967093"/>
              <a:ext cx="1980646" cy="287098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+mn-ea"/>
                  <a:cs typeface="Arial" panose="020B0604020202020204" pitchFamily="34" charset="0"/>
                </a:rPr>
                <a:t>최우수상 롯데호텔</a:t>
              </a:r>
              <a:r>
                <a:rPr lang="en-US" altLang="ko-KR" sz="10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+mn-ea"/>
                  <a:cs typeface="Arial" panose="020B0604020202020204" pitchFamily="34" charset="0"/>
                </a:rPr>
                <a:t>L7</a:t>
              </a:r>
              <a:r>
                <a:rPr lang="ko-KR" altLang="en-US" sz="10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+mn-ea"/>
                  <a:cs typeface="Arial" panose="020B0604020202020204" pitchFamily="34" charset="0"/>
                </a:rPr>
                <a:t>홍대</a:t>
              </a:r>
              <a:endParaRPr lang="ko-KR" altLang="en-US" sz="1000" b="1" kern="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D56F7B09-7ABB-6CE3-39E8-2D4DD66B69D1}"/>
                </a:ext>
              </a:extLst>
            </p:cNvPr>
            <p:cNvSpPr/>
            <p:nvPr/>
          </p:nvSpPr>
          <p:spPr>
            <a:xfrm>
              <a:off x="2468654" y="8974637"/>
              <a:ext cx="1980646" cy="287098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+mn-ea"/>
                  <a:cs typeface="Arial" panose="020B0604020202020204" pitchFamily="34" charset="0"/>
                </a:rPr>
                <a:t>우수상 성남글로벌융합센터</a:t>
              </a:r>
              <a:endParaRPr lang="ko-KR" altLang="en-US" sz="1000" b="1" kern="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C6425750-56F8-A9A9-83D6-4F0AB791FCAC}"/>
                </a:ext>
              </a:extLst>
            </p:cNvPr>
            <p:cNvSpPr/>
            <p:nvPr/>
          </p:nvSpPr>
          <p:spPr>
            <a:xfrm>
              <a:off x="4486067" y="8973130"/>
              <a:ext cx="1980646" cy="287098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+mn-ea"/>
                  <a:cs typeface="Arial" panose="020B0604020202020204" pitchFamily="34" charset="0"/>
                </a:rPr>
                <a:t>장려상 </a:t>
              </a:r>
              <a:r>
                <a:rPr lang="ko-KR" altLang="en-US" sz="1000" b="1" kern="0" dirty="0" err="1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+mn-ea"/>
                  <a:cs typeface="Arial" panose="020B0604020202020204" pitchFamily="34" charset="0"/>
                </a:rPr>
                <a:t>백석미디어센터</a:t>
              </a:r>
              <a:endParaRPr lang="ko-KR" altLang="en-US" sz="1000" b="1" kern="0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D071C4B-4BEF-0FD4-AD48-7EB21D63D7E2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pic>
        <p:nvPicPr>
          <p:cNvPr id="2" name="그림 개체 틀 35" descr="의류, 사람, 실내, 벽이(가) 표시된 사진&#10;&#10;자동 생성된 설명">
            <a:extLst>
              <a:ext uri="{FF2B5EF4-FFF2-40B4-BE49-F238E27FC236}">
                <a16:creationId xmlns:a16="http://schemas.microsoft.com/office/drawing/2014/main" id="{F178827D-E622-0D42-1FFE-2EF3EE83C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3" b="6143"/>
          <a:stretch>
            <a:fillRect/>
          </a:stretch>
        </p:blipFill>
        <p:spPr>
          <a:xfrm>
            <a:off x="273049" y="7679395"/>
            <a:ext cx="2063619" cy="1495842"/>
          </a:xfrm>
          <a:prstGeom prst="rect">
            <a:avLst/>
          </a:prstGeom>
        </p:spPr>
      </p:pic>
      <p:pic>
        <p:nvPicPr>
          <p:cNvPr id="6" name="그림 개체 틀 33" descr="의류, 사람, 인간의 얼굴, 미소이(가) 표시된 사진&#10;&#10;자동 생성된 설명">
            <a:extLst>
              <a:ext uri="{FF2B5EF4-FFF2-40B4-BE49-F238E27FC236}">
                <a16:creationId xmlns:a16="http://schemas.microsoft.com/office/drawing/2014/main" id="{B350ED0C-7981-F91C-A6C7-904B01960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5" r="25985"/>
          <a:stretch>
            <a:fillRect/>
          </a:stretch>
        </p:blipFill>
        <p:spPr>
          <a:xfrm>
            <a:off x="2382424" y="7679395"/>
            <a:ext cx="2063619" cy="1495842"/>
          </a:xfrm>
          <a:prstGeom prst="rect">
            <a:avLst/>
          </a:prstGeom>
        </p:spPr>
      </p:pic>
      <p:pic>
        <p:nvPicPr>
          <p:cNvPr id="7" name="그림 개체 틀 24" descr="의류, 사람, 벽, 실내이(가) 표시된 사진&#10;&#10;자동 생성된 설명">
            <a:extLst>
              <a:ext uri="{FF2B5EF4-FFF2-40B4-BE49-F238E27FC236}">
                <a16:creationId xmlns:a16="http://schemas.microsoft.com/office/drawing/2014/main" id="{E0E48135-4D28-E716-36F2-54CE18A20B6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6" r="17936"/>
          <a:stretch>
            <a:fillRect/>
          </a:stretch>
        </p:blipFill>
        <p:spPr>
          <a:xfrm>
            <a:off x="4491796" y="7689563"/>
            <a:ext cx="2063619" cy="14856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1B3D7-64E8-C212-68A2-5C4587B06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슬라이드 번호 개체 틀 3">
            <a:extLst>
              <a:ext uri="{FF2B5EF4-FFF2-40B4-BE49-F238E27FC236}">
                <a16:creationId xmlns:a16="http://schemas.microsoft.com/office/drawing/2014/main" id="{E09026BA-91BC-AE96-4960-F8F4F943B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58C8AC-59EA-46F8-AF4F-34FC56D3B878}" type="slidenum">
              <a:rPr lang="ko-KR" altLang="en-US" smtClean="0">
                <a:solidFill>
                  <a:srgbClr val="898989"/>
                </a:solidFill>
              </a:rPr>
              <a:pPr/>
              <a:t>15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05EA6BE4-4D1D-BD37-7F9C-5C6A595D47FE}"/>
              </a:ext>
            </a:extLst>
          </p:cNvPr>
          <p:cNvSpPr/>
          <p:nvPr/>
        </p:nvSpPr>
        <p:spPr>
          <a:xfrm>
            <a:off x="589617" y="1877433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본사주관 현장점검 주기적 반복적 실시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2223AD78-D414-1C5F-8FE1-A65F3D28DE86}"/>
              </a:ext>
            </a:extLst>
          </p:cNvPr>
          <p:cNvSpPr/>
          <p:nvPr/>
        </p:nvSpPr>
        <p:spPr>
          <a:xfrm>
            <a:off x="273050" y="2238375"/>
            <a:ext cx="6283325" cy="8302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/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현장점검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(2~10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월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, 39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)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및 산재사고 발생빌딩 현장 방문진단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(4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)</a:t>
            </a: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                            </a:t>
            </a:r>
            <a:r>
              <a:rPr lang="en-US" altLang="ko-KR" sz="120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현장 밀착관리 및 소통으로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취약요소 개선 등 안전사고 철저 예방</a:t>
            </a:r>
            <a:r>
              <a:rPr lang="ko-KR" altLang="en-US" sz="1200" dirty="0">
                <a:latin typeface="+mn-ea"/>
              </a:rPr>
              <a:t>      </a:t>
            </a:r>
            <a:endParaRPr lang="en-US" altLang="ko-KR" sz="1200" dirty="0">
              <a:latin typeface="+mn-ea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현장점검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체크리스트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항목중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‘TBM’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항목을 추가하여 시행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7416" name="그룹 10">
            <a:extLst>
              <a:ext uri="{FF2B5EF4-FFF2-40B4-BE49-F238E27FC236}">
                <a16:creationId xmlns:a16="http://schemas.microsoft.com/office/drawing/2014/main" id="{58076A05-5FAE-1F3A-130A-2EADF6EFCED1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22513"/>
            <a:ext cx="254000" cy="152400"/>
            <a:chOff x="6871351" y="5916776"/>
            <a:chExt cx="253610" cy="152355"/>
          </a:xfrm>
        </p:grpSpPr>
        <p:sp>
          <p:nvSpPr>
            <p:cNvPr id="13" name="양쪽 모서리가 둥근 사각형 60">
              <a:extLst>
                <a:ext uri="{FF2B5EF4-FFF2-40B4-BE49-F238E27FC236}">
                  <a16:creationId xmlns:a16="http://schemas.microsoft.com/office/drawing/2014/main" id="{D292D39E-67D8-8D0B-6FC7-520C9A50C630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504" name="Freeform 9">
              <a:extLst>
                <a:ext uri="{FF2B5EF4-FFF2-40B4-BE49-F238E27FC236}">
                  <a16:creationId xmlns:a16="http://schemas.microsoft.com/office/drawing/2014/main" id="{B55E5CC2-8844-508C-657D-9D91016A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7417" name="그룹 14">
            <a:extLst>
              <a:ext uri="{FF2B5EF4-FFF2-40B4-BE49-F238E27FC236}">
                <a16:creationId xmlns:a16="http://schemas.microsoft.com/office/drawing/2014/main" id="{B0E64BA5-17A2-FFE0-644D-8D3A6B83EC52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822575"/>
            <a:ext cx="254000" cy="152400"/>
            <a:chOff x="6871351" y="5916776"/>
            <a:chExt cx="253610" cy="152355"/>
          </a:xfrm>
        </p:grpSpPr>
        <p:sp>
          <p:nvSpPr>
            <p:cNvPr id="18" name="양쪽 모서리가 둥근 사각형 60">
              <a:extLst>
                <a:ext uri="{FF2B5EF4-FFF2-40B4-BE49-F238E27FC236}">
                  <a16:creationId xmlns:a16="http://schemas.microsoft.com/office/drawing/2014/main" id="{4E477000-EE29-E9AE-CDB8-B7637776C893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502" name="Freeform 9">
              <a:extLst>
                <a:ext uri="{FF2B5EF4-FFF2-40B4-BE49-F238E27FC236}">
                  <a16:creationId xmlns:a16="http://schemas.microsoft.com/office/drawing/2014/main" id="{A71F2BD5-40FF-46C6-0B4D-AA80024D2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89168A8-81D8-1DC0-6586-7572AA9047B9}"/>
              </a:ext>
            </a:extLst>
          </p:cNvPr>
          <p:cNvSpPr txBox="1"/>
          <p:nvPr/>
        </p:nvSpPr>
        <p:spPr>
          <a:xfrm>
            <a:off x="273050" y="3171139"/>
            <a:ext cx="5690324" cy="365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현장점검 연간계획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(24.02 ~ 10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월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현장 밀착관리 및 소통을 통한 취약요소 개선 등으로 안전사고 철저 예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개선활동 중심의 점검활동으로 근원적인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제거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각종 안전관리 업무수행 실태파악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사업장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파악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284A23-DCCF-D7C0-ADEC-0188B1AD4DA4}"/>
              </a:ext>
            </a:extLst>
          </p:cNvPr>
          <p:cNvSpPr txBox="1"/>
          <p:nvPr/>
        </p:nvSpPr>
        <p:spPr>
          <a:xfrm>
            <a:off x="273050" y="5083747"/>
            <a:ext cx="5336274" cy="3182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현장점검 활동  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95C00E7E-06D6-6FDE-5CBF-D6F524A80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472793"/>
              </p:ext>
            </p:extLst>
          </p:nvPr>
        </p:nvGraphicFramePr>
        <p:xfrm>
          <a:off x="273050" y="3465512"/>
          <a:ext cx="6283325" cy="956808"/>
        </p:xfrm>
        <a:graphic>
          <a:graphicData uri="http://schemas.openxmlformats.org/drawingml/2006/table">
            <a:tbl>
              <a:tblPr/>
              <a:tblGrid>
                <a:gridCol w="285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3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9202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주기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수행조직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202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안전보건업무 이행실태 현장점검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CSO/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관련부서</a:t>
                      </a:r>
                      <a:endParaRPr lang="en-US" altLang="ko-KR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20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 합동 안전점검의 날 실시</a:t>
                      </a: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사업부서장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팀장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20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 </a:t>
                      </a:r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발생빌딩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현장방문 진단</a:t>
                      </a: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 즉시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전문기술팀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42" name="직사각형 15">
            <a:extLst>
              <a:ext uri="{FF2B5EF4-FFF2-40B4-BE49-F238E27FC236}">
                <a16:creationId xmlns:a16="http://schemas.microsoft.com/office/drawing/2014/main" id="{C2176A6F-7FB1-3968-BBA8-76F9BF003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" y="6772275"/>
            <a:ext cx="2017713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  <a:buFont typeface="Wingdings" panose="05000000000000000000" pitchFamily="2" charset="2"/>
              <a:buChar char="v"/>
            </a:pPr>
            <a:r>
              <a:rPr lang="ko-KR" altLang="en-US" sz="1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현장점검 체크리스트</a:t>
            </a:r>
            <a:endParaRPr lang="en-US" altLang="ko-KR" sz="1200" dirty="0">
              <a:latin typeface="맑은 고딕" panose="020B0503020000020004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0B1D63-7E8E-790A-7297-0633CAFAE8F0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11" name="모서리가 둥근 직사각형 20">
            <a:extLst>
              <a:ext uri="{FF2B5EF4-FFF2-40B4-BE49-F238E27FC236}">
                <a16:creationId xmlns:a16="http://schemas.microsoft.com/office/drawing/2014/main" id="{20C2AF4F-31EB-15A7-C97C-4BD370425960}"/>
              </a:ext>
            </a:extLst>
          </p:cNvPr>
          <p:cNvSpPr/>
          <p:nvPr/>
        </p:nvSpPr>
        <p:spPr>
          <a:xfrm>
            <a:off x="588464" y="131769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업무수행의 실행력 강화</a:t>
            </a:r>
          </a:p>
        </p:txBody>
      </p:sp>
      <p:sp>
        <p:nvSpPr>
          <p:cNvPr id="14" name="모서리가 둥근 직사각형 20">
            <a:extLst>
              <a:ext uri="{FF2B5EF4-FFF2-40B4-BE49-F238E27FC236}">
                <a16:creationId xmlns:a16="http://schemas.microsoft.com/office/drawing/2014/main" id="{DE278D77-C366-2BFF-C640-B3BB1078A8F9}"/>
              </a:ext>
            </a:extLst>
          </p:cNvPr>
          <p:cNvSpPr/>
          <p:nvPr/>
        </p:nvSpPr>
        <p:spPr>
          <a:xfrm>
            <a:off x="273310" y="131769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D09EBB55-1509-FE8F-7E1B-6AC72ADD7F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618488"/>
              </p:ext>
            </p:extLst>
          </p:nvPr>
        </p:nvGraphicFramePr>
        <p:xfrm>
          <a:off x="301625" y="7092951"/>
          <a:ext cx="6254747" cy="2330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3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6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2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2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058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조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사  항  목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적정여부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안전점검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행사 및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행사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교육일지 작성여부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사본징구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사용 및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관리실태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업무환경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작업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근무환경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확인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31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건강검진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건강검진 시행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여부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건강상태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관리 상태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위험물질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취급</a:t>
                      </a:r>
                      <a:r>
                        <a:rPr 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화학물질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MSDS)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관리실태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고소작업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사다리 작업 등 고소작업 실시여부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고객민원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상주고객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내방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응대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처리실태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661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취약시설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안전사고 및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시설사고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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확인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41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아차사고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아차사고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사례 발굴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298AD8F-5936-E2AA-0B74-C06B35BAC7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03186"/>
              </p:ext>
            </p:extLst>
          </p:nvPr>
        </p:nvGraphicFramePr>
        <p:xfrm>
          <a:off x="301625" y="5462588"/>
          <a:ext cx="6283325" cy="763191"/>
        </p:xfrm>
        <a:graphic>
          <a:graphicData uri="http://schemas.openxmlformats.org/drawingml/2006/table">
            <a:tbl>
              <a:tblPr/>
              <a:tblGrid>
                <a:gridCol w="1256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559146892"/>
                    </a:ext>
                  </a:extLst>
                </a:gridCol>
                <a:gridCol w="1256665">
                  <a:extLst>
                    <a:ext uri="{9D8B030D-6E8A-4147-A177-3AD203B41FA5}">
                      <a16:colId xmlns:a16="http://schemas.microsoft.com/office/drawing/2014/main" val="3199460310"/>
                    </a:ext>
                  </a:extLst>
                </a:gridCol>
              </a:tblGrid>
              <a:tr h="254397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외부빌딩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호텔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인프라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39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3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</a:t>
                      </a: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34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552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473FDBEA-6D37-7A2D-47A6-B221FE2EB455}"/>
              </a:ext>
            </a:extLst>
          </p:cNvPr>
          <p:cNvSpPr/>
          <p:nvPr/>
        </p:nvSpPr>
        <p:spPr>
          <a:xfrm>
            <a:off x="273050" y="2243138"/>
            <a:ext cx="6283325" cy="930359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평가대상 사업장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2023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149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 </a:t>
            </a:r>
            <a:r>
              <a:rPr lang="en-US" altLang="ko-KR" sz="120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2024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162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개소로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13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증가</a:t>
            </a:r>
            <a:endParaRPr lang="en-US" altLang="ko-KR" sz="1200" dirty="0">
              <a:solidFill>
                <a:schemeClr val="tx1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 감소대책 완료율은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2023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95% </a:t>
            </a:r>
            <a:r>
              <a:rPr lang="en-US" altLang="ko-KR" sz="120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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&gt;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2024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96% 1%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증가</a:t>
            </a:r>
            <a:endParaRPr lang="en-US" altLang="ko-KR" sz="1200" dirty="0">
              <a:solidFill>
                <a:schemeClr val="tx1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모바일 앱을 통한 신속한 위험성평가 시스템 구축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436" name="슬라이드 번호 개체 틀 3">
            <a:extLst>
              <a:ext uri="{FF2B5EF4-FFF2-40B4-BE49-F238E27FC236}">
                <a16:creationId xmlns:a16="http://schemas.microsoft.com/office/drawing/2014/main" id="{87A4A5D2-9ABA-A0B4-B7F4-28092505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55512B0-7199-46BA-9C3E-AF1BCEA59992}" type="slidenum">
              <a:rPr lang="ko-KR" altLang="en-US" smtClean="0">
                <a:solidFill>
                  <a:srgbClr val="898989"/>
                </a:solidFill>
              </a:rPr>
              <a:pPr/>
              <a:t>16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D2B41D51-A961-862E-22A1-E34DC24A6629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효율적인 위험성평가 실시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C7E9A41-E33F-369F-63CD-D67A48E9466F}"/>
              </a:ext>
            </a:extLst>
          </p:cNvPr>
          <p:cNvSpPr/>
          <p:nvPr/>
        </p:nvSpPr>
        <p:spPr>
          <a:xfrm>
            <a:off x="271463" y="3336925"/>
            <a:ext cx="6175375" cy="12477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  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평가목적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O </a:t>
            </a:r>
            <a:r>
              <a:rPr lang="ko-KR" altLang="en-US" sz="1200" dirty="0">
                <a:latin typeface="+mn-ea"/>
              </a:rPr>
              <a:t>사업장의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위험요인을 찾아내어 근로자에 대한 위험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건강장해 예방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    </a:t>
            </a:r>
            <a:r>
              <a:rPr lang="en-US" altLang="ko-KR" sz="1200" spc="-150" dirty="0">
                <a:latin typeface="+mn-ea"/>
              </a:rPr>
              <a:t>(</a:t>
            </a:r>
            <a:r>
              <a:rPr lang="ko-KR" altLang="en-US" sz="1200" spc="-150" dirty="0">
                <a:latin typeface="+mn-ea"/>
              </a:rPr>
              <a:t>법 제 </a:t>
            </a:r>
            <a:r>
              <a:rPr lang="en-US" altLang="ko-KR" sz="1200" spc="-150" dirty="0">
                <a:latin typeface="+mn-ea"/>
              </a:rPr>
              <a:t>36</a:t>
            </a:r>
            <a:r>
              <a:rPr lang="ko-KR" altLang="en-US" sz="1200" spc="-150" dirty="0">
                <a:latin typeface="+mn-ea"/>
              </a:rPr>
              <a:t>조 위험성평가의 실시</a:t>
            </a:r>
            <a:r>
              <a:rPr lang="en-US" altLang="ko-KR" sz="1200" spc="-150" dirty="0">
                <a:latin typeface="+mn-ea"/>
              </a:rPr>
              <a:t>) </a:t>
            </a:r>
            <a:r>
              <a:rPr lang="ko-KR" altLang="en-US" sz="1200" spc="-150" dirty="0">
                <a:latin typeface="+mn-ea"/>
              </a:rPr>
              <a:t>시행규칙 제 </a:t>
            </a:r>
            <a:r>
              <a:rPr lang="en-US" altLang="ko-KR" sz="1200" spc="-150" dirty="0">
                <a:latin typeface="+mn-ea"/>
              </a:rPr>
              <a:t>37</a:t>
            </a:r>
            <a:r>
              <a:rPr lang="ko-KR" altLang="en-US" sz="1200" spc="-150" dirty="0">
                <a:latin typeface="+mn-ea"/>
              </a:rPr>
              <a:t>조 </a:t>
            </a:r>
            <a:r>
              <a:rPr lang="en-US" altLang="ko-KR" sz="1200" spc="-150" dirty="0">
                <a:latin typeface="+mn-ea"/>
              </a:rPr>
              <a:t> </a:t>
            </a:r>
            <a:r>
              <a:rPr lang="ko-KR" altLang="en-US" sz="1200" spc="-150" dirty="0" err="1">
                <a:latin typeface="+mn-ea"/>
              </a:rPr>
              <a:t>위험성평가</a:t>
            </a:r>
            <a:r>
              <a:rPr lang="ko-KR" altLang="en-US" sz="1200" spc="-150" dirty="0">
                <a:latin typeface="+mn-ea"/>
              </a:rPr>
              <a:t> 실시내용 및 결과의 기록 보존</a:t>
            </a:r>
            <a:endParaRPr lang="en-US" altLang="ko-KR" sz="1200" spc="-150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  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위험성평가</a:t>
            </a:r>
            <a:r>
              <a:rPr lang="ko-KR" altLang="en-US" sz="1200" b="1" dirty="0">
                <a:latin typeface="+mn-ea"/>
              </a:rPr>
              <a:t> 실적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8441" name="직사각형 19">
            <a:extLst>
              <a:ext uri="{FF2B5EF4-FFF2-40B4-BE49-F238E27FC236}">
                <a16:creationId xmlns:a16="http://schemas.microsoft.com/office/drawing/2014/main" id="{78CB6113-7DE3-9A6A-159A-364581D97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5619750"/>
            <a:ext cx="33083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</a:pPr>
            <a:r>
              <a:rPr lang="ko-KR" altLang="en-US" sz="1200" b="1" dirty="0">
                <a:latin typeface="맑은 고딕" panose="020B0503020000020004" pitchFamily="50" charset="-127"/>
              </a:rPr>
              <a:t>   다</a:t>
            </a:r>
            <a:r>
              <a:rPr lang="en-US" altLang="ko-KR" sz="1200" b="1" dirty="0">
                <a:latin typeface="맑은 고딕" panose="020B0503020000020004" pitchFamily="50" charset="-127"/>
              </a:rPr>
              <a:t>. </a:t>
            </a:r>
            <a:r>
              <a:rPr lang="ko-KR" altLang="en-US" sz="1200" b="1" dirty="0">
                <a:latin typeface="맑은 고딕" panose="020B0503020000020004" pitchFamily="50" charset="-127"/>
              </a:rPr>
              <a:t>위험성평가 결과관리</a:t>
            </a:r>
            <a:endParaRPr lang="en-US" altLang="ko-KR" sz="1200" dirty="0">
              <a:latin typeface="맑은 고딕" panose="020B0503020000020004" pitchFamily="50" charset="-127"/>
            </a:endParaRPr>
          </a:p>
        </p:txBody>
      </p: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F6337420-90AF-5668-C1A9-48307B90DC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237101"/>
              </p:ext>
            </p:extLst>
          </p:nvPr>
        </p:nvGraphicFramePr>
        <p:xfrm>
          <a:off x="271463" y="4565650"/>
          <a:ext cx="6283325" cy="927099"/>
        </p:xfrm>
        <a:graphic>
          <a:graphicData uri="http://schemas.openxmlformats.org/drawingml/2006/table">
            <a:tbl>
              <a:tblPr firstRow="1" firstCol="1" bandRow="1"/>
              <a:tblGrid>
                <a:gridCol w="812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2024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106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47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162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2023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149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525891CE-96DD-1984-EA87-88F921F1FB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673214"/>
              </p:ext>
            </p:extLst>
          </p:nvPr>
        </p:nvGraphicFramePr>
        <p:xfrm>
          <a:off x="271463" y="5953125"/>
          <a:ext cx="6284912" cy="1008062"/>
        </p:xfrm>
        <a:graphic>
          <a:graphicData uri="http://schemas.openxmlformats.org/drawingml/2006/table">
            <a:tbl>
              <a:tblPr/>
              <a:tblGrid>
                <a:gridCol w="798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90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위험성 추정 및 결정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완료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진행중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</a:t>
                      </a:r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완료율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984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2024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2,028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1,949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79</a:t>
                      </a: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96%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39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2023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2,819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2,685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134</a:t>
                      </a: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95%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8494" name="그룹 24">
            <a:extLst>
              <a:ext uri="{FF2B5EF4-FFF2-40B4-BE49-F238E27FC236}">
                <a16:creationId xmlns:a16="http://schemas.microsoft.com/office/drawing/2014/main" id="{54615300-6631-8402-9D81-FDDA0DB1228C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60613"/>
            <a:ext cx="254000" cy="152400"/>
            <a:chOff x="6871351" y="5916776"/>
            <a:chExt cx="253610" cy="152355"/>
          </a:xfrm>
        </p:grpSpPr>
        <p:sp>
          <p:nvSpPr>
            <p:cNvPr id="26" name="양쪽 모서리가 둥근 사각형 60">
              <a:extLst>
                <a:ext uri="{FF2B5EF4-FFF2-40B4-BE49-F238E27FC236}">
                  <a16:creationId xmlns:a16="http://schemas.microsoft.com/office/drawing/2014/main" id="{9CEF6957-3A2E-9BCE-C885-A646675245D7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500" name="Freeform 9">
              <a:extLst>
                <a:ext uri="{FF2B5EF4-FFF2-40B4-BE49-F238E27FC236}">
                  <a16:creationId xmlns:a16="http://schemas.microsoft.com/office/drawing/2014/main" id="{37B65979-D45F-FE48-E640-15F1F584F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8495" name="그룹 27">
            <a:extLst>
              <a:ext uri="{FF2B5EF4-FFF2-40B4-BE49-F238E27FC236}">
                <a16:creationId xmlns:a16="http://schemas.microsoft.com/office/drawing/2014/main" id="{A2A9EA02-65C5-7CA8-A385-69FED74E7B13}"/>
              </a:ext>
            </a:extLst>
          </p:cNvPr>
          <p:cNvGrpSpPr>
            <a:grpSpLocks/>
          </p:cNvGrpSpPr>
          <p:nvPr/>
        </p:nvGrpSpPr>
        <p:grpSpPr bwMode="auto">
          <a:xfrm>
            <a:off x="430213" y="2889250"/>
            <a:ext cx="252412" cy="152400"/>
            <a:chOff x="6871351" y="5916776"/>
            <a:chExt cx="253610" cy="152355"/>
          </a:xfrm>
        </p:grpSpPr>
        <p:sp>
          <p:nvSpPr>
            <p:cNvPr id="29" name="양쪽 모서리가 둥근 사각형 60">
              <a:extLst>
                <a:ext uri="{FF2B5EF4-FFF2-40B4-BE49-F238E27FC236}">
                  <a16:creationId xmlns:a16="http://schemas.microsoft.com/office/drawing/2014/main" id="{4A6E60C1-3E96-7501-D4DC-6BB6BFC4FD8B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498" name="Freeform 9">
              <a:extLst>
                <a:ext uri="{FF2B5EF4-FFF2-40B4-BE49-F238E27FC236}">
                  <a16:creationId xmlns:a16="http://schemas.microsoft.com/office/drawing/2014/main" id="{6FE824C4-26EF-CFFF-A333-9A0D0EBA5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E0223DC-820E-D1C9-4816-F45C1B992888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3" name="모서리가 둥근 직사각형 20">
            <a:extLst>
              <a:ext uri="{FF2B5EF4-FFF2-40B4-BE49-F238E27FC236}">
                <a16:creationId xmlns:a16="http://schemas.microsoft.com/office/drawing/2014/main" id="{0ECE2B45-A087-8ADF-B9A5-E4E35110501F}"/>
              </a:ext>
            </a:extLst>
          </p:cNvPr>
          <p:cNvSpPr/>
          <p:nvPr/>
        </p:nvSpPr>
        <p:spPr>
          <a:xfrm>
            <a:off x="588464" y="131769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업무수행의 실행력 강화</a:t>
            </a:r>
          </a:p>
        </p:txBody>
      </p:sp>
      <p:sp>
        <p:nvSpPr>
          <p:cNvPr id="4" name="모서리가 둥근 직사각형 20">
            <a:extLst>
              <a:ext uri="{FF2B5EF4-FFF2-40B4-BE49-F238E27FC236}">
                <a16:creationId xmlns:a16="http://schemas.microsoft.com/office/drawing/2014/main" id="{EC849138-210D-EC51-DC2D-AB2DF0F92448}"/>
              </a:ext>
            </a:extLst>
          </p:cNvPr>
          <p:cNvSpPr/>
          <p:nvPr/>
        </p:nvSpPr>
        <p:spPr>
          <a:xfrm>
            <a:off x="273310" y="131769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" name="직사각형 19">
            <a:extLst>
              <a:ext uri="{FF2B5EF4-FFF2-40B4-BE49-F238E27FC236}">
                <a16:creationId xmlns:a16="http://schemas.microsoft.com/office/drawing/2014/main" id="{1924DCF6-7308-856D-2690-3E2B6A68E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6962775"/>
            <a:ext cx="6310312" cy="298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</a:pPr>
            <a:r>
              <a:rPr lang="ko-KR" altLang="en-US" sz="1050" b="1" dirty="0">
                <a:latin typeface="맑은 고딕" panose="020B0503020000020004" pitchFamily="50" charset="-127"/>
              </a:rPr>
              <a:t>     </a:t>
            </a:r>
            <a:r>
              <a:rPr lang="en-US" altLang="ko-KR" sz="1000" dirty="0">
                <a:latin typeface="맑은 고딕" panose="020B0503020000020004" pitchFamily="50" charset="-127"/>
              </a:rPr>
              <a:t>※ </a:t>
            </a:r>
            <a:r>
              <a:rPr lang="ko-KR" altLang="en-US" sz="1000" dirty="0">
                <a:latin typeface="맑은 고딕" panose="020B0503020000020004" pitchFamily="50" charset="-127"/>
              </a:rPr>
              <a:t>감소대책 진행중인 사항은 발주처의 상황</a:t>
            </a:r>
            <a:r>
              <a:rPr lang="en-US" altLang="ko-KR" sz="1000" dirty="0">
                <a:latin typeface="맑은 고딕" panose="020B0503020000020004" pitchFamily="50" charset="-127"/>
              </a:rPr>
              <a:t>(</a:t>
            </a:r>
            <a:r>
              <a:rPr lang="ko-KR" altLang="en-US" sz="1000" dirty="0">
                <a:latin typeface="맑은 고딕" panose="020B0503020000020004" pitchFamily="50" charset="-127"/>
              </a:rPr>
              <a:t>예산</a:t>
            </a:r>
            <a:r>
              <a:rPr lang="en-US" altLang="ko-KR" sz="1000" dirty="0">
                <a:latin typeface="맑은 고딕" panose="020B0503020000020004" pitchFamily="50" charset="-127"/>
              </a:rPr>
              <a:t>, </a:t>
            </a:r>
            <a:r>
              <a:rPr lang="ko-KR" altLang="en-US" sz="1000" dirty="0">
                <a:latin typeface="맑은 고딕" panose="020B0503020000020004" pitchFamily="50" charset="-127"/>
              </a:rPr>
              <a:t>의지 등</a:t>
            </a:r>
            <a:r>
              <a:rPr lang="en-US" altLang="ko-KR" sz="1000" dirty="0">
                <a:latin typeface="맑은 고딕" panose="020B0503020000020004" pitchFamily="50" charset="-127"/>
              </a:rPr>
              <a:t>)</a:t>
            </a:r>
            <a:r>
              <a:rPr lang="ko-KR" altLang="en-US" sz="1000" dirty="0">
                <a:latin typeface="맑은 고딕" panose="020B0503020000020004" pitchFamily="50" charset="-127"/>
              </a:rPr>
              <a:t>에 따라 달라 질 수 있음</a:t>
            </a:r>
            <a:endParaRPr lang="en-US" altLang="ko-KR" sz="1050" dirty="0">
              <a:latin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슬라이드 번호 개체 틀 3">
            <a:extLst>
              <a:ext uri="{FF2B5EF4-FFF2-40B4-BE49-F238E27FC236}">
                <a16:creationId xmlns:a16="http://schemas.microsoft.com/office/drawing/2014/main" id="{F1D5D283-4F67-905F-7FBB-80197F5C3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E6EA56A-41D6-4233-AD23-4BFC7A2591AB}" type="slidenum">
              <a:rPr lang="ko-KR" altLang="en-US" smtClean="0">
                <a:solidFill>
                  <a:srgbClr val="898989"/>
                </a:solidFill>
              </a:rPr>
              <a:pPr/>
              <a:t>17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433FCB13-9FB9-E74B-CD85-AAD14F91DDE6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이행 생활화 및 자율 예방체계 구축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11FC948E-6DD4-BACC-05C8-3A005032BD8F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A9B7C210-5D17-8724-8B14-03A229771B46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자율 안전보건 이행 활동 실시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안전점검의 날 운영 등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33CBC7F-7B01-EEED-E2CF-FAAF623CA38E}"/>
              </a:ext>
            </a:extLst>
          </p:cNvPr>
          <p:cNvSpPr/>
          <p:nvPr/>
        </p:nvSpPr>
        <p:spPr>
          <a:xfrm>
            <a:off x="273050" y="3937000"/>
            <a:ext cx="6283325" cy="259301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맑은 고딕"/>
              </a:rPr>
              <a:t>  가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dirty="0">
                <a:latin typeface="맑은 고딕"/>
              </a:rPr>
              <a:t>안전점검의 날 운영</a:t>
            </a:r>
            <a:endParaRPr lang="en-US" altLang="ko-KR" sz="1200" b="1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  O </a:t>
            </a:r>
            <a:r>
              <a:rPr lang="ko-KR" altLang="en-US" sz="1200" dirty="0">
                <a:latin typeface="맑은 고딕"/>
              </a:rPr>
              <a:t>매월 </a:t>
            </a:r>
            <a:r>
              <a:rPr lang="en-US" altLang="ko-KR" sz="1200" dirty="0">
                <a:latin typeface="맑은 고딕"/>
              </a:rPr>
              <a:t>4</a:t>
            </a:r>
            <a:r>
              <a:rPr lang="ko-KR" altLang="en-US" sz="1200" dirty="0">
                <a:latin typeface="맑은 고딕"/>
              </a:rPr>
              <a:t>일</a:t>
            </a:r>
            <a:r>
              <a:rPr lang="en-US" altLang="ko-KR" sz="1200" dirty="0">
                <a:latin typeface="맑은 고딕"/>
              </a:rPr>
              <a:t>(08:30~09:30) </a:t>
            </a:r>
            <a:r>
              <a:rPr lang="ko-KR" altLang="en-US" sz="1200" dirty="0" err="1">
                <a:latin typeface="맑은 고딕"/>
              </a:rPr>
              <a:t>전체사업장</a:t>
            </a:r>
            <a:r>
              <a:rPr lang="ko-KR" altLang="en-US" sz="1200" dirty="0">
                <a:latin typeface="맑은 고딕"/>
              </a:rPr>
              <a:t> 동시 실시</a:t>
            </a:r>
            <a:endParaRPr lang="en-US" altLang="ko-KR" sz="1200" b="1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  O</a:t>
            </a:r>
            <a:r>
              <a:rPr lang="ko-KR" altLang="en-US" sz="1200" dirty="0">
                <a:latin typeface="맑은 고딕"/>
              </a:rPr>
              <a:t>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안전사고 예방 교육 및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점검활동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실시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산업안전보건교육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관리감독자 주관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장비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안전보호구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MSDS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관리상태 및 이상유무 점검</a:t>
            </a:r>
            <a:r>
              <a:rPr lang="ko-KR" altLang="en-US" sz="1200" dirty="0">
                <a:latin typeface="+mn-ea"/>
                <a:sym typeface="Wingdings" panose="05000000000000000000" pitchFamily="2" charset="2"/>
              </a:rPr>
              <a:t> 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분야별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시기별 안전사고 발생 중요 위험요소 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취약개소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일제 점검</a:t>
            </a:r>
            <a:endParaRPr lang="en-US" altLang="ko-KR" sz="1200" dirty="0">
              <a:latin typeface="맑은 고딕"/>
            </a:endParaRPr>
          </a:p>
          <a:p>
            <a:pPr defTabSz="829544" eaLnBrk="1" fontAlgn="auto" latinLnBrk="1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맑은 고딕"/>
              </a:rPr>
              <a:t>  나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dirty="0">
                <a:latin typeface="맑은 고딕"/>
              </a:rPr>
              <a:t>안전점검의 날 리포트 발행 </a:t>
            </a:r>
            <a:r>
              <a:rPr lang="en-US" altLang="ko-KR" sz="1200" b="1" dirty="0">
                <a:latin typeface="맑은 고딕"/>
              </a:rPr>
              <a:t>(</a:t>
            </a:r>
            <a:r>
              <a:rPr lang="ko-KR" altLang="en-US" sz="1200" b="1" dirty="0">
                <a:latin typeface="맑은 고딕"/>
              </a:rPr>
              <a:t>매월 마지막 주 발행</a:t>
            </a:r>
            <a:r>
              <a:rPr lang="en-US" altLang="ko-KR" sz="1200" b="1" dirty="0">
                <a:latin typeface="맑은 고딕"/>
              </a:rPr>
              <a:t>)</a:t>
            </a: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 O </a:t>
            </a:r>
            <a:r>
              <a:rPr lang="ko-KR" altLang="en-US" sz="1200" dirty="0">
                <a:latin typeface="맑은 고딕"/>
              </a:rPr>
              <a:t>매월 </a:t>
            </a:r>
            <a:r>
              <a:rPr lang="ko-KR" altLang="en-US" sz="1200" dirty="0" err="1">
                <a:latin typeface="맑은 고딕"/>
              </a:rPr>
              <a:t>산재발생</a:t>
            </a:r>
            <a:r>
              <a:rPr lang="ko-KR" altLang="en-US" sz="1200" dirty="0">
                <a:latin typeface="맑은 고딕"/>
              </a:rPr>
              <a:t> 현황</a:t>
            </a:r>
            <a:r>
              <a:rPr lang="en-US" altLang="ko-KR" sz="1200" dirty="0">
                <a:latin typeface="맑은 고딕"/>
              </a:rPr>
              <a:t>, </a:t>
            </a:r>
            <a:r>
              <a:rPr lang="ko-KR" altLang="en-US" sz="1200" dirty="0">
                <a:latin typeface="맑은 고딕"/>
              </a:rPr>
              <a:t>중점 이행사항</a:t>
            </a:r>
            <a:r>
              <a:rPr lang="en-US" altLang="ko-KR" sz="1200" dirty="0">
                <a:latin typeface="맑은 고딕"/>
              </a:rPr>
              <a:t>, </a:t>
            </a:r>
            <a:r>
              <a:rPr lang="ko-KR" altLang="en-US" sz="1200" dirty="0" err="1">
                <a:latin typeface="맑은 고딕"/>
              </a:rPr>
              <a:t>이슈사항</a:t>
            </a:r>
            <a:r>
              <a:rPr lang="ko-KR" altLang="en-US" sz="1200" dirty="0">
                <a:latin typeface="맑은 고딕"/>
              </a:rPr>
              <a:t> 공지</a:t>
            </a:r>
            <a:endParaRPr lang="en-US" altLang="ko-KR" sz="1200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 O </a:t>
            </a:r>
            <a:r>
              <a:rPr lang="ko-KR" altLang="en-US" sz="1200" dirty="0">
                <a:latin typeface="맑은 고딕"/>
              </a:rPr>
              <a:t>전체 사업장 게시</a:t>
            </a:r>
            <a:r>
              <a:rPr lang="en-US" altLang="ko-KR" sz="1200" dirty="0">
                <a:latin typeface="맑은 고딕"/>
              </a:rPr>
              <a:t>(1</a:t>
            </a:r>
            <a:r>
              <a:rPr lang="ko-KR" altLang="en-US" sz="1200" dirty="0">
                <a:latin typeface="맑은 고딕"/>
              </a:rPr>
              <a:t>개월간</a:t>
            </a:r>
            <a:r>
              <a:rPr lang="en-US" altLang="ko-KR" sz="1200" dirty="0">
                <a:latin typeface="맑은 고딕"/>
              </a:rPr>
              <a:t>) </a:t>
            </a:r>
            <a:r>
              <a:rPr lang="ko-KR" altLang="en-US" sz="1200" dirty="0">
                <a:latin typeface="맑은 고딕"/>
              </a:rPr>
              <a:t>및 안전점검의 날 교육용 활용</a:t>
            </a:r>
            <a:endParaRPr lang="en-US" altLang="ko-KR" sz="1200" dirty="0">
              <a:latin typeface="맑은 고딕"/>
            </a:endParaRPr>
          </a:p>
        </p:txBody>
      </p:sp>
      <p:sp>
        <p:nvSpPr>
          <p:cNvPr id="19484" name="직사각형 7">
            <a:extLst>
              <a:ext uri="{FF2B5EF4-FFF2-40B4-BE49-F238E27FC236}">
                <a16:creationId xmlns:a16="http://schemas.microsoft.com/office/drawing/2014/main" id="{817A7DA5-A4C7-E4F3-F167-5EC6FF780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8159750"/>
            <a:ext cx="628332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2000"/>
              </a:lnSpc>
            </a:pPr>
            <a:r>
              <a:rPr lang="ko-KR" altLang="en-US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  </a:t>
            </a:r>
            <a:endParaRPr lang="en-US" altLang="ko-KR" sz="1200" b="1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eaLnBrk="1" latinLnBrk="1" hangingPunct="1">
              <a:lnSpc>
                <a:spcPts val="2000"/>
              </a:lnSpc>
            </a:pP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다</a:t>
            </a: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안전한 직장 만들기 우수사례집 발간 </a:t>
            </a: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매년 정례화</a:t>
            </a: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)</a:t>
            </a:r>
          </a:p>
          <a:p>
            <a:pPr eaLnBrk="1" latinLnBrk="1" hangingPunct="1">
              <a:lnSpc>
                <a:spcPts val="2000"/>
              </a:lnSpc>
            </a:pP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     </a:t>
            </a:r>
            <a:r>
              <a:rPr lang="en-US" altLang="ko-KR" sz="1200">
                <a:solidFill>
                  <a:srgbClr val="000000"/>
                </a:solidFill>
                <a:latin typeface="맑은 고딕" panose="020B0503020000020004" pitchFamily="50" charset="-127"/>
              </a:rPr>
              <a:t>O </a:t>
            </a:r>
            <a:r>
              <a:rPr lang="ko-KR" altLang="en-US" sz="1200">
                <a:solidFill>
                  <a:srgbClr val="000000"/>
                </a:solidFill>
                <a:latin typeface="맑은 고딕" panose="020B0503020000020004" pitchFamily="50" charset="-127"/>
              </a:rPr>
              <a:t>현장을 통한 우수사례 수집 발굴</a:t>
            </a:r>
            <a:endParaRPr lang="en-US" altLang="ko-KR" sz="1200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eaLnBrk="1" latinLnBrk="1" hangingPunct="1">
              <a:lnSpc>
                <a:spcPts val="2000"/>
              </a:lnSpc>
            </a:pPr>
            <a:r>
              <a:rPr lang="en-US" altLang="ko-KR" sz="1200">
                <a:solidFill>
                  <a:srgbClr val="000000"/>
                </a:solidFill>
                <a:latin typeface="맑은 고딕" panose="020B0503020000020004" pitchFamily="50" charset="-127"/>
              </a:rPr>
              <a:t>     O </a:t>
            </a:r>
            <a:r>
              <a:rPr lang="ko-KR" altLang="en-US" sz="1200">
                <a:solidFill>
                  <a:srgbClr val="000000"/>
                </a:solidFill>
                <a:latin typeface="맑은 고딕" panose="020B0503020000020004" pitchFamily="50" charset="-127"/>
              </a:rPr>
              <a:t>안전점검의 날 개선</a:t>
            </a:r>
            <a:r>
              <a:rPr lang="en-US" altLang="ko-KR" sz="120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>
                <a:solidFill>
                  <a:srgbClr val="000000"/>
                </a:solidFill>
                <a:latin typeface="맑은 고딕" panose="020B0503020000020004" pitchFamily="50" charset="-127"/>
              </a:rPr>
              <a:t>건의사항 중 발굴</a:t>
            </a:r>
            <a:r>
              <a:rPr lang="en-US" altLang="ko-KR" sz="1200">
                <a:solidFill>
                  <a:srgbClr val="000000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11" name="Round Diagonal Corner Rectangle 1">
            <a:extLst>
              <a:ext uri="{FF2B5EF4-FFF2-40B4-BE49-F238E27FC236}">
                <a16:creationId xmlns:a16="http://schemas.microsoft.com/office/drawing/2014/main" id="{16120FF9-9C00-0D2B-B75C-9785653B529D}"/>
              </a:ext>
            </a:extLst>
          </p:cNvPr>
          <p:cNvSpPr/>
          <p:nvPr/>
        </p:nvSpPr>
        <p:spPr>
          <a:xfrm>
            <a:off x="273050" y="2243138"/>
            <a:ext cx="6283325" cy="149701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/>
              <a:t>'안전점검의 날 리포트</a:t>
            </a:r>
            <a:r>
              <a:rPr lang="en-US" altLang="ko-KR" sz="1200" dirty="0"/>
              <a:t>’</a:t>
            </a:r>
            <a:r>
              <a:rPr lang="ko-KR" altLang="en-US" sz="1200" dirty="0"/>
              <a:t> 발행</a:t>
            </a:r>
            <a:r>
              <a:rPr lang="en-US" altLang="ko-KR" sz="1200" dirty="0"/>
              <a:t>,</a:t>
            </a:r>
            <a:r>
              <a:rPr lang="ko-KR" altLang="en-US" sz="1200" dirty="0"/>
              <a:t> 매월 중점 이행사항 및 </a:t>
            </a:r>
            <a:r>
              <a:rPr lang="ko-KR" altLang="en-US" sz="1200" dirty="0" err="1"/>
              <a:t>이슈사항을</a:t>
            </a:r>
            <a:r>
              <a:rPr lang="ko-KR" altLang="en-US" sz="1200" dirty="0"/>
              <a:t> 전사가 </a:t>
            </a:r>
            <a:endParaRPr lang="en-US" altLang="ko-KR" sz="1200" dirty="0"/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                     </a:t>
            </a:r>
            <a:r>
              <a:rPr lang="ko-KR" altLang="en-US" sz="1200" dirty="0"/>
              <a:t>공유함으로써 안전 의식 및 문화 확산</a:t>
            </a:r>
            <a:r>
              <a:rPr lang="en-US" altLang="ko-KR" sz="1200" dirty="0"/>
              <a:t>, </a:t>
            </a:r>
            <a:r>
              <a:rPr lang="ko-KR" altLang="en-US" sz="1200" dirty="0"/>
              <a:t>안전사고 예방에 기여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</a:t>
            </a:r>
            <a:endParaRPr lang="en-US" altLang="ko-KR" sz="1200" b="1" dirty="0">
              <a:solidFill>
                <a:srgbClr val="FF0000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Arial"/>
              </a:rPr>
              <a:t>         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채널 확대를 통한 재난 안전 상시 제안제도 운영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     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그룹웨어에 안전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365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게시판 활성화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우수 제안내용 선정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·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포상 및 전사 확산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9487" name="그룹 12">
            <a:extLst>
              <a:ext uri="{FF2B5EF4-FFF2-40B4-BE49-F238E27FC236}">
                <a16:creationId xmlns:a16="http://schemas.microsoft.com/office/drawing/2014/main" id="{B4357A99-4265-A57C-5C69-5D366C761DD1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97662"/>
            <a:ext cx="254000" cy="152400"/>
            <a:chOff x="6871351" y="5916776"/>
            <a:chExt cx="253610" cy="152355"/>
          </a:xfrm>
        </p:grpSpPr>
        <p:sp>
          <p:nvSpPr>
            <p:cNvPr id="14" name="양쪽 모서리가 둥근 사각형 60">
              <a:extLst>
                <a:ext uri="{FF2B5EF4-FFF2-40B4-BE49-F238E27FC236}">
                  <a16:creationId xmlns:a16="http://schemas.microsoft.com/office/drawing/2014/main" id="{FEBA136C-6C19-8038-4E55-B18BFE78B88A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493" name="Freeform 9">
              <a:extLst>
                <a:ext uri="{FF2B5EF4-FFF2-40B4-BE49-F238E27FC236}">
                  <a16:creationId xmlns:a16="http://schemas.microsoft.com/office/drawing/2014/main" id="{ECE1251B-D3D5-D476-B468-AC7535B1F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9488" name="그룹 15">
            <a:extLst>
              <a:ext uri="{FF2B5EF4-FFF2-40B4-BE49-F238E27FC236}">
                <a16:creationId xmlns:a16="http://schemas.microsoft.com/office/drawing/2014/main" id="{59B5A2D9-C2AA-88DF-C53F-8DAD039571BC}"/>
              </a:ext>
            </a:extLst>
          </p:cNvPr>
          <p:cNvGrpSpPr>
            <a:grpSpLocks/>
          </p:cNvGrpSpPr>
          <p:nvPr/>
        </p:nvGrpSpPr>
        <p:grpSpPr bwMode="auto">
          <a:xfrm>
            <a:off x="430213" y="2916238"/>
            <a:ext cx="252412" cy="152400"/>
            <a:chOff x="6871351" y="5916776"/>
            <a:chExt cx="253610" cy="152355"/>
          </a:xfrm>
        </p:grpSpPr>
        <p:sp>
          <p:nvSpPr>
            <p:cNvPr id="17" name="양쪽 모서리가 둥근 사각형 60">
              <a:extLst>
                <a:ext uri="{FF2B5EF4-FFF2-40B4-BE49-F238E27FC236}">
                  <a16:creationId xmlns:a16="http://schemas.microsoft.com/office/drawing/2014/main" id="{F282427C-9047-F3DC-74C9-52C70896AD81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491" name="Freeform 9">
              <a:extLst>
                <a:ext uri="{FF2B5EF4-FFF2-40B4-BE49-F238E27FC236}">
                  <a16:creationId xmlns:a16="http://schemas.microsoft.com/office/drawing/2014/main" id="{06A33644-EF79-C10E-F756-9331E1D04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68CA560-FBAD-6D80-A60B-4DD94552710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pic>
        <p:nvPicPr>
          <p:cNvPr id="4" name="그림 3" descr="텍스트, 스크린샷, 웹사이트, 웹 페이지이(가) 표시된 사진&#10;&#10;자동 생성된 설명">
            <a:extLst>
              <a:ext uri="{FF2B5EF4-FFF2-40B4-BE49-F238E27FC236}">
                <a16:creationId xmlns:a16="http://schemas.microsoft.com/office/drawing/2014/main" id="{1E802407-1567-F986-56D9-B6EA37E26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62" y="6587750"/>
            <a:ext cx="6264275" cy="166948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슬라이드 번호 개체 틀 3">
            <a:extLst>
              <a:ext uri="{FF2B5EF4-FFF2-40B4-BE49-F238E27FC236}">
                <a16:creationId xmlns:a16="http://schemas.microsoft.com/office/drawing/2014/main" id="{05A41845-ACCD-FD72-CC47-15C32DAEE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498166-5335-4729-ABB6-3AAB5DE1F2FC}" type="slidenum">
              <a:rPr lang="ko-KR" altLang="en-US" smtClean="0">
                <a:solidFill>
                  <a:srgbClr val="898989"/>
                </a:solidFill>
              </a:rPr>
              <a:pPr/>
              <a:t>18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8397609A-A323-3392-AE15-41DE56727CC6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안전보건교육 실시</a:t>
            </a: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EF03416D-76FD-9AB7-016A-55745E6D3090}"/>
              </a:ext>
            </a:extLst>
          </p:cNvPr>
          <p:cNvSpPr/>
          <p:nvPr/>
        </p:nvSpPr>
        <p:spPr>
          <a:xfrm>
            <a:off x="273050" y="2251075"/>
            <a:ext cx="6283325" cy="1169988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온라인 산업안전보건 교육 </a:t>
            </a:r>
            <a:r>
              <a:rPr lang="en-US" altLang="ko-KR" sz="1200" dirty="0">
                <a:latin typeface="Arial"/>
              </a:rPr>
              <a:t>100% </a:t>
            </a:r>
            <a:r>
              <a:rPr lang="ko-KR" altLang="en-US" sz="1200" dirty="0">
                <a:latin typeface="Arial"/>
              </a:rPr>
              <a:t>이수 완료 </a:t>
            </a:r>
            <a:r>
              <a:rPr lang="en-US" altLang="ko-KR" sz="1200" dirty="0">
                <a:latin typeface="Arial"/>
              </a:rPr>
              <a:t>, </a:t>
            </a: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</a:rPr>
              <a:t>                            </a:t>
            </a:r>
            <a:r>
              <a:rPr lang="ko-KR" altLang="en-US" sz="1200" dirty="0">
                <a:latin typeface="Arial"/>
              </a:rPr>
              <a:t>안전문화 확산</a:t>
            </a:r>
            <a:r>
              <a:rPr lang="en-US" altLang="ko-KR" sz="1200" dirty="0">
                <a:latin typeface="Arial"/>
              </a:rPr>
              <a:t>, </a:t>
            </a:r>
            <a:r>
              <a:rPr lang="ko-KR" altLang="en-US" sz="1200" dirty="0">
                <a:latin typeface="Arial"/>
              </a:rPr>
              <a:t>근로자의 안전의식  향상</a:t>
            </a:r>
            <a:endParaRPr lang="en-US" altLang="ko-KR" sz="1200" dirty="0">
              <a:solidFill>
                <a:srgbClr val="FF0000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상반기 내 관리감독자 교육 시행완료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오프라인 현장 교육일지 관리 철저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0524" name="그룹 19">
            <a:extLst>
              <a:ext uri="{FF2B5EF4-FFF2-40B4-BE49-F238E27FC236}">
                <a16:creationId xmlns:a16="http://schemas.microsoft.com/office/drawing/2014/main" id="{5EED4FE2-76C4-8C92-F0D5-D378A680B760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57438"/>
            <a:ext cx="254000" cy="152400"/>
            <a:chOff x="6871351" y="5916776"/>
            <a:chExt cx="253610" cy="152355"/>
          </a:xfrm>
        </p:grpSpPr>
        <p:sp>
          <p:nvSpPr>
            <p:cNvPr id="21" name="양쪽 모서리가 둥근 사각형 60">
              <a:extLst>
                <a:ext uri="{FF2B5EF4-FFF2-40B4-BE49-F238E27FC236}">
                  <a16:creationId xmlns:a16="http://schemas.microsoft.com/office/drawing/2014/main" id="{55D1409A-86D4-75C1-3A23-4562E041061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530" name="Freeform 9">
              <a:extLst>
                <a:ext uri="{FF2B5EF4-FFF2-40B4-BE49-F238E27FC236}">
                  <a16:creationId xmlns:a16="http://schemas.microsoft.com/office/drawing/2014/main" id="{0A7366E6-6552-A9AD-A0C7-21ECBA6FD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0525" name="그룹 24">
            <a:extLst>
              <a:ext uri="{FF2B5EF4-FFF2-40B4-BE49-F238E27FC236}">
                <a16:creationId xmlns:a16="http://schemas.microsoft.com/office/drawing/2014/main" id="{A1D0B5E1-81C9-1E82-0490-00E3A977B922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2889250"/>
            <a:ext cx="252413" cy="152400"/>
            <a:chOff x="6871351" y="5916776"/>
            <a:chExt cx="253610" cy="152355"/>
          </a:xfrm>
        </p:grpSpPr>
        <p:sp>
          <p:nvSpPr>
            <p:cNvPr id="26" name="양쪽 모서리가 둥근 사각형 60">
              <a:extLst>
                <a:ext uri="{FF2B5EF4-FFF2-40B4-BE49-F238E27FC236}">
                  <a16:creationId xmlns:a16="http://schemas.microsoft.com/office/drawing/2014/main" id="{45C07F28-165D-9139-3F14-29B17BA530FD}"/>
                </a:ext>
              </a:extLst>
            </p:cNvPr>
            <p:cNvSpPr/>
            <p:nvPr/>
          </p:nvSpPr>
          <p:spPr>
            <a:xfrm rot="5400000">
              <a:off x="6921979" y="5866148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528" name="Freeform 9">
              <a:extLst>
                <a:ext uri="{FF2B5EF4-FFF2-40B4-BE49-F238E27FC236}">
                  <a16:creationId xmlns:a16="http://schemas.microsoft.com/office/drawing/2014/main" id="{D9D07120-7D7E-F6C6-73C5-A0647B211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1108E20-97CC-5787-7F2E-FCEB0D74D500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2" name="모서리가 둥근 직사각형 20">
            <a:extLst>
              <a:ext uri="{FF2B5EF4-FFF2-40B4-BE49-F238E27FC236}">
                <a16:creationId xmlns:a16="http://schemas.microsoft.com/office/drawing/2014/main" id="{83FA3932-3B90-822C-23FB-1288B2C4F6D2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이행 생활화 및 자율 예방체계 구축</a:t>
            </a:r>
          </a:p>
        </p:txBody>
      </p:sp>
      <p:sp>
        <p:nvSpPr>
          <p:cNvPr id="3" name="모서리가 둥근 직사각형 20">
            <a:extLst>
              <a:ext uri="{FF2B5EF4-FFF2-40B4-BE49-F238E27FC236}">
                <a16:creationId xmlns:a16="http://schemas.microsoft.com/office/drawing/2014/main" id="{CB455425-8A81-9C46-2C10-D5EA9E8DD2CE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885C2A1-DC2A-2552-4B4D-C52D6E240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4049078"/>
            <a:ext cx="10128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>
                <a:latin typeface="맑은 고딕" panose="020B0503020000020004" pitchFamily="50" charset="-127"/>
              </a:rPr>
              <a:t>(</a:t>
            </a:r>
            <a:r>
              <a:rPr lang="ko-KR" altLang="en-US" sz="900">
                <a:latin typeface="맑은 고딕" panose="020B0503020000020004" pitchFamily="50" charset="-127"/>
              </a:rPr>
              <a:t>금액단위 </a:t>
            </a:r>
            <a:r>
              <a:rPr lang="en-US" altLang="ko-KR" sz="900">
                <a:latin typeface="맑은 고딕" panose="020B0503020000020004" pitchFamily="50" charset="-127"/>
              </a:rPr>
              <a:t>: </a:t>
            </a:r>
            <a:r>
              <a:rPr lang="ko-KR" altLang="en-US" sz="900">
                <a:latin typeface="맑은 고딕" panose="020B0503020000020004" pitchFamily="50" charset="-127"/>
              </a:rPr>
              <a:t>천원</a:t>
            </a:r>
            <a:r>
              <a:rPr lang="en-US" altLang="ko-KR" sz="900">
                <a:latin typeface="맑은 고딕" panose="020B0503020000020004" pitchFamily="50" charset="-127"/>
              </a:rPr>
              <a:t>)</a:t>
            </a:r>
            <a:endParaRPr lang="ko-KR" altLang="en-US" sz="900">
              <a:latin typeface="맑은 고딕" panose="020B0503020000020004" pitchFamily="50" charset="-127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DF644E32-A17A-BB11-0FB0-D4CA5C03A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461325"/>
              </p:ext>
            </p:extLst>
          </p:nvPr>
        </p:nvGraphicFramePr>
        <p:xfrm>
          <a:off x="322628" y="4293751"/>
          <a:ext cx="6238507" cy="29452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3344">
                  <a:extLst>
                    <a:ext uri="{9D8B030D-6E8A-4147-A177-3AD203B41FA5}">
                      <a16:colId xmlns:a16="http://schemas.microsoft.com/office/drawing/2014/main" val="628589894"/>
                    </a:ext>
                  </a:extLst>
                </a:gridCol>
                <a:gridCol w="808074">
                  <a:extLst>
                    <a:ext uri="{9D8B030D-6E8A-4147-A177-3AD203B41FA5}">
                      <a16:colId xmlns:a16="http://schemas.microsoft.com/office/drawing/2014/main" val="3836193015"/>
                    </a:ext>
                  </a:extLst>
                </a:gridCol>
                <a:gridCol w="808074">
                  <a:extLst>
                    <a:ext uri="{9D8B030D-6E8A-4147-A177-3AD203B41FA5}">
                      <a16:colId xmlns:a16="http://schemas.microsoft.com/office/drawing/2014/main" val="3773738947"/>
                    </a:ext>
                  </a:extLst>
                </a:gridCol>
                <a:gridCol w="808074">
                  <a:extLst>
                    <a:ext uri="{9D8B030D-6E8A-4147-A177-3AD203B41FA5}">
                      <a16:colId xmlns:a16="http://schemas.microsoft.com/office/drawing/2014/main" val="866295831"/>
                    </a:ext>
                  </a:extLst>
                </a:gridCol>
                <a:gridCol w="1010941">
                  <a:extLst>
                    <a:ext uri="{9D8B030D-6E8A-4147-A177-3AD203B41FA5}">
                      <a16:colId xmlns:a16="http://schemas.microsoft.com/office/drawing/2014/main" val="1464485627"/>
                    </a:ext>
                  </a:extLst>
                </a:gridCol>
              </a:tblGrid>
              <a:tr h="33678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교육과정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인원수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교육비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소계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합계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681799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상반기 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57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9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513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4,815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77637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상반기 비사무직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239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18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4,302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151221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하반기 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62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7.5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465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3,402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908578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산업안전보건 교육 하반기 비사무직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235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12.5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2,937.5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794823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대 법정의무 교육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297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4.5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1,336.5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26,636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144418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(8h) 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온라인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200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10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2,100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74204461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(8h) 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오프라인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집체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200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116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23,200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160332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위험성평가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대체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-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274674"/>
                  </a:ext>
                </a:extLst>
              </a:tr>
              <a:tr h="38961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합  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u="none" strike="noStrike" dirty="0">
                          <a:effectLst/>
                          <a:latin typeface="+mn-ea"/>
                          <a:ea typeface="+mn-ea"/>
                        </a:rPr>
                        <a:t>34,854</a:t>
                      </a:r>
                      <a:endParaRPr lang="en-US" altLang="ko-KR" sz="12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7453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309365E-0648-0185-633B-9156ACD96C2E}"/>
              </a:ext>
            </a:extLst>
          </p:cNvPr>
          <p:cNvSpPr txBox="1"/>
          <p:nvPr/>
        </p:nvSpPr>
        <p:spPr>
          <a:xfrm>
            <a:off x="545783" y="7382923"/>
            <a:ext cx="22431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맑은 고딕"/>
              </a:rPr>
              <a:t> O </a:t>
            </a:r>
            <a:r>
              <a:rPr lang="ko-KR" altLang="en-US" sz="1200" dirty="0">
                <a:latin typeface="맑은 고딕"/>
              </a:rPr>
              <a:t>전년대비 </a:t>
            </a:r>
            <a:r>
              <a:rPr lang="ko-KR" altLang="en-US" sz="1200" dirty="0" err="1">
                <a:latin typeface="맑은 고딕"/>
              </a:rPr>
              <a:t>지출증감</a:t>
            </a:r>
            <a:endParaRPr lang="ko-KR" altLang="en-US" sz="1200" b="1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33CBC7F-7B01-EEED-E2CF-FAAF623CA38E}"/>
              </a:ext>
            </a:extLst>
          </p:cNvPr>
          <p:cNvSpPr/>
          <p:nvPr/>
        </p:nvSpPr>
        <p:spPr>
          <a:xfrm>
            <a:off x="273051" y="3637280"/>
            <a:ext cx="333375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맑은 고딕"/>
              </a:rPr>
              <a:t>  가</a:t>
            </a:r>
            <a:r>
              <a:rPr lang="en-US" altLang="ko-KR" sz="1200" b="1" dirty="0">
                <a:latin typeface="맑은 고딕"/>
              </a:rPr>
              <a:t>. 2024</a:t>
            </a:r>
            <a:r>
              <a:rPr lang="ko-KR" altLang="en-US" sz="1200" b="1" dirty="0">
                <a:latin typeface="맑은 고딕"/>
              </a:rPr>
              <a:t>년 산업안전보건 교육비 지출</a:t>
            </a:r>
            <a:endParaRPr lang="en-US" altLang="ko-KR" sz="1200" b="1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1200" b="1" dirty="0">
                <a:latin typeface="맑은 고딕"/>
              </a:rPr>
              <a:t>      </a:t>
            </a:r>
            <a:r>
              <a:rPr lang="en-US" altLang="ko-KR" sz="1200" dirty="0">
                <a:latin typeface="맑은 고딕"/>
              </a:rPr>
              <a:t>O </a:t>
            </a:r>
            <a:r>
              <a:rPr lang="ko-KR" altLang="en-US" sz="1200" dirty="0">
                <a:latin typeface="+mn-ea"/>
              </a:rPr>
              <a:t>교육비 지출내역</a:t>
            </a:r>
            <a:endParaRPr lang="en-US" altLang="ko-KR" sz="1200" dirty="0">
              <a:latin typeface="맑은 고딕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760443"/>
              </p:ext>
            </p:extLst>
          </p:nvPr>
        </p:nvGraphicFramePr>
        <p:xfrm>
          <a:off x="322628" y="7650798"/>
          <a:ext cx="6243273" cy="614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1091">
                  <a:extLst>
                    <a:ext uri="{9D8B030D-6E8A-4147-A177-3AD203B41FA5}">
                      <a16:colId xmlns:a16="http://schemas.microsoft.com/office/drawing/2014/main" val="3754471905"/>
                    </a:ext>
                  </a:extLst>
                </a:gridCol>
                <a:gridCol w="2081091">
                  <a:extLst>
                    <a:ext uri="{9D8B030D-6E8A-4147-A177-3AD203B41FA5}">
                      <a16:colId xmlns:a16="http://schemas.microsoft.com/office/drawing/2014/main" val="1206722097"/>
                    </a:ext>
                  </a:extLst>
                </a:gridCol>
                <a:gridCol w="2081091">
                  <a:extLst>
                    <a:ext uri="{9D8B030D-6E8A-4147-A177-3AD203B41FA5}">
                      <a16:colId xmlns:a16="http://schemas.microsoft.com/office/drawing/2014/main" val="465599587"/>
                    </a:ext>
                  </a:extLst>
                </a:gridCol>
              </a:tblGrid>
              <a:tr h="33678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2023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전년대비 증감</a:t>
                      </a: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78851"/>
                  </a:ext>
                </a:extLst>
              </a:tr>
              <a:tr h="2773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dirty="0">
                          <a:latin typeface="+mn-ea"/>
                        </a:rPr>
                        <a:t>31,056</a:t>
                      </a:r>
                      <a:r>
                        <a:rPr lang="ko-KR" altLang="en-US" sz="1200" dirty="0">
                          <a:latin typeface="+mn-ea"/>
                        </a:rPr>
                        <a:t>천원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dirty="0">
                          <a:latin typeface="+mn-ea"/>
                        </a:rPr>
                        <a:t>34,854</a:t>
                      </a:r>
                      <a:r>
                        <a:rPr lang="ko-KR" altLang="en-US" sz="1200" dirty="0">
                          <a:latin typeface="+mn-ea"/>
                        </a:rPr>
                        <a:t>천원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3,798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천원 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(12.2%) 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증가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695622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번호 개체 틀 3">
            <a:extLst>
              <a:ext uri="{FF2B5EF4-FFF2-40B4-BE49-F238E27FC236}">
                <a16:creationId xmlns:a16="http://schemas.microsoft.com/office/drawing/2014/main" id="{98E4110D-B6BC-F33D-FDCF-C84EA78F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65D8C8-AB01-4E2C-B7A0-F34E5CBEBDED}" type="slidenum">
              <a:rPr lang="ko-KR" altLang="en-US" smtClean="0">
                <a:solidFill>
                  <a:srgbClr val="898989"/>
                </a:solidFill>
              </a:rPr>
              <a:pPr/>
              <a:t>19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E19A6AE3-C648-3B6C-A5C9-16D0515AB483}"/>
              </a:ext>
            </a:extLst>
          </p:cNvPr>
          <p:cNvSpPr/>
          <p:nvPr/>
        </p:nvSpPr>
        <p:spPr>
          <a:xfrm>
            <a:off x="589617" y="1880948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직원건강 증진을 위한 건강검진 실시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61F854E3-2725-4006-6E1F-8899D5098B27}"/>
              </a:ext>
            </a:extLst>
          </p:cNvPr>
          <p:cNvSpPr/>
          <p:nvPr/>
        </p:nvSpPr>
        <p:spPr>
          <a:xfrm>
            <a:off x="273050" y="2268538"/>
            <a:ext cx="6283325" cy="86836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적 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: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건강검진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수검률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98.9%,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미수검률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1.1% </a:t>
            </a: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건강검진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수검률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상향 목표로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미수검자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KPI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지표 반영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건강관련 교육진행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뇌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심혈관질환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심폐소생술 교육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1101BD-2A3B-7509-3320-EB9058CF292C}"/>
              </a:ext>
            </a:extLst>
          </p:cNvPr>
          <p:cNvSpPr txBox="1"/>
          <p:nvPr/>
        </p:nvSpPr>
        <p:spPr>
          <a:xfrm>
            <a:off x="356066" y="3282932"/>
            <a:ext cx="3524173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건강검진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위탁현황</a:t>
            </a:r>
            <a:endParaRPr lang="ko-KR" altLang="en-US" sz="1200" b="1" dirty="0">
              <a:ln>
                <a:solidFill>
                  <a:prstClr val="black">
                    <a:alpha val="0"/>
                  </a:prstClr>
                </a:solidFill>
              </a:ln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F85DE7D9-3A9F-25A7-8128-DA0AAB2E2168}"/>
              </a:ext>
            </a:extLst>
          </p:cNvPr>
          <p:cNvGraphicFramePr>
            <a:graphicFrameLocks noGrp="1"/>
          </p:cNvGraphicFramePr>
          <p:nvPr/>
        </p:nvGraphicFramePr>
        <p:xfrm>
          <a:off x="355600" y="3602038"/>
          <a:ext cx="6200775" cy="620712"/>
        </p:xfrm>
        <a:graphic>
          <a:graphicData uri="http://schemas.openxmlformats.org/drawingml/2006/table">
            <a:tbl>
              <a:tblPr firstRow="1" bandRow="1"/>
              <a:tblGrid>
                <a:gridCol w="1618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3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8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한국의학연구소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(KMI)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한국건강관리협회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(KAHP)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원주 성지병원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지역 검진 기관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수도권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부산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대구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광주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/>
                        <a:t>부산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울산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경남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충남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충북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제주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/>
                        <a:t>강원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외지역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136C5324-3622-E4A8-1747-99DC0BB28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575376"/>
              </p:ext>
            </p:extLst>
          </p:nvPr>
        </p:nvGraphicFramePr>
        <p:xfrm>
          <a:off x="355600" y="4635500"/>
          <a:ext cx="6200776" cy="1395412"/>
        </p:xfrm>
        <a:graphic>
          <a:graphicData uri="http://schemas.openxmlformats.org/drawingml/2006/table">
            <a:tbl>
              <a:tblPr firstRow="1" bandRow="1"/>
              <a:tblGrid>
                <a:gridCol w="98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4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739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L="54000" marR="54000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일반건강진단</a:t>
                      </a:r>
                    </a:p>
                  </a:txBody>
                  <a:tcPr marL="54000" marR="54000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특수건강진단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야간작업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종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90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결과접수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4000" marR="54000" marT="76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결과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/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일반건강진단 결과표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 발생시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고용노동부 제출</a:t>
                      </a:r>
                      <a:endParaRPr lang="en-US" altLang="ko-KR" sz="1000" dirty="0"/>
                    </a:p>
                    <a:p>
                      <a:pPr algn="l" latinLnBrk="1"/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특수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 err="1"/>
                        <a:t>배치전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수시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임시</a:t>
                      </a:r>
                      <a:r>
                        <a:rPr lang="en-US" altLang="ko-KR" sz="1000" dirty="0"/>
                        <a:t>/ </a:t>
                      </a:r>
                      <a:r>
                        <a:rPr lang="ko-KR" altLang="en-US" sz="1000" dirty="0"/>
                        <a:t>건강진단 결과표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10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사후관리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경영기획실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4000" marR="54000" marT="76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건강진단 결과 결과표 접수 후 중요질병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직업병 질병 유소견자 개별면담</a:t>
                      </a:r>
                      <a:endParaRPr lang="en-US" altLang="ko-KR" sz="1000" dirty="0"/>
                    </a:p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유소견자에 대한 건강증진활동 프로그램 계획작성 및 실행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5DDA585-0D4C-5175-F066-1CA2C79ED491}"/>
              </a:ext>
            </a:extLst>
          </p:cNvPr>
          <p:cNvSpPr txBox="1"/>
          <p:nvPr/>
        </p:nvSpPr>
        <p:spPr>
          <a:xfrm>
            <a:off x="356066" y="4320004"/>
            <a:ext cx="6336704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나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건강검진 조치 프로세스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F19D24-9BAF-8C41-4727-B0B31C2D2F43}"/>
              </a:ext>
            </a:extLst>
          </p:cNvPr>
          <p:cNvSpPr txBox="1"/>
          <p:nvPr/>
        </p:nvSpPr>
        <p:spPr>
          <a:xfrm>
            <a:off x="356066" y="6124281"/>
            <a:ext cx="4602296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  다</a:t>
            </a:r>
            <a:r>
              <a:rPr lang="en-US" altLang="ko-KR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건강검진 실시</a:t>
            </a:r>
            <a:endParaRPr lang="en-US" altLang="ko-KR" sz="1200" b="1" dirty="0">
              <a:ln>
                <a:solidFill>
                  <a:schemeClr val="tx1">
                    <a:alpha val="0"/>
                  </a:scheme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21548" name="TextBox 13">
            <a:extLst>
              <a:ext uri="{FF2B5EF4-FFF2-40B4-BE49-F238E27FC236}">
                <a16:creationId xmlns:a16="http://schemas.microsoft.com/office/drawing/2014/main" id="{47E663F1-9F46-049E-A7CC-2C5F922F7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800" y="6202363"/>
            <a:ext cx="10128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n-US" altLang="ko-KR" sz="900"/>
              <a:t>(</a:t>
            </a:r>
            <a:r>
              <a:rPr lang="ko-KR" altLang="en-US" sz="900"/>
              <a:t>금액단위 </a:t>
            </a:r>
            <a:r>
              <a:rPr lang="en-US" altLang="ko-KR" sz="900"/>
              <a:t>: </a:t>
            </a:r>
            <a:r>
              <a:rPr lang="ko-KR" altLang="en-US" sz="900"/>
              <a:t>천원</a:t>
            </a:r>
            <a:r>
              <a:rPr lang="en-US" altLang="ko-KR" sz="900"/>
              <a:t>)</a:t>
            </a:r>
            <a:endParaRPr lang="ko-KR" altLang="en-US" sz="900"/>
          </a:p>
        </p:txBody>
      </p:sp>
      <p:grpSp>
        <p:nvGrpSpPr>
          <p:cNvPr id="21648" name="그룹 15">
            <a:extLst>
              <a:ext uri="{FF2B5EF4-FFF2-40B4-BE49-F238E27FC236}">
                <a16:creationId xmlns:a16="http://schemas.microsoft.com/office/drawing/2014/main" id="{A04073EE-F2EE-2A3D-FEFC-1D00EDEB42B5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78075"/>
            <a:ext cx="254000" cy="152400"/>
            <a:chOff x="6871351" y="5916776"/>
            <a:chExt cx="253610" cy="152355"/>
          </a:xfrm>
        </p:grpSpPr>
        <p:sp>
          <p:nvSpPr>
            <p:cNvPr id="17" name="양쪽 모서리가 둥근 사각형 60">
              <a:extLst>
                <a:ext uri="{FF2B5EF4-FFF2-40B4-BE49-F238E27FC236}">
                  <a16:creationId xmlns:a16="http://schemas.microsoft.com/office/drawing/2014/main" id="{63FE0117-470D-A843-9F60-EA4934467D97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4" name="Freeform 9">
              <a:extLst>
                <a:ext uri="{FF2B5EF4-FFF2-40B4-BE49-F238E27FC236}">
                  <a16:creationId xmlns:a16="http://schemas.microsoft.com/office/drawing/2014/main" id="{DDB1811B-0FC0-DE56-DA97-074FE91B4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1649" name="그룹 27">
            <a:extLst>
              <a:ext uri="{FF2B5EF4-FFF2-40B4-BE49-F238E27FC236}">
                <a16:creationId xmlns:a16="http://schemas.microsoft.com/office/drawing/2014/main" id="{93326AE0-7625-C37B-25F9-3AA39535F537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2665413"/>
            <a:ext cx="252413" cy="152400"/>
            <a:chOff x="6871351" y="5916776"/>
            <a:chExt cx="253610" cy="152355"/>
          </a:xfrm>
        </p:grpSpPr>
        <p:sp>
          <p:nvSpPr>
            <p:cNvPr id="29" name="양쪽 모서리가 둥근 사각형 60">
              <a:extLst>
                <a:ext uri="{FF2B5EF4-FFF2-40B4-BE49-F238E27FC236}">
                  <a16:creationId xmlns:a16="http://schemas.microsoft.com/office/drawing/2014/main" id="{7E42B94B-9B44-4BE5-4B68-5D38D2BB54D0}"/>
                </a:ext>
              </a:extLst>
            </p:cNvPr>
            <p:cNvSpPr/>
            <p:nvPr/>
          </p:nvSpPr>
          <p:spPr>
            <a:xfrm rot="5400000">
              <a:off x="6921979" y="5866148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2" name="Freeform 9">
              <a:extLst>
                <a:ext uri="{FF2B5EF4-FFF2-40B4-BE49-F238E27FC236}">
                  <a16:creationId xmlns:a16="http://schemas.microsoft.com/office/drawing/2014/main" id="{39B560DF-73DC-2D42-2C71-B75A50A89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DAB02DC-FE72-A3E3-1766-471AFA3BD6C7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2" name="모서리가 둥근 직사각형 20">
            <a:extLst>
              <a:ext uri="{FF2B5EF4-FFF2-40B4-BE49-F238E27FC236}">
                <a16:creationId xmlns:a16="http://schemas.microsoft.com/office/drawing/2014/main" id="{B50FDC72-551B-C439-EA1C-0F7312990935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이행 생활화 및 자율 예방체계 구축</a:t>
            </a:r>
          </a:p>
        </p:txBody>
      </p:sp>
      <p:sp>
        <p:nvSpPr>
          <p:cNvPr id="4" name="모서리가 둥근 직사각형 20">
            <a:extLst>
              <a:ext uri="{FF2B5EF4-FFF2-40B4-BE49-F238E27FC236}">
                <a16:creationId xmlns:a16="http://schemas.microsoft.com/office/drawing/2014/main" id="{78B95BA0-7752-49CC-D425-6A3E62FC4169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C6CB8A77-544C-0C5D-286E-FB2C96C2F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058705"/>
              </p:ext>
            </p:extLst>
          </p:nvPr>
        </p:nvGraphicFramePr>
        <p:xfrm>
          <a:off x="355600" y="6457950"/>
          <a:ext cx="6200775" cy="3169064"/>
        </p:xfrm>
        <a:graphic>
          <a:graphicData uri="http://schemas.openxmlformats.org/drawingml/2006/table">
            <a:tbl>
              <a:tblPr/>
              <a:tblGrid>
                <a:gridCol w="658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5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94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25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14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구    분</a:t>
                      </a:r>
                    </a:p>
                  </a:txBody>
                  <a:tcPr marL="91457" marR="9145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인원수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 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집행액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68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일반검진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실본부장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5,500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단장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지사장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37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11,100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101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20,200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36,800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7,400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성장사업본부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호텔사업본부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422893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인프라사업본부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3,800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호남사업본부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2,100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209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13,300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868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특수검진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337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53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17,861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성장사업본부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166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43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7,138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호텔사업본부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42.5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3,272.5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인프라사업본부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360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호남사업본부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138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7,452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726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36,083.5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868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합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1,084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86,183.5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7C4F9D1-8A7C-9FC4-7168-6D9666E247C1}"/>
              </a:ext>
            </a:extLst>
          </p:cNvPr>
          <p:cNvSpPr/>
          <p:nvPr/>
        </p:nvSpPr>
        <p:spPr>
          <a:xfrm>
            <a:off x="2529000" y="2326172"/>
            <a:ext cx="1800000" cy="305901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목  차</a:t>
            </a:r>
          </a:p>
        </p:txBody>
      </p:sp>
      <p:grpSp>
        <p:nvGrpSpPr>
          <p:cNvPr id="6147" name="그룹 12">
            <a:extLst>
              <a:ext uri="{FF2B5EF4-FFF2-40B4-BE49-F238E27FC236}">
                <a16:creationId xmlns:a16="http://schemas.microsoft.com/office/drawing/2014/main" id="{9DA66282-D5C6-2CD2-FB62-DFE9B1BCAAE1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3282950"/>
            <a:ext cx="3686175" cy="393700"/>
            <a:chOff x="1731960" y="3282421"/>
            <a:chExt cx="3686707" cy="394229"/>
          </a:xfrm>
        </p:grpSpPr>
        <p:sp>
          <p:nvSpPr>
            <p:cNvPr id="94" name="사각형: 둥근 모서리 93">
              <a:extLst>
                <a:ext uri="{FF2B5EF4-FFF2-40B4-BE49-F238E27FC236}">
                  <a16:creationId xmlns:a16="http://schemas.microsoft.com/office/drawing/2014/main" id="{ED70E1D7-B4A1-E878-CDFA-9D487575C502}"/>
                </a:ext>
              </a:extLst>
            </p:cNvPr>
            <p:cNvSpPr/>
            <p:nvPr/>
          </p:nvSpPr>
          <p:spPr bwMode="auto">
            <a:xfrm>
              <a:off x="2165327" y="3282421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안전보건 경영방침 및 목표</a:t>
              </a:r>
            </a:p>
          </p:txBody>
        </p: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DAD2D344-AC4E-148D-F63F-E9AB7CFC2A1B}"/>
                </a:ext>
              </a:extLst>
            </p:cNvPr>
            <p:cNvSpPr/>
            <p:nvPr/>
          </p:nvSpPr>
          <p:spPr bwMode="auto">
            <a:xfrm>
              <a:off x="1731960" y="3282421"/>
              <a:ext cx="4080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Ⅰ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148" name="그룹 13">
            <a:extLst>
              <a:ext uri="{FF2B5EF4-FFF2-40B4-BE49-F238E27FC236}">
                <a16:creationId xmlns:a16="http://schemas.microsoft.com/office/drawing/2014/main" id="{77378054-A467-EE5E-9FB2-C22B2AB862D6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3902075"/>
            <a:ext cx="3686175" cy="393700"/>
            <a:chOff x="1731960" y="3902075"/>
            <a:chExt cx="3686707" cy="394229"/>
          </a:xfrm>
        </p:grpSpPr>
        <p:sp>
          <p:nvSpPr>
            <p:cNvPr id="95" name="사각형: 둥근 모서리 94">
              <a:extLst>
                <a:ext uri="{FF2B5EF4-FFF2-40B4-BE49-F238E27FC236}">
                  <a16:creationId xmlns:a16="http://schemas.microsoft.com/office/drawing/2014/main" id="{DDD81C6C-3C96-047B-5021-CAF917FFA640}"/>
                </a:ext>
              </a:extLst>
            </p:cNvPr>
            <p:cNvSpPr/>
            <p:nvPr/>
          </p:nvSpPr>
          <p:spPr bwMode="auto">
            <a:xfrm>
              <a:off x="2165327" y="3902075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안전보건관리 조직 구성 및 역할</a:t>
              </a:r>
            </a:p>
          </p:txBody>
        </p:sp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348D8A6D-BD57-C8C3-9A97-D8BD05252D65}"/>
                </a:ext>
              </a:extLst>
            </p:cNvPr>
            <p:cNvSpPr/>
            <p:nvPr/>
          </p:nvSpPr>
          <p:spPr bwMode="auto">
            <a:xfrm>
              <a:off x="1731960" y="3902075"/>
              <a:ext cx="4080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Ⅱ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149" name="그룹 16">
            <a:extLst>
              <a:ext uri="{FF2B5EF4-FFF2-40B4-BE49-F238E27FC236}">
                <a16:creationId xmlns:a16="http://schemas.microsoft.com/office/drawing/2014/main" id="{7E944D47-22E1-8093-2185-6579E100CB41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5761038"/>
            <a:ext cx="3686175" cy="393700"/>
            <a:chOff x="1731960" y="5761038"/>
            <a:chExt cx="3686707" cy="394229"/>
          </a:xfrm>
        </p:grpSpPr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id="{DC5ACA3F-44CE-2C9B-9F08-1C32B4F58B63}"/>
                </a:ext>
              </a:extLst>
            </p:cNvPr>
            <p:cNvSpPr/>
            <p:nvPr/>
          </p:nvSpPr>
          <p:spPr bwMode="auto">
            <a:xfrm>
              <a:off x="2165327" y="5761038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예산 집행내역 및 계획</a:t>
              </a:r>
            </a:p>
          </p:txBody>
        </p:sp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id="{DCDFFC04-6F60-06EE-381E-89B2678F2822}"/>
                </a:ext>
              </a:extLst>
            </p:cNvPr>
            <p:cNvSpPr/>
            <p:nvPr/>
          </p:nvSpPr>
          <p:spPr bwMode="auto">
            <a:xfrm>
              <a:off x="1731960" y="5761038"/>
              <a:ext cx="4080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Ⅴ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6150" name="슬라이드 번호 개체 틀 3">
            <a:extLst>
              <a:ext uri="{FF2B5EF4-FFF2-40B4-BE49-F238E27FC236}">
                <a16:creationId xmlns:a16="http://schemas.microsoft.com/office/drawing/2014/main" id="{04E9C4CD-56FD-575B-51EA-9DE93691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B8C8BA1-A68C-4512-89D6-3A675305AFBE}" type="slidenum">
              <a:rPr lang="ko-KR" altLang="en-US" smtClean="0">
                <a:solidFill>
                  <a:srgbClr val="898989"/>
                </a:solidFill>
              </a:rPr>
              <a:pPr/>
              <a:t>2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6151" name="그룹 15">
            <a:extLst>
              <a:ext uri="{FF2B5EF4-FFF2-40B4-BE49-F238E27FC236}">
                <a16:creationId xmlns:a16="http://schemas.microsoft.com/office/drawing/2014/main" id="{CB55D3FF-17F4-0427-2A3B-99B8C8BF6273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5141913"/>
            <a:ext cx="3686175" cy="393700"/>
            <a:chOff x="1731760" y="5141383"/>
            <a:chExt cx="3686907" cy="394229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C9BD994C-7CC0-D64E-7FC8-35E8EB2D4366}"/>
                </a:ext>
              </a:extLst>
            </p:cNvPr>
            <p:cNvSpPr/>
            <p:nvPr/>
          </p:nvSpPr>
          <p:spPr bwMode="auto">
            <a:xfrm>
              <a:off x="2165327" y="5141383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2025</a:t>
              </a: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년도 안전보건 업무 추진계획</a:t>
              </a: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629DB03F-FA5C-2430-2F81-3F25D1043E47}"/>
                </a:ext>
              </a:extLst>
            </p:cNvPr>
            <p:cNvSpPr/>
            <p:nvPr/>
          </p:nvSpPr>
          <p:spPr bwMode="auto">
            <a:xfrm>
              <a:off x="1731760" y="5141383"/>
              <a:ext cx="4082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Ⅳ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152" name="그룹 14">
            <a:extLst>
              <a:ext uri="{FF2B5EF4-FFF2-40B4-BE49-F238E27FC236}">
                <a16:creationId xmlns:a16="http://schemas.microsoft.com/office/drawing/2014/main" id="{25267612-F2B8-B66B-A91B-07EF4181D3D2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4521200"/>
            <a:ext cx="3686175" cy="395288"/>
            <a:chOff x="1731760" y="4521729"/>
            <a:chExt cx="3686907" cy="394229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1B9BF73F-7EDC-F0D3-BCCE-9176C513FF9D}"/>
                </a:ext>
              </a:extLst>
            </p:cNvPr>
            <p:cNvSpPr/>
            <p:nvPr/>
          </p:nvSpPr>
          <p:spPr bwMode="auto">
            <a:xfrm>
              <a:off x="2165327" y="4521729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2024</a:t>
              </a: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년도 안전보건 업무 실적 및 평가</a:t>
              </a: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971BEA9F-D7FE-FE19-CE92-CFDB7415D830}"/>
                </a:ext>
              </a:extLst>
            </p:cNvPr>
            <p:cNvSpPr/>
            <p:nvPr/>
          </p:nvSpPr>
          <p:spPr bwMode="auto">
            <a:xfrm>
              <a:off x="1731760" y="4521729"/>
              <a:ext cx="4082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Ⅲ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3F43E0A-3132-BD47-0FB7-25856D95B72A}"/>
              </a:ext>
            </a:extLst>
          </p:cNvPr>
          <p:cNvSpPr txBox="1"/>
          <p:nvPr/>
        </p:nvSpPr>
        <p:spPr>
          <a:xfrm>
            <a:off x="1673225" y="6291263"/>
            <a:ext cx="4194175" cy="75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2800"/>
              </a:lnSpc>
              <a:defRPr/>
            </a:pPr>
            <a:r>
              <a:rPr lang="en-US" altLang="ko-KR" sz="1400" b="1" dirty="0">
                <a:latin typeface="+mn-ea"/>
              </a:rPr>
              <a:t>#</a:t>
            </a:r>
            <a:r>
              <a:rPr lang="ko-KR" altLang="en-US" sz="1400" b="1" dirty="0">
                <a:latin typeface="+mn-ea"/>
              </a:rPr>
              <a:t>첨부</a:t>
            </a:r>
            <a:r>
              <a:rPr lang="en-US" altLang="ko-KR" sz="1400" b="1" dirty="0">
                <a:latin typeface="+mn-ea"/>
              </a:rPr>
              <a:t>1  </a:t>
            </a:r>
            <a:r>
              <a:rPr lang="ko-KR" altLang="en-US" sz="1400" b="1" dirty="0">
                <a:latin typeface="+mn-ea"/>
              </a:rPr>
              <a:t>안전보건 경영 기본 일정표</a:t>
            </a:r>
            <a:r>
              <a:rPr lang="en-US" altLang="ko-KR" sz="1400" b="1" dirty="0">
                <a:latin typeface="+mn-ea"/>
              </a:rPr>
              <a:t>(</a:t>
            </a:r>
            <a:r>
              <a:rPr lang="ko-KR" altLang="en-US" sz="1400" b="1" dirty="0">
                <a:latin typeface="+mn-ea"/>
              </a:rPr>
              <a:t>전사</a:t>
            </a:r>
            <a:r>
              <a:rPr lang="en-US" altLang="ko-KR" sz="1400" b="1" dirty="0">
                <a:latin typeface="+mn-ea"/>
              </a:rPr>
              <a:t>/</a:t>
            </a:r>
            <a:r>
              <a:rPr lang="ko-KR" altLang="en-US" sz="1400" b="1" dirty="0">
                <a:latin typeface="+mn-ea"/>
              </a:rPr>
              <a:t>부서</a:t>
            </a:r>
            <a:r>
              <a:rPr lang="en-US" altLang="ko-KR" sz="1400" b="1" dirty="0">
                <a:latin typeface="+mn-ea"/>
              </a:rPr>
              <a:t>)</a:t>
            </a:r>
            <a:endParaRPr lang="ko-KR" altLang="en-US" sz="1400" b="1" dirty="0">
              <a:latin typeface="+mn-ea"/>
            </a:endParaRPr>
          </a:p>
          <a:p>
            <a:pPr>
              <a:lnSpc>
                <a:spcPts val="2800"/>
              </a:lnSpc>
              <a:defRPr/>
            </a:pPr>
            <a:r>
              <a:rPr lang="en-US" altLang="ko-KR" sz="1400" b="1" dirty="0">
                <a:latin typeface="+mn-ea"/>
              </a:rPr>
              <a:t>#</a:t>
            </a:r>
            <a:r>
              <a:rPr lang="ko-KR" altLang="en-US" sz="1400" b="1" dirty="0">
                <a:latin typeface="+mn-ea"/>
              </a:rPr>
              <a:t>첨부</a:t>
            </a:r>
            <a:r>
              <a:rPr lang="en-US" altLang="ko-KR" sz="1400" b="1" dirty="0">
                <a:latin typeface="+mn-ea"/>
              </a:rPr>
              <a:t>2  2025</a:t>
            </a:r>
            <a:r>
              <a:rPr lang="ko-KR" altLang="en-US" sz="1400" b="1" dirty="0">
                <a:latin typeface="+mn-ea"/>
              </a:rPr>
              <a:t>년도 안전보건 업무 일정표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314AD-A085-285F-16F4-D3A9D1703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번호 개체 틀 3">
            <a:extLst>
              <a:ext uri="{FF2B5EF4-FFF2-40B4-BE49-F238E27FC236}">
                <a16:creationId xmlns:a16="http://schemas.microsoft.com/office/drawing/2014/main" id="{D73A6476-3F6F-1B71-C2B9-57EC5DF51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65D8C8-AB01-4E2C-B7A0-F34E5CBEBDED}" type="slidenum">
              <a:rPr lang="ko-KR" altLang="en-US" smtClean="0">
                <a:solidFill>
                  <a:srgbClr val="898989"/>
                </a:solidFill>
              </a:rPr>
              <a:pPr/>
              <a:t>20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DD2575C4-A11D-F26B-3BFD-FBB930229E4F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중대산업재해 발생요인 근원적 해소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AB747C5B-0079-7E2D-04D7-3E5375598022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723C8A4C-68A3-1427-6DAF-F4D022CCD878}"/>
              </a:ext>
            </a:extLst>
          </p:cNvPr>
          <p:cNvSpPr/>
          <p:nvPr/>
        </p:nvSpPr>
        <p:spPr>
          <a:xfrm>
            <a:off x="589617" y="1880948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보호구 착용 기준 확립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2781BE06-277D-463E-F476-F77598B76FCB}"/>
              </a:ext>
            </a:extLst>
          </p:cNvPr>
          <p:cNvSpPr/>
          <p:nvPr/>
        </p:nvSpPr>
        <p:spPr>
          <a:xfrm>
            <a:off x="273050" y="2268538"/>
            <a:ext cx="6283325" cy="86836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안전보호구 착용 길잡이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고용노동부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200" dirty="0" err="1">
                <a:solidFill>
                  <a:schemeClr val="tx1"/>
                </a:solidFill>
                <a:latin typeface="+mn-ea"/>
              </a:rPr>
              <a:t>그룹웨어등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게시 공유</a:t>
            </a: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         </a:t>
            </a:r>
            <a:endParaRPr lang="en-US" altLang="ko-KR" sz="1200" b="1" dirty="0">
              <a:solidFill>
                <a:srgbClr val="FF0000"/>
              </a:solidFill>
              <a:latin typeface="+mn-ea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Arial"/>
              </a:rPr>
              <a:t>         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+mn-ea"/>
              </a:rPr>
              <a:t>①</a:t>
            </a: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err="1">
                <a:latin typeface="+mn-ea"/>
              </a:rPr>
              <a:t>KSmate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그룹웨어 </a:t>
            </a:r>
            <a:r>
              <a:rPr lang="en-US" altLang="ko-KR" sz="1200" dirty="0">
                <a:latin typeface="+mn-ea"/>
              </a:rPr>
              <a:t>UI </a:t>
            </a:r>
            <a:r>
              <a:rPr lang="ko-KR" altLang="en-US" sz="1200" dirty="0">
                <a:latin typeface="+mn-ea"/>
              </a:rPr>
              <a:t>개편</a:t>
            </a:r>
            <a:endParaRPr lang="en-US" altLang="ko-KR" sz="1200" dirty="0">
              <a:latin typeface="+mn-ea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              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② </a:t>
            </a:r>
            <a:r>
              <a:rPr lang="ko-KR" altLang="en-US" sz="1200" dirty="0">
                <a:latin typeface="+mn-ea"/>
              </a:rPr>
              <a:t>그룹웨어 방문 유도방안 모색</a:t>
            </a:r>
            <a:endParaRPr lang="en-US" altLang="ko-KR" sz="1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F0D6B3-B4F1-37E9-B0C4-8BD83AF32675}"/>
              </a:ext>
            </a:extLst>
          </p:cNvPr>
          <p:cNvSpPr txBox="1"/>
          <p:nvPr/>
        </p:nvSpPr>
        <p:spPr>
          <a:xfrm>
            <a:off x="356066" y="3282932"/>
            <a:ext cx="3524173" cy="3018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안전보호구 착용 길잡이 게시 및 공유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05C2E9AA-BC88-A408-FC73-CA0B3456E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335262"/>
              </p:ext>
            </p:extLst>
          </p:nvPr>
        </p:nvGraphicFramePr>
        <p:xfrm>
          <a:off x="355600" y="3602038"/>
          <a:ext cx="6200776" cy="956670"/>
        </p:xfrm>
        <a:graphic>
          <a:graphicData uri="http://schemas.openxmlformats.org/drawingml/2006/table">
            <a:tbl>
              <a:tblPr firstRow="1" bandRow="1"/>
              <a:tblGrid>
                <a:gridCol w="3100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0388">
                  <a:extLst>
                    <a:ext uri="{9D8B030D-6E8A-4147-A177-3AD203B41FA5}">
                      <a16:colId xmlns:a16="http://schemas.microsoft.com/office/drawing/2014/main" val="1375211522"/>
                    </a:ext>
                  </a:extLst>
                </a:gridCol>
              </a:tblGrid>
              <a:tr h="317908"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안전보호구 착용 길잡이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762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안전모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2.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벨트식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안전화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안전장갑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54000" marR="5400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fontAlgn="ctr" latinLnBrk="1" hangingPunct="1">
                        <a:buNone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화학물질용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보호복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귀마개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귀덮개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방열복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defTabSz="685800" rtl="0" eaLnBrk="1" fontAlgn="ctr" latinLnBrk="1" hangingPunct="1">
                        <a:buNone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8.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내전압용 절연장갑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</a:p>
                  </a:txBody>
                  <a:tcPr marL="54000" marR="5400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1648" name="그룹 15">
            <a:extLst>
              <a:ext uri="{FF2B5EF4-FFF2-40B4-BE49-F238E27FC236}">
                <a16:creationId xmlns:a16="http://schemas.microsoft.com/office/drawing/2014/main" id="{00BF8576-8D25-5B1C-75DC-0ACCD71A3682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78075"/>
            <a:ext cx="254000" cy="152400"/>
            <a:chOff x="6871351" y="5916776"/>
            <a:chExt cx="253610" cy="152355"/>
          </a:xfrm>
        </p:grpSpPr>
        <p:sp>
          <p:nvSpPr>
            <p:cNvPr id="17" name="양쪽 모서리가 둥근 사각형 60">
              <a:extLst>
                <a:ext uri="{FF2B5EF4-FFF2-40B4-BE49-F238E27FC236}">
                  <a16:creationId xmlns:a16="http://schemas.microsoft.com/office/drawing/2014/main" id="{AD9E487C-0103-8042-EC4B-128345B53AC4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4" name="Freeform 9">
              <a:extLst>
                <a:ext uri="{FF2B5EF4-FFF2-40B4-BE49-F238E27FC236}">
                  <a16:creationId xmlns:a16="http://schemas.microsoft.com/office/drawing/2014/main" id="{40BCB777-A1CB-07CA-C593-E2E838708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1649" name="그룹 27">
            <a:extLst>
              <a:ext uri="{FF2B5EF4-FFF2-40B4-BE49-F238E27FC236}">
                <a16:creationId xmlns:a16="http://schemas.microsoft.com/office/drawing/2014/main" id="{114F2EBE-E2F1-C849-8B18-975CBEC3FAE0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2665413"/>
            <a:ext cx="252413" cy="152400"/>
            <a:chOff x="6871351" y="5916776"/>
            <a:chExt cx="253610" cy="152355"/>
          </a:xfrm>
        </p:grpSpPr>
        <p:sp>
          <p:nvSpPr>
            <p:cNvPr id="29" name="양쪽 모서리가 둥근 사각형 60">
              <a:extLst>
                <a:ext uri="{FF2B5EF4-FFF2-40B4-BE49-F238E27FC236}">
                  <a16:creationId xmlns:a16="http://schemas.microsoft.com/office/drawing/2014/main" id="{767178E2-55D8-87B9-5B99-333B271766F0}"/>
                </a:ext>
              </a:extLst>
            </p:cNvPr>
            <p:cNvSpPr/>
            <p:nvPr/>
          </p:nvSpPr>
          <p:spPr>
            <a:xfrm rot="5400000">
              <a:off x="6921979" y="5866148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2" name="Freeform 9">
              <a:extLst>
                <a:ext uri="{FF2B5EF4-FFF2-40B4-BE49-F238E27FC236}">
                  <a16:creationId xmlns:a16="http://schemas.microsoft.com/office/drawing/2014/main" id="{D325B548-5A2D-1385-2242-EA1EE7870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DCCF4FE-6CCF-D419-A706-5CC63331BE9F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7" name="사각형: 둥근 위쪽 모서리 6">
            <a:extLst>
              <a:ext uri="{FF2B5EF4-FFF2-40B4-BE49-F238E27FC236}">
                <a16:creationId xmlns:a16="http://schemas.microsoft.com/office/drawing/2014/main" id="{43A5FC80-FA29-1C67-F2B3-24EE9DB1AF3B}"/>
              </a:ext>
            </a:extLst>
          </p:cNvPr>
          <p:cNvSpPr/>
          <p:nvPr/>
        </p:nvSpPr>
        <p:spPr>
          <a:xfrm>
            <a:off x="336869" y="4650818"/>
            <a:ext cx="6240099" cy="261362"/>
          </a:xfrm>
          <a:prstGeom prst="round2SameRect">
            <a:avLst/>
          </a:prstGeom>
          <a:solidFill>
            <a:srgbClr val="285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95507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960" dirty="0">
              <a:ea typeface="나눔바른고딕" panose="020B0603020101020101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55583E-70FA-C726-6AB4-7B3F55EA673A}"/>
              </a:ext>
            </a:extLst>
          </p:cNvPr>
          <p:cNvSpPr txBox="1"/>
          <p:nvPr/>
        </p:nvSpPr>
        <p:spPr>
          <a:xfrm>
            <a:off x="1214004" y="4700571"/>
            <a:ext cx="3986103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995507" eaLnBrk="1" fontAlgn="auto" latinLnBrk="1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ko-KR" altLang="en-US" sz="11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안전보호구 착용방법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2F4FF945-7E01-CC98-E3FC-E156DA2BFA68}"/>
              </a:ext>
            </a:extLst>
          </p:cNvPr>
          <p:cNvGrpSpPr/>
          <p:nvPr/>
        </p:nvGrpSpPr>
        <p:grpSpPr>
          <a:xfrm>
            <a:off x="336867" y="4948823"/>
            <a:ext cx="6219503" cy="4475879"/>
            <a:chOff x="336868" y="4949146"/>
            <a:chExt cx="5322654" cy="3962971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514A64C6-7C91-807A-BF46-B027223DB08E}"/>
                </a:ext>
              </a:extLst>
            </p:cNvPr>
            <p:cNvGrpSpPr/>
            <p:nvPr/>
          </p:nvGrpSpPr>
          <p:grpSpPr>
            <a:xfrm>
              <a:off x="357189" y="4949146"/>
              <a:ext cx="3829875" cy="2085495"/>
              <a:chOff x="357189" y="4946626"/>
              <a:chExt cx="7238843" cy="3448681"/>
            </a:xfrm>
          </p:grpSpPr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8D5B27F0-462A-C89E-BFC9-05ED95350B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189" y="4946626"/>
                <a:ext cx="2389188" cy="3439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2580A2BC-17F4-DEEB-1D48-0A0AD06553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46377" y="4953001"/>
                <a:ext cx="2421369" cy="34398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>
                <a:extLst>
                  <a:ext uri="{FF2B5EF4-FFF2-40B4-BE49-F238E27FC236}">
                    <a16:creationId xmlns:a16="http://schemas.microsoft.com/office/drawing/2014/main" id="{DD4D58C3-8D33-960F-EA5E-F5E2B178B1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74664" y="4953203"/>
                <a:ext cx="2421368" cy="34421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185D1F07-C4ED-3D5B-CC85-56A319CAA8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3632" y="4951654"/>
              <a:ext cx="1465890" cy="20815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840203ED-F0AB-B88D-4B8B-8C111F4949DA}"/>
                </a:ext>
              </a:extLst>
            </p:cNvPr>
            <p:cNvGrpSpPr/>
            <p:nvPr/>
          </p:nvGrpSpPr>
          <p:grpSpPr>
            <a:xfrm>
              <a:off x="336868" y="7036095"/>
              <a:ext cx="5322654" cy="1876022"/>
              <a:chOff x="336868" y="7036095"/>
              <a:chExt cx="5322654" cy="1876022"/>
            </a:xfrm>
          </p:grpSpPr>
          <p:pic>
            <p:nvPicPr>
              <p:cNvPr id="1034" name="Picture 10">
                <a:extLst>
                  <a:ext uri="{FF2B5EF4-FFF2-40B4-BE49-F238E27FC236}">
                    <a16:creationId xmlns:a16="http://schemas.microsoft.com/office/drawing/2014/main" id="{7A5B680A-3202-C6B2-B272-2BBF1C626EE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868" y="7040562"/>
                <a:ext cx="1281081" cy="18647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>
                <a:extLst>
                  <a:ext uri="{FF2B5EF4-FFF2-40B4-BE49-F238E27FC236}">
                    <a16:creationId xmlns:a16="http://schemas.microsoft.com/office/drawing/2014/main" id="{573B370F-6F09-DD10-E5B6-041AD625BE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7949" y="7036095"/>
                <a:ext cx="1320543" cy="18692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8" name="Picture 14">
                <a:extLst>
                  <a:ext uri="{FF2B5EF4-FFF2-40B4-BE49-F238E27FC236}">
                    <a16:creationId xmlns:a16="http://schemas.microsoft.com/office/drawing/2014/main" id="{307B2126-7C92-A757-2D1B-D37F01B562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9446" y="7037917"/>
                <a:ext cx="1300129" cy="1874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40" name="Picture 16">
                <a:extLst>
                  <a:ext uri="{FF2B5EF4-FFF2-40B4-BE49-F238E27FC236}">
                    <a16:creationId xmlns:a16="http://schemas.microsoft.com/office/drawing/2014/main" id="{AD17F1CB-D094-1A39-8BC5-B8261C0B40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08922" y="7036095"/>
                <a:ext cx="1450600" cy="18748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71385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2500E-1A2B-FA71-30FD-296D86579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번호 개체 틀 3">
            <a:extLst>
              <a:ext uri="{FF2B5EF4-FFF2-40B4-BE49-F238E27FC236}">
                <a16:creationId xmlns:a16="http://schemas.microsoft.com/office/drawing/2014/main" id="{E1A29EA8-455D-9C63-AD48-62E25296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65D8C8-AB01-4E2C-B7A0-F34E5CBEBDED}" type="slidenum">
              <a:rPr lang="ko-KR" altLang="en-US" smtClean="0">
                <a:solidFill>
                  <a:srgbClr val="898989"/>
                </a:solidFill>
              </a:rPr>
              <a:pPr/>
              <a:t>21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4FC1071D-C63B-6004-2AED-4C6A55867D19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중대산업재해 발생요인 근원적 해소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88039C2C-8E70-D4D7-C69A-AA1EDCDE8266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AE104371-0CBB-BE63-3351-DAF254980344}"/>
              </a:ext>
            </a:extLst>
          </p:cNvPr>
          <p:cNvSpPr/>
          <p:nvPr/>
        </p:nvSpPr>
        <p:spPr>
          <a:xfrm>
            <a:off x="589617" y="1880948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안전작업 절차서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(SOP)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제작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60057CD2-43C5-88CF-0D6C-23FA40ABCC67}"/>
              </a:ext>
            </a:extLst>
          </p:cNvPr>
          <p:cNvSpPr/>
          <p:nvPr/>
        </p:nvSpPr>
        <p:spPr>
          <a:xfrm>
            <a:off x="273050" y="2268538"/>
            <a:ext cx="6283325" cy="86836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       실       적 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위험성평가 작성 매뉴얼 및 표준양식 배포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(12.10)</a:t>
            </a:r>
            <a:endParaRPr lang="en-US" altLang="ko-KR" sz="1200" b="1" dirty="0">
              <a:solidFill>
                <a:srgbClr val="FF0000"/>
              </a:solidFill>
              <a:latin typeface="+mn-ea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       </a:t>
            </a: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개선할 점 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①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다양한 안전작업 절차서 제작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위험성평가 특화점검 대비 매뉴얼 등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               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② 위험요인 대응 관련 </a:t>
            </a:r>
            <a:r>
              <a:rPr lang="ko-KR" altLang="en-US" sz="1200" dirty="0" err="1">
                <a:solidFill>
                  <a:schemeClr val="tx1"/>
                </a:solidFill>
                <a:latin typeface="+mn-ea"/>
              </a:rPr>
              <a:t>컨설팅등을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통해 보다 안전한 대응 체계 확립</a:t>
            </a:r>
            <a:endParaRPr lang="en-US" altLang="ko-KR" sz="1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36A3F1-BEF5-FB7C-307F-EFF1679B89FB}"/>
              </a:ext>
            </a:extLst>
          </p:cNvPr>
          <p:cNvSpPr txBox="1"/>
          <p:nvPr/>
        </p:nvSpPr>
        <p:spPr>
          <a:xfrm>
            <a:off x="356066" y="3282932"/>
            <a:ext cx="3524173" cy="3018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안전보호구 착용 길잡이 게시 및 공유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853B5D9F-7DA7-E99F-91F6-6463ECFEC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944212"/>
              </p:ext>
            </p:extLst>
          </p:nvPr>
        </p:nvGraphicFramePr>
        <p:xfrm>
          <a:off x="355600" y="3602039"/>
          <a:ext cx="6200776" cy="1241619"/>
        </p:xfrm>
        <a:graphic>
          <a:graphicData uri="http://schemas.openxmlformats.org/drawingml/2006/table">
            <a:tbl>
              <a:tblPr firstRow="1" bandRow="1"/>
              <a:tblGrid>
                <a:gridCol w="3100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0388">
                  <a:extLst>
                    <a:ext uri="{9D8B030D-6E8A-4147-A177-3AD203B41FA5}">
                      <a16:colId xmlns:a16="http://schemas.microsoft.com/office/drawing/2014/main" val="1375211522"/>
                    </a:ext>
                  </a:extLst>
                </a:gridCol>
              </a:tblGrid>
              <a:tr h="460789"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위험성평가 작성 매뉴얼 및 표준양식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83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228600" marR="0" lvl="0" indent="-22860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산업안전보건교육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2. 5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 법정교육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(5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개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물질안전보건교육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신규채용시 교육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fontAlgn="ctr" latinLnBrk="1" hangingPunct="1">
                        <a:buNone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5. TBM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회의록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6.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아차사고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발굴사례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건강이상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defTabSz="685800" rtl="0" eaLnBrk="1" fontAlgn="ctr" latinLnBrk="1" hangingPunct="1">
                        <a:buNone/>
                      </a:pP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확인면담서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8.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휴게시설 설치 관리기준 체크리스트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defTabSz="685800" rtl="0" eaLnBrk="1" fontAlgn="ctr" latinLnBrk="1" hangingPunct="1">
                        <a:buNone/>
                      </a:pP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9.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 매뉴얼 및 샘플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1648" name="그룹 15">
            <a:extLst>
              <a:ext uri="{FF2B5EF4-FFF2-40B4-BE49-F238E27FC236}">
                <a16:creationId xmlns:a16="http://schemas.microsoft.com/office/drawing/2014/main" id="{A35900F7-2D92-94AA-4E13-565AD641E16A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78075"/>
            <a:ext cx="254000" cy="152400"/>
            <a:chOff x="6871351" y="5916776"/>
            <a:chExt cx="253610" cy="152355"/>
          </a:xfrm>
        </p:grpSpPr>
        <p:sp>
          <p:nvSpPr>
            <p:cNvPr id="17" name="양쪽 모서리가 둥근 사각형 60">
              <a:extLst>
                <a:ext uri="{FF2B5EF4-FFF2-40B4-BE49-F238E27FC236}">
                  <a16:creationId xmlns:a16="http://schemas.microsoft.com/office/drawing/2014/main" id="{8DF3ED0B-6451-F604-E8B9-938E08BD15A2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4" name="Freeform 9">
              <a:extLst>
                <a:ext uri="{FF2B5EF4-FFF2-40B4-BE49-F238E27FC236}">
                  <a16:creationId xmlns:a16="http://schemas.microsoft.com/office/drawing/2014/main" id="{62F6A64C-F668-CE23-C316-A973E94A9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1649" name="그룹 27">
            <a:extLst>
              <a:ext uri="{FF2B5EF4-FFF2-40B4-BE49-F238E27FC236}">
                <a16:creationId xmlns:a16="http://schemas.microsoft.com/office/drawing/2014/main" id="{908D282D-F09A-7051-E357-C422BD6E053C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2665413"/>
            <a:ext cx="252413" cy="152400"/>
            <a:chOff x="6871351" y="5916776"/>
            <a:chExt cx="253610" cy="152355"/>
          </a:xfrm>
        </p:grpSpPr>
        <p:sp>
          <p:nvSpPr>
            <p:cNvPr id="29" name="양쪽 모서리가 둥근 사각형 60">
              <a:extLst>
                <a:ext uri="{FF2B5EF4-FFF2-40B4-BE49-F238E27FC236}">
                  <a16:creationId xmlns:a16="http://schemas.microsoft.com/office/drawing/2014/main" id="{A23EBD36-1B55-BBFD-0C80-52CF2B57D37E}"/>
                </a:ext>
              </a:extLst>
            </p:cNvPr>
            <p:cNvSpPr/>
            <p:nvPr/>
          </p:nvSpPr>
          <p:spPr>
            <a:xfrm rot="5400000">
              <a:off x="6921979" y="5866148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2" name="Freeform 9">
              <a:extLst>
                <a:ext uri="{FF2B5EF4-FFF2-40B4-BE49-F238E27FC236}">
                  <a16:creationId xmlns:a16="http://schemas.microsoft.com/office/drawing/2014/main" id="{36074BCD-F3EF-3656-A077-AB2484BF1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94C5C78-818E-FECF-7BB0-67412137A419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B6AF6A23-7F96-645B-8958-613DD96C9285}"/>
              </a:ext>
            </a:extLst>
          </p:cNvPr>
          <p:cNvGrpSpPr/>
          <p:nvPr/>
        </p:nvGrpSpPr>
        <p:grpSpPr>
          <a:xfrm>
            <a:off x="355600" y="5026188"/>
            <a:ext cx="6173048" cy="4251133"/>
            <a:chOff x="355600" y="4541454"/>
            <a:chExt cx="6173048" cy="3982495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53247BAD-8B70-35B6-1FBE-E56B8CEB2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5600" y="4559423"/>
              <a:ext cx="3113937" cy="3964526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60420D87-B9C8-2519-C05B-5CB41A9C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2928" y="4574648"/>
              <a:ext cx="1316164" cy="1858972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1FE1857D-A85F-CEC7-FF17-E3B99B390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92694" y="4541454"/>
              <a:ext cx="1206506" cy="1843746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99D955DE-9CDA-A5FE-2BE8-4E740F766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14711" y="6556195"/>
              <a:ext cx="3113937" cy="19677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6501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2D93D-204F-FD2C-552F-8B9315020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9F8797C-2125-38AF-DBB1-54AF5D33F2BE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48661F9-F165-0F3F-D6A6-3A79AD1A276D}"/>
              </a:ext>
            </a:extLst>
          </p:cNvPr>
          <p:cNvGrpSpPr/>
          <p:nvPr/>
        </p:nvGrpSpPr>
        <p:grpSpPr>
          <a:xfrm>
            <a:off x="425711" y="4930100"/>
            <a:ext cx="6006579" cy="1282693"/>
            <a:chOff x="425711" y="4846929"/>
            <a:chExt cx="6006579" cy="1282693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0083431-D983-A888-6784-CB3FAB0F15E3}"/>
                </a:ext>
              </a:extLst>
            </p:cNvPr>
            <p:cNvGrpSpPr/>
            <p:nvPr/>
          </p:nvGrpSpPr>
          <p:grpSpPr>
            <a:xfrm>
              <a:off x="740866" y="4846929"/>
              <a:ext cx="5691424" cy="1282693"/>
              <a:chOff x="740866" y="4846929"/>
              <a:chExt cx="5691424" cy="1282693"/>
            </a:xfrm>
          </p:grpSpPr>
          <p:sp>
            <p:nvSpPr>
              <p:cNvPr id="71" name="직사각형 6">
                <a:extLst>
                  <a:ext uri="{FF2B5EF4-FFF2-40B4-BE49-F238E27FC236}">
                    <a16:creationId xmlns:a16="http://schemas.microsoft.com/office/drawing/2014/main" id="{D2A24BD6-AA5F-DE61-9875-7B98A690B2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342" y="5276296"/>
                <a:ext cx="5637366" cy="853326"/>
              </a:xfrm>
              <a:prstGeom prst="roundRect">
                <a:avLst>
                  <a:gd name="adj" fmla="val 0"/>
                </a:avLst>
              </a:prstGeom>
              <a:noFill/>
              <a:ln w="6350" cap="flat" cmpd="sng" algn="ctr">
                <a:noFill/>
                <a:prstDash val="solid"/>
              </a:ln>
              <a:effectLst/>
            </p:spPr>
            <p:txBody>
              <a:bodyPr lIns="90000" tIns="0" rIns="90000" bIns="0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77800" indent="-177800" fontAlgn="auto">
                  <a:lnSpc>
                    <a:spcPts val="2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1200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schemeClr val="tx1"/>
                    </a:solidFill>
                    <a:latin typeface="+mj-ea"/>
                    <a:ea typeface="+mj-ea"/>
                  </a:rPr>
                  <a:t>안전관리 전담 조직 역할 지속 이행</a:t>
                </a:r>
                <a:endPara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endParaRPr>
              </a:p>
              <a:p>
                <a:pPr marL="177800" indent="-177800" fontAlgn="auto">
                  <a:lnSpc>
                    <a:spcPts val="2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1200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schemeClr val="tx1"/>
                    </a:solidFill>
                    <a:latin typeface="+mj-ea"/>
                    <a:ea typeface="+mj-ea"/>
                  </a:rPr>
                  <a:t>산업안전보건위원회 </a:t>
                </a:r>
                <a:r>
                  <a:rPr lang="ko-KR" altLang="en-US" sz="1200" spc="-30" dirty="0" err="1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schemeClr val="tx1"/>
                    </a:solidFill>
                    <a:latin typeface="+mj-ea"/>
                    <a:ea typeface="+mj-ea"/>
                  </a:rPr>
                  <a:t>구성</a:t>
                </a:r>
                <a:r>
                  <a:rPr lang="ko-KR" altLang="en-US" sz="1200" spc="-30" dirty="0" err="1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schemeClr val="tx1"/>
                    </a:solidFill>
                    <a:latin typeface="+mj-ea"/>
                    <a:ea typeface="+mj-ea"/>
                    <a:sym typeface="Wingdings" panose="05000000000000000000" pitchFamily="2" charset="2"/>
                  </a:rPr>
                  <a:t></a:t>
                </a:r>
                <a:r>
                  <a:rPr lang="ko-KR" altLang="en-US" sz="1200" spc="-30" dirty="0" err="1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schemeClr val="tx1"/>
                    </a:solidFill>
                    <a:latin typeface="+mj-ea"/>
                    <a:ea typeface="+mj-ea"/>
                  </a:rPr>
                  <a:t>운영</a:t>
                </a:r>
                <a:endPara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endParaRPr>
              </a:p>
              <a:p>
                <a:pPr marL="177800" indent="-177800" fontAlgn="auto">
                  <a:lnSpc>
                    <a:spcPts val="2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1200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schemeClr val="tx1"/>
                    </a:solidFill>
                    <a:latin typeface="+mj-ea"/>
                    <a:ea typeface="+mj-ea"/>
                  </a:rPr>
                  <a:t>안전보건 체계 관리 유지</a:t>
                </a:r>
                <a:endPara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72" name="모서리가 둥근 직사각형 20">
                <a:extLst>
                  <a:ext uri="{FF2B5EF4-FFF2-40B4-BE49-F238E27FC236}">
                    <a16:creationId xmlns:a16="http://schemas.microsoft.com/office/drawing/2014/main" id="{A329453E-1A5C-CAD0-5473-5C574B109322}"/>
                  </a:ext>
                </a:extLst>
              </p:cNvPr>
              <p:cNvSpPr/>
              <p:nvPr/>
            </p:nvSpPr>
            <p:spPr>
              <a:xfrm>
                <a:off x="740866" y="4846929"/>
                <a:ext cx="5691424" cy="417174"/>
              </a:xfrm>
              <a:prstGeom prst="roundRect">
                <a:avLst>
                  <a:gd name="adj" fmla="val 0"/>
                </a:avLst>
              </a:prstGeom>
              <a:solidFill>
                <a:srgbClr val="4BACC6">
                  <a:lumMod val="20000"/>
                  <a:lumOff val="80000"/>
                </a:srgbClr>
              </a:solidFill>
              <a:ln w="28575" cap="flat" cmpd="sng" algn="ctr">
                <a:noFill/>
                <a:prstDash val="solid"/>
              </a:ln>
              <a:effectLst/>
            </p:spPr>
            <p:txBody>
              <a:bodyPr lIns="90000" rIns="90000" anchor="ctr"/>
              <a:lstStyle>
                <a:defPPr>
                  <a:defRPr lang="ko-KR"/>
                </a:defPPr>
                <a:lvl1pPr marL="0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97662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95324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492987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990649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488311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985973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483635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981298" algn="l" defTabSz="995324" rtl="0" eaLnBrk="1" latinLnBrk="1" hangingPunct="1">
                  <a:defRPr sz="1959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atinLnBrk="0">
                  <a:lnSpc>
                    <a:spcPct val="120000"/>
                  </a:lnSpc>
                  <a:spcBef>
                    <a:spcPts val="600"/>
                  </a:spcBef>
                  <a:defRPr/>
                </a:pPr>
                <a:r>
                  <a:rPr kumimoji="1" lang="ko-KR" altLang="en-US" sz="1400" b="1" spc="-4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+mn-ea"/>
                  </a:rPr>
                  <a:t>안전보건 전담조직 및 체계 관리</a:t>
                </a:r>
                <a:endPara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73" name="모서리가 둥근 직사각형 20">
              <a:extLst>
                <a:ext uri="{FF2B5EF4-FFF2-40B4-BE49-F238E27FC236}">
                  <a16:creationId xmlns:a16="http://schemas.microsoft.com/office/drawing/2014/main" id="{41883EAE-31DF-E977-1F8C-FE6B70927AE6}"/>
                </a:ext>
              </a:extLst>
            </p:cNvPr>
            <p:cNvSpPr/>
            <p:nvPr/>
          </p:nvSpPr>
          <p:spPr>
            <a:xfrm>
              <a:off x="425711" y="4846929"/>
              <a:ext cx="312873" cy="417174"/>
            </a:xfrm>
            <a:prstGeom prst="roundRect">
              <a:avLst>
                <a:gd name="adj" fmla="val 0"/>
              </a:avLst>
            </a:prstGeom>
            <a:solidFill>
              <a:srgbClr val="4F81BD">
                <a:lumMod val="75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en-US" altLang="ko-KR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1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9CE98E9-AB3A-7321-BF06-0489768D41E6}"/>
              </a:ext>
            </a:extLst>
          </p:cNvPr>
          <p:cNvGrpSpPr/>
          <p:nvPr/>
        </p:nvGrpSpPr>
        <p:grpSpPr>
          <a:xfrm>
            <a:off x="425711" y="6178455"/>
            <a:ext cx="5990997" cy="1198027"/>
            <a:chOff x="425711" y="6020559"/>
            <a:chExt cx="5990997" cy="1198027"/>
          </a:xfrm>
        </p:grpSpPr>
        <p:sp>
          <p:nvSpPr>
            <p:cNvPr id="75" name="직사각형 6">
              <a:extLst>
                <a:ext uri="{FF2B5EF4-FFF2-40B4-BE49-F238E27FC236}">
                  <a16:creationId xmlns:a16="http://schemas.microsoft.com/office/drawing/2014/main" id="{B70A8E26-1F65-D2C3-AF44-1293A3F24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342" y="6444911"/>
              <a:ext cx="5614469" cy="773675"/>
            </a:xfrm>
            <a:prstGeom prst="roundRect">
              <a:avLst>
                <a:gd name="adj" fmla="val 0"/>
              </a:avLst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90000" tIns="0" rIns="90000" bIns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안전보건 업무수행 성과 평가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본사주관 현장점검 주기적•반복적 실시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효율적인 위험성평가 실시 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76" name="모서리가 둥근 직사각형 20">
              <a:extLst>
                <a:ext uri="{FF2B5EF4-FFF2-40B4-BE49-F238E27FC236}">
                  <a16:creationId xmlns:a16="http://schemas.microsoft.com/office/drawing/2014/main" id="{05838D73-56E3-B9E2-CF5A-9B6580E69544}"/>
                </a:ext>
              </a:extLst>
            </p:cNvPr>
            <p:cNvSpPr/>
            <p:nvPr/>
          </p:nvSpPr>
          <p:spPr>
            <a:xfrm>
              <a:off x="740866" y="6020559"/>
              <a:ext cx="5675842" cy="417174"/>
            </a:xfrm>
            <a:prstGeom prst="roundRect">
              <a:avLst>
                <a:gd name="adj" fmla="val 0"/>
              </a:avLst>
            </a:prstGeom>
            <a:solidFill>
              <a:srgbClr val="4BACC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</a:rPr>
                <a:t>안전보건 업무수행 및 선진화 추진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  <a:ea typeface="+mj-ea"/>
              </a:endParaRPr>
            </a:p>
          </p:txBody>
        </p:sp>
        <p:sp>
          <p:nvSpPr>
            <p:cNvPr id="77" name="모서리가 둥근 직사각형 20">
              <a:extLst>
                <a:ext uri="{FF2B5EF4-FFF2-40B4-BE49-F238E27FC236}">
                  <a16:creationId xmlns:a16="http://schemas.microsoft.com/office/drawing/2014/main" id="{5B8FCA12-434F-8C49-A063-115AB48D0D36}"/>
                </a:ext>
              </a:extLst>
            </p:cNvPr>
            <p:cNvSpPr/>
            <p:nvPr/>
          </p:nvSpPr>
          <p:spPr>
            <a:xfrm>
              <a:off x="425711" y="6020559"/>
              <a:ext cx="312017" cy="417174"/>
            </a:xfrm>
            <a:prstGeom prst="roundRect">
              <a:avLst>
                <a:gd name="adj" fmla="val 0"/>
              </a:avLst>
            </a:prstGeom>
            <a:solidFill>
              <a:srgbClr val="4F81BD">
                <a:lumMod val="75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en-US" altLang="ko-KR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2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718D9E9-E8CA-235F-4B7E-ADD9E5E56ED8}"/>
              </a:ext>
            </a:extLst>
          </p:cNvPr>
          <p:cNvGrpSpPr/>
          <p:nvPr/>
        </p:nvGrpSpPr>
        <p:grpSpPr>
          <a:xfrm>
            <a:off x="425711" y="7426368"/>
            <a:ext cx="6006578" cy="1171625"/>
            <a:chOff x="425711" y="7185584"/>
            <a:chExt cx="6006578" cy="1171625"/>
          </a:xfrm>
        </p:grpSpPr>
        <p:sp>
          <p:nvSpPr>
            <p:cNvPr id="79" name="직사각형 6">
              <a:extLst>
                <a:ext uri="{FF2B5EF4-FFF2-40B4-BE49-F238E27FC236}">
                  <a16:creationId xmlns:a16="http://schemas.microsoft.com/office/drawing/2014/main" id="{BD02CE09-CF0F-57BD-EE82-FCD7724426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342" y="7574564"/>
              <a:ext cx="5652947" cy="782645"/>
            </a:xfrm>
            <a:prstGeom prst="roundRect">
              <a:avLst>
                <a:gd name="adj" fmla="val 0"/>
              </a:avLst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90000" tIns="0" rIns="90000" bIns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자율 안전보건 </a:t>
              </a:r>
              <a:r>
                <a:rPr lang="ko-KR" altLang="en-US" sz="1200" spc="-30" dirty="0" err="1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이행활동</a:t>
              </a: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 실시</a:t>
              </a:r>
              <a:r>
                <a: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안전점검의 날 운영</a:t>
              </a:r>
              <a:r>
                <a: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등</a:t>
              </a:r>
              <a:r>
                <a:rPr lang="en-US" altLang="ko-KR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)</a:t>
              </a: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안전보건교육 실시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직원 건강 증진을 위한 건강검진 실시</a:t>
              </a:r>
            </a:p>
          </p:txBody>
        </p:sp>
        <p:sp>
          <p:nvSpPr>
            <p:cNvPr id="80" name="모서리가 둥근 직사각형 20">
              <a:extLst>
                <a:ext uri="{FF2B5EF4-FFF2-40B4-BE49-F238E27FC236}">
                  <a16:creationId xmlns:a16="http://schemas.microsoft.com/office/drawing/2014/main" id="{08CDD508-91CE-22BE-15EF-C7503A693F6A}"/>
                </a:ext>
              </a:extLst>
            </p:cNvPr>
            <p:cNvSpPr/>
            <p:nvPr/>
          </p:nvSpPr>
          <p:spPr>
            <a:xfrm>
              <a:off x="740866" y="7185584"/>
              <a:ext cx="5691423" cy="381542"/>
            </a:xfrm>
            <a:prstGeom prst="roundRect">
              <a:avLst>
                <a:gd name="adj" fmla="val 0"/>
              </a:avLst>
            </a:prstGeom>
            <a:solidFill>
              <a:srgbClr val="4BACC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</a:rPr>
                <a:t>안전보건 이행 생활화 및 자율 </a:t>
              </a:r>
              <a:r>
                <a:rPr kumimoji="1" lang="ko-KR" altLang="en-US" sz="1400" b="1" spc="-40" dirty="0" err="1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</a:rPr>
                <a:t>예방체계</a:t>
              </a:r>
              <a:r>
                <a: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n-ea"/>
                </a:rPr>
                <a:t> 구축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</a:endParaRPr>
            </a:p>
          </p:txBody>
        </p:sp>
        <p:sp>
          <p:nvSpPr>
            <p:cNvPr id="81" name="모서리가 둥근 직사각형 20">
              <a:extLst>
                <a:ext uri="{FF2B5EF4-FFF2-40B4-BE49-F238E27FC236}">
                  <a16:creationId xmlns:a16="http://schemas.microsoft.com/office/drawing/2014/main" id="{127FB456-C1DD-C2AA-5D40-44DF04F4E282}"/>
                </a:ext>
              </a:extLst>
            </p:cNvPr>
            <p:cNvSpPr/>
            <p:nvPr/>
          </p:nvSpPr>
          <p:spPr>
            <a:xfrm>
              <a:off x="425711" y="7185584"/>
              <a:ext cx="312873" cy="381542"/>
            </a:xfrm>
            <a:prstGeom prst="roundRect">
              <a:avLst>
                <a:gd name="adj" fmla="val 0"/>
              </a:avLst>
            </a:prstGeom>
            <a:solidFill>
              <a:srgbClr val="4F81BD">
                <a:lumMod val="75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en-US" altLang="ko-KR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3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42423D3-1CAE-642C-7F1E-F866FEC20DE2}"/>
              </a:ext>
            </a:extLst>
          </p:cNvPr>
          <p:cNvGrpSpPr/>
          <p:nvPr/>
        </p:nvGrpSpPr>
        <p:grpSpPr>
          <a:xfrm>
            <a:off x="425711" y="8635848"/>
            <a:ext cx="6006578" cy="1133877"/>
            <a:chOff x="425711" y="8300009"/>
            <a:chExt cx="6006578" cy="1133877"/>
          </a:xfrm>
        </p:grpSpPr>
        <p:sp>
          <p:nvSpPr>
            <p:cNvPr id="20" name="직사각형 6">
              <a:extLst>
                <a:ext uri="{FF2B5EF4-FFF2-40B4-BE49-F238E27FC236}">
                  <a16:creationId xmlns:a16="http://schemas.microsoft.com/office/drawing/2014/main" id="{9497DC10-CCD0-A8C3-EE52-D767A51441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342" y="8708708"/>
              <a:ext cx="5652947" cy="725178"/>
            </a:xfrm>
            <a:prstGeom prst="roundRect">
              <a:avLst>
                <a:gd name="adj" fmla="val 0"/>
              </a:avLst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90000" tIns="0" rIns="90000" bIns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안전보건 경진대회 실시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 marL="177800" indent="-177800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tx1"/>
                  </a:solidFill>
                  <a:latin typeface="+mj-ea"/>
                  <a:ea typeface="+mj-ea"/>
                </a:rPr>
                <a:t>안전보건 홍보영상 제작</a:t>
              </a:r>
              <a:endPara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21" name="모서리가 둥근 직사각형 20">
              <a:extLst>
                <a:ext uri="{FF2B5EF4-FFF2-40B4-BE49-F238E27FC236}">
                  <a16:creationId xmlns:a16="http://schemas.microsoft.com/office/drawing/2014/main" id="{D98626E5-48C6-0C75-C488-D5D8B6E022D9}"/>
                </a:ext>
              </a:extLst>
            </p:cNvPr>
            <p:cNvSpPr/>
            <p:nvPr/>
          </p:nvSpPr>
          <p:spPr>
            <a:xfrm>
              <a:off x="740866" y="8300009"/>
              <a:ext cx="5691423" cy="381542"/>
            </a:xfrm>
            <a:prstGeom prst="roundRect">
              <a:avLst>
                <a:gd name="adj" fmla="val 0"/>
              </a:avLst>
            </a:prstGeom>
            <a:solidFill>
              <a:srgbClr val="4BACC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ko-KR" altLang="en-US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안전문화 조성강화 활동 추진</a:t>
              </a:r>
            </a:p>
          </p:txBody>
        </p:sp>
        <p:sp>
          <p:nvSpPr>
            <p:cNvPr id="22" name="모서리가 둥근 직사각형 20">
              <a:extLst>
                <a:ext uri="{FF2B5EF4-FFF2-40B4-BE49-F238E27FC236}">
                  <a16:creationId xmlns:a16="http://schemas.microsoft.com/office/drawing/2014/main" id="{0EF9194B-936A-BE9D-C988-E055DF24B143}"/>
                </a:ext>
              </a:extLst>
            </p:cNvPr>
            <p:cNvSpPr/>
            <p:nvPr/>
          </p:nvSpPr>
          <p:spPr>
            <a:xfrm>
              <a:off x="425711" y="8300009"/>
              <a:ext cx="312873" cy="381542"/>
            </a:xfrm>
            <a:prstGeom prst="roundRect">
              <a:avLst>
                <a:gd name="adj" fmla="val 0"/>
              </a:avLst>
            </a:prstGeom>
            <a:solidFill>
              <a:srgbClr val="4F81BD">
                <a:lumMod val="75000"/>
              </a:srgbClr>
            </a:solidFill>
            <a:ln w="28575" cap="flat" cmpd="sng" algn="ctr">
              <a:noFill/>
              <a:prstDash val="solid"/>
            </a:ln>
            <a:effectLst/>
          </p:spPr>
          <p:txBody>
            <a:bodyPr lIns="90000" rIns="90000" anchor="ctr"/>
            <a:lstStyle>
              <a:defPPr>
                <a:defRPr lang="ko-KR"/>
              </a:defPPr>
              <a:lvl1pPr marL="0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97662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95324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492987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990649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488311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85973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83635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981298" algn="l" defTabSz="995324" rtl="0" eaLnBrk="1" latinLnBrk="1" hangingPunct="1">
                <a:defRPr sz="1959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atinLnBrk="0">
                <a:lnSpc>
                  <a:spcPct val="120000"/>
                </a:lnSpc>
                <a:spcBef>
                  <a:spcPts val="600"/>
                </a:spcBef>
                <a:defRPr/>
              </a:pPr>
              <a:r>
                <a:rPr kumimoji="1" lang="en-US" altLang="ko-KR" sz="1400" b="1" spc="-4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4</a:t>
              </a:r>
              <a:endPara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BF7CEC3-2332-2BB5-440C-00F7748F5B60}"/>
              </a:ext>
            </a:extLst>
          </p:cNvPr>
          <p:cNvGrpSpPr>
            <a:grpSpLocks noChangeAspect="1"/>
          </p:cNvGrpSpPr>
          <p:nvPr/>
        </p:nvGrpSpPr>
        <p:grpSpPr>
          <a:xfrm>
            <a:off x="1626782" y="1251342"/>
            <a:ext cx="3528000" cy="3528000"/>
            <a:chOff x="6772110" y="1085687"/>
            <a:chExt cx="4473380" cy="4483884"/>
          </a:xfrm>
        </p:grpSpPr>
        <p:grpSp>
          <p:nvGrpSpPr>
            <p:cNvPr id="2" name="Group 8">
              <a:extLst>
                <a:ext uri="{FF2B5EF4-FFF2-40B4-BE49-F238E27FC236}">
                  <a16:creationId xmlns:a16="http://schemas.microsoft.com/office/drawing/2014/main" id="{44DB08EC-675F-CEFB-C8FA-E26CE40DE964}"/>
                </a:ext>
              </a:extLst>
            </p:cNvPr>
            <p:cNvGrpSpPr/>
            <p:nvPr/>
          </p:nvGrpSpPr>
          <p:grpSpPr>
            <a:xfrm rot="10800000">
              <a:off x="6772110" y="1085687"/>
              <a:ext cx="4473380" cy="4483884"/>
              <a:chOff x="4539453" y="2476979"/>
              <a:chExt cx="3124199" cy="3131537"/>
            </a:xfrm>
          </p:grpSpPr>
          <p:grpSp>
            <p:nvGrpSpPr>
              <p:cNvPr id="3" name="Group 6">
                <a:extLst>
                  <a:ext uri="{FF2B5EF4-FFF2-40B4-BE49-F238E27FC236}">
                    <a16:creationId xmlns:a16="http://schemas.microsoft.com/office/drawing/2014/main" id="{DE5C28C3-A5E8-C9B0-91A2-04A8AC48AE12}"/>
                  </a:ext>
                </a:extLst>
              </p:cNvPr>
              <p:cNvGrpSpPr/>
              <p:nvPr/>
            </p:nvGrpSpPr>
            <p:grpSpPr>
              <a:xfrm rot="2700000">
                <a:off x="4535784" y="2480648"/>
                <a:ext cx="3131537" cy="3124199"/>
                <a:chOff x="4526731" y="2480648"/>
                <a:chExt cx="3131537" cy="3124199"/>
              </a:xfrm>
            </p:grpSpPr>
            <p:sp>
              <p:nvSpPr>
                <p:cNvPr id="9" name="Partial Circle 2">
                  <a:extLst>
                    <a:ext uri="{FF2B5EF4-FFF2-40B4-BE49-F238E27FC236}">
                      <a16:creationId xmlns:a16="http://schemas.microsoft.com/office/drawing/2014/main" id="{80BE17C3-B61C-7DA5-EEA4-604A90324692}"/>
                    </a:ext>
                  </a:extLst>
                </p:cNvPr>
                <p:cNvSpPr/>
                <p:nvPr/>
              </p:nvSpPr>
              <p:spPr>
                <a:xfrm>
                  <a:off x="4526731" y="2480648"/>
                  <a:ext cx="3060071" cy="3060071"/>
                </a:xfrm>
                <a:prstGeom prst="pie">
                  <a:avLst>
                    <a:gd name="adj1" fmla="val 10833474"/>
                    <a:gd name="adj2" fmla="val 16200000"/>
                  </a:avLst>
                </a:prstGeom>
                <a:solidFill>
                  <a:srgbClr val="F79465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0" name="Partial Circle 3">
                  <a:extLst>
                    <a:ext uri="{FF2B5EF4-FFF2-40B4-BE49-F238E27FC236}">
                      <a16:creationId xmlns:a16="http://schemas.microsoft.com/office/drawing/2014/main" id="{B7C73D4A-B24C-B424-86E3-FE8F99869032}"/>
                    </a:ext>
                  </a:extLst>
                </p:cNvPr>
                <p:cNvSpPr/>
                <p:nvPr/>
              </p:nvSpPr>
              <p:spPr>
                <a:xfrm rot="5400000">
                  <a:off x="4598190" y="2480656"/>
                  <a:ext cx="3060071" cy="3060071"/>
                </a:xfrm>
                <a:prstGeom prst="pie">
                  <a:avLst>
                    <a:gd name="adj1" fmla="val 10833474"/>
                    <a:gd name="adj2" fmla="val 16200000"/>
                  </a:avLst>
                </a:prstGeom>
                <a:solidFill>
                  <a:srgbClr val="ED3B55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1" name="Partial Circle 4">
                  <a:extLst>
                    <a:ext uri="{FF2B5EF4-FFF2-40B4-BE49-F238E27FC236}">
                      <a16:creationId xmlns:a16="http://schemas.microsoft.com/office/drawing/2014/main" id="{5169DB1D-A853-6BCC-668E-A0FC2ED1347E}"/>
                    </a:ext>
                  </a:extLst>
                </p:cNvPr>
                <p:cNvSpPr/>
                <p:nvPr/>
              </p:nvSpPr>
              <p:spPr>
                <a:xfrm rot="10800000">
                  <a:off x="4598197" y="2544776"/>
                  <a:ext cx="3060071" cy="3060071"/>
                </a:xfrm>
                <a:prstGeom prst="pie">
                  <a:avLst>
                    <a:gd name="adj1" fmla="val 10833474"/>
                    <a:gd name="adj2" fmla="val 16200000"/>
                  </a:avLst>
                </a:prstGeom>
                <a:solidFill>
                  <a:srgbClr val="F79465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sp>
              <p:nvSpPr>
                <p:cNvPr id="13" name="Partial Circle 5">
                  <a:extLst>
                    <a:ext uri="{FF2B5EF4-FFF2-40B4-BE49-F238E27FC236}">
                      <a16:creationId xmlns:a16="http://schemas.microsoft.com/office/drawing/2014/main" id="{4AAF2622-D4A0-35AC-8205-CF2DE2149090}"/>
                    </a:ext>
                  </a:extLst>
                </p:cNvPr>
                <p:cNvSpPr/>
                <p:nvPr/>
              </p:nvSpPr>
              <p:spPr>
                <a:xfrm rot="16200000">
                  <a:off x="4526731" y="2544776"/>
                  <a:ext cx="3060071" cy="3060071"/>
                </a:xfrm>
                <a:prstGeom prst="pie">
                  <a:avLst>
                    <a:gd name="adj1" fmla="val 10833474"/>
                    <a:gd name="adj2" fmla="val 16200000"/>
                  </a:avLst>
                </a:prstGeom>
                <a:solidFill>
                  <a:srgbClr val="ED3B55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</p:grp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FD31A00-9E3A-1E09-CB2F-CA5089CEB15D}"/>
                  </a:ext>
                </a:extLst>
              </p:cNvPr>
              <p:cNvSpPr/>
              <p:nvPr/>
            </p:nvSpPr>
            <p:spPr>
              <a:xfrm>
                <a:off x="5458273" y="3399469"/>
                <a:ext cx="1286560" cy="1286558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1F1993-156A-FE34-D2C8-C8CBCA9AE942}"/>
                </a:ext>
              </a:extLst>
            </p:cNvPr>
            <p:cNvSpPr txBox="1"/>
            <p:nvPr/>
          </p:nvSpPr>
          <p:spPr>
            <a:xfrm>
              <a:off x="8280985" y="1279258"/>
              <a:ext cx="1444673" cy="97193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안전보건 이행의 생활화 및 자율 예방체계 구축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8450BF-002F-469E-E9F2-67E29218C84B}"/>
                </a:ext>
              </a:extLst>
            </p:cNvPr>
            <p:cNvSpPr txBox="1"/>
            <p:nvPr/>
          </p:nvSpPr>
          <p:spPr>
            <a:xfrm>
              <a:off x="8280985" y="4388231"/>
              <a:ext cx="1444673" cy="75811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안전문화</a:t>
              </a:r>
              <a:endParaRPr lang="en-US" altLang="ko-KR" sz="1100" b="1" dirty="0">
                <a:solidFill>
                  <a:prstClr val="white"/>
                </a:solidFill>
                <a:latin typeface="Arial"/>
              </a:endParaRPr>
            </a:p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조성강화</a:t>
              </a:r>
              <a:endParaRPr lang="en-US" altLang="ko-KR" sz="1100" b="1" dirty="0">
                <a:solidFill>
                  <a:prstClr val="white"/>
                </a:solidFill>
                <a:latin typeface="Arial"/>
              </a:endParaRPr>
            </a:p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활동 추진</a:t>
              </a:r>
              <a:endParaRPr lang="en-US" altLang="ko-KR" sz="1100" b="1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2684AAF-395A-588D-B3A6-FE0730D46A67}"/>
                </a:ext>
              </a:extLst>
            </p:cNvPr>
            <p:cNvSpPr txBox="1"/>
            <p:nvPr/>
          </p:nvSpPr>
          <p:spPr>
            <a:xfrm>
              <a:off x="9957038" y="2963842"/>
              <a:ext cx="1274839" cy="74440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안전보건 업무 수행 및</a:t>
              </a:r>
              <a:endParaRPr lang="en-US" altLang="ko-KR" sz="1100" b="1" dirty="0">
                <a:solidFill>
                  <a:prstClr val="white"/>
                </a:solidFill>
                <a:latin typeface="Arial"/>
              </a:endParaRPr>
            </a:p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선진화 추진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1FAF539-52B0-78E1-6388-0B30F1EB533C}"/>
                </a:ext>
              </a:extLst>
            </p:cNvPr>
            <p:cNvSpPr txBox="1"/>
            <p:nvPr/>
          </p:nvSpPr>
          <p:spPr>
            <a:xfrm>
              <a:off x="6772110" y="2857513"/>
              <a:ext cx="1274839" cy="97193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안전보건</a:t>
              </a:r>
              <a:endParaRPr lang="en-US" altLang="ko-KR" sz="1100" b="1" dirty="0">
                <a:solidFill>
                  <a:prstClr val="white"/>
                </a:solidFill>
                <a:latin typeface="Arial"/>
              </a:endParaRPr>
            </a:p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전담조직 </a:t>
              </a:r>
              <a:endParaRPr lang="en-US" altLang="ko-KR" sz="1100" b="1" dirty="0">
                <a:solidFill>
                  <a:prstClr val="white"/>
                </a:solidFill>
                <a:latin typeface="Arial"/>
              </a:endParaRPr>
            </a:p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및</a:t>
              </a:r>
              <a:endParaRPr lang="en-US" altLang="ko-KR" sz="1100" b="1" dirty="0">
                <a:solidFill>
                  <a:prstClr val="white"/>
                </a:solidFill>
                <a:latin typeface="Arial"/>
              </a:endParaRPr>
            </a:p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b="1" dirty="0">
                  <a:solidFill>
                    <a:prstClr val="white"/>
                  </a:solidFill>
                  <a:latin typeface="Arial"/>
                </a:rPr>
                <a:t>체계관리 </a:t>
              </a:r>
              <a:endParaRPr lang="en-US" altLang="ko-KR" sz="1100" b="1" dirty="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FC9EC64B-9DD9-72ED-F9C1-E4D5F96E7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72472" y="2473004"/>
              <a:ext cx="1684550" cy="1699864"/>
            </a:xfrm>
            <a:prstGeom prst="rect">
              <a:avLst/>
            </a:prstGeom>
          </p:spPr>
        </p:pic>
      </p:grpSp>
      <p:sp>
        <p:nvSpPr>
          <p:cNvPr id="4" name="슬라이드 번호 개체 틀 1">
            <a:extLst>
              <a:ext uri="{FF2B5EF4-FFF2-40B4-BE49-F238E27FC236}">
                <a16:creationId xmlns:a16="http://schemas.microsoft.com/office/drawing/2014/main" id="{28542562-C645-6229-C25A-CCF47B21D6B4}"/>
              </a:ext>
            </a:extLst>
          </p:cNvPr>
          <p:cNvSpPr txBox="1">
            <a:spLocks/>
          </p:cNvSpPr>
          <p:nvPr/>
        </p:nvSpPr>
        <p:spPr bwMode="auto">
          <a:xfrm>
            <a:off x="2657475" y="9367838"/>
            <a:ext cx="1543050" cy="52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457200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457200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457200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457200" rtl="0" eaLnBrk="0" fontAlgn="base" latinLnBrk="1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fld id="{496AFCA1-ABB9-4403-AD76-084FA6D96076}" type="slidenum">
              <a:rPr lang="ko-KR" altLang="en-US" smtClean="0">
                <a:solidFill>
                  <a:srgbClr val="898989"/>
                </a:solidFill>
              </a:rPr>
              <a:pPr/>
              <a:t>22</a:t>
            </a:fld>
            <a:endParaRPr lang="ko-KR" altLang="en-US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213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CB07D3C8-AA76-5A90-C88B-64B68948E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970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13972D65-18AE-9ECC-6FC6-63FF0FD2AE8B}"/>
              </a:ext>
            </a:extLst>
          </p:cNvPr>
          <p:cNvSpPr/>
          <p:nvPr/>
        </p:nvSpPr>
        <p:spPr>
          <a:xfrm>
            <a:off x="588464" y="133265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전담조직 및 체계 관리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16BF8E99-B3F3-DA70-3FDB-D82567AEB7B9}"/>
              </a:ext>
            </a:extLst>
          </p:cNvPr>
          <p:cNvSpPr/>
          <p:nvPr/>
        </p:nvSpPr>
        <p:spPr>
          <a:xfrm>
            <a:off x="273310" y="133265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883E688-17A0-6B9A-4EF4-A5310404887E}"/>
              </a:ext>
            </a:extLst>
          </p:cNvPr>
          <p:cNvSpPr txBox="1"/>
          <p:nvPr/>
        </p:nvSpPr>
        <p:spPr>
          <a:xfrm>
            <a:off x="548277" y="2319958"/>
            <a:ext cx="6008093" cy="1990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산업안전보건법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중대재해처벌법 등에서 요구하는 안전보건 책임의식 강화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전직원의 안전과 건강보호를 위한 체계적인 재해예방을 강화하고 이를 통한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안전한 사업장 실현을 위한 산업안전보건 조직 구성 운영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추진사항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안전관리책임자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안전책임자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임명장 수여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역할이행을 위한 직책수당 지급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년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회 </a:t>
            </a:r>
            <a:r>
              <a:rPr lang="en-US" altLang="ko-KR" sz="1200" dirty="0">
                <a:latin typeface="+mn-ea"/>
              </a:rPr>
              <a:t>- 3</a:t>
            </a:r>
            <a:r>
              <a:rPr lang="ko-KR" altLang="en-US" sz="1200" dirty="0">
                <a:latin typeface="+mn-ea"/>
              </a:rPr>
              <a:t>월 이내 지급예정</a:t>
            </a:r>
            <a:r>
              <a:rPr lang="en-US" altLang="ko-KR" sz="1200" dirty="0">
                <a:latin typeface="+mn-ea"/>
              </a:rPr>
              <a:t>)</a:t>
            </a:r>
          </a:p>
        </p:txBody>
      </p:sp>
      <p:graphicFrame>
        <p:nvGraphicFramePr>
          <p:cNvPr id="96" name="표 26">
            <a:extLst>
              <a:ext uri="{FF2B5EF4-FFF2-40B4-BE49-F238E27FC236}">
                <a16:creationId xmlns:a16="http://schemas.microsoft.com/office/drawing/2014/main" id="{F28767D9-4C19-DC92-0AB4-823157AD6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612719"/>
              </p:ext>
            </p:extLst>
          </p:nvPr>
        </p:nvGraphicFramePr>
        <p:xfrm>
          <a:off x="547688" y="4262438"/>
          <a:ext cx="6013451" cy="1433512"/>
        </p:xfrm>
        <a:graphic>
          <a:graphicData uri="http://schemas.openxmlformats.org/drawingml/2006/table">
            <a:tbl>
              <a:tblPr firstRow="1" bandRow="1"/>
              <a:tblGrid>
                <a:gridCol w="1082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2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2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7805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~3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이상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비고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75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관리감독자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 소장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949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안전책임자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성장사업단장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고객서비스팀장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호텔사업팀장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kt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 센터장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지원센터장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인프라센터장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150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582" name="슬라이드 번호 개체 틀 1">
            <a:extLst>
              <a:ext uri="{FF2B5EF4-FFF2-40B4-BE49-F238E27FC236}">
                <a16:creationId xmlns:a16="http://schemas.microsoft.com/office/drawing/2014/main" id="{0AA95E65-FB55-88E2-299E-D50A12E65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5A0977-D8B2-4548-A932-BA22A1B09E9A}" type="slidenum">
              <a:rPr lang="ko-KR" altLang="en-US" smtClean="0">
                <a:solidFill>
                  <a:srgbClr val="898989"/>
                </a:solidFill>
              </a:rPr>
              <a:pPr/>
              <a:t>23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25961-EE8B-6D6C-DF85-777D77555778}"/>
              </a:ext>
            </a:extLst>
          </p:cNvPr>
          <p:cNvSpPr txBox="1"/>
          <p:nvPr/>
        </p:nvSpPr>
        <p:spPr>
          <a:xfrm>
            <a:off x="548277" y="6901653"/>
            <a:ext cx="5690324" cy="22724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및 회의개최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구성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사용자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근로자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스탭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2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회의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매분기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회 및 수시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회의 개최 </a:t>
            </a:r>
            <a:r>
              <a:rPr lang="en-US" altLang="ko-KR" sz="1200" dirty="0">
                <a:latin typeface="+mn-ea"/>
              </a:rPr>
              <a:t>7</a:t>
            </a:r>
            <a:r>
              <a:rPr lang="ko-KR" altLang="en-US" sz="1200" dirty="0">
                <a:latin typeface="+mn-ea"/>
              </a:rPr>
              <a:t>일전 사전 일정 확정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심의 의결사항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산업재해 예방계획 수립에 관한 사항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안전보건관리규정의 작성 및 변경에 관한 사항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근로자의 안전보건교육에 관한 사항</a:t>
            </a:r>
            <a:r>
              <a:rPr lang="en-US" altLang="ko-KR" sz="1200" dirty="0">
                <a:latin typeface="+mn-ea"/>
              </a:rPr>
              <a:t>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작업환경측정 등 작업환경의 점검 및 개선에 관한 사항 등</a:t>
            </a:r>
            <a:endParaRPr lang="en-US" altLang="ko-KR" sz="1200" dirty="0">
              <a:latin typeface="+mn-ea"/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2C6CADEC-1133-1E5E-57F6-78F4E2C4FDF1}"/>
              </a:ext>
            </a:extLst>
          </p:cNvPr>
          <p:cNvSpPr/>
          <p:nvPr/>
        </p:nvSpPr>
        <p:spPr>
          <a:xfrm>
            <a:off x="428625" y="6262688"/>
            <a:ext cx="6127750" cy="58420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defTabSz="914400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산업안전보건법 제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19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조에 따라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상시근로자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100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인 이상 사업장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송파복합빌딩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)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에 대한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“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 보건 위원회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”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매분기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개최하여 근로자의 안전과 보건관련 주요사항을 심의 의결하고 개선조치</a:t>
            </a:r>
            <a:endParaRPr lang="ko-KR" altLang="en-US" sz="1100" kern="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DD3D714F-DF47-A3F7-FD91-3EBB4B72A7F6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안전관리 전담조직 역할 지속 이행</a:t>
            </a:r>
          </a:p>
        </p:txBody>
      </p:sp>
      <p:sp>
        <p:nvSpPr>
          <p:cNvPr id="7" name="사각형: 둥근 모서리 76">
            <a:extLst>
              <a:ext uri="{FF2B5EF4-FFF2-40B4-BE49-F238E27FC236}">
                <a16:creationId xmlns:a16="http://schemas.microsoft.com/office/drawing/2014/main" id="{F7A2C76D-FA76-123F-F4F3-4E4F1DF94F86}"/>
              </a:ext>
            </a:extLst>
          </p:cNvPr>
          <p:cNvSpPr/>
          <p:nvPr/>
        </p:nvSpPr>
        <p:spPr>
          <a:xfrm>
            <a:off x="591889" y="5898677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산업안전 보건위원회 구성 운영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A72DCB-A332-BA9D-33D9-ACF958062FF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98BE2C86-A00D-F89A-7ED4-F6DF52CA3430}"/>
              </a:ext>
            </a:extLst>
          </p:cNvPr>
          <p:cNvSpPr/>
          <p:nvPr/>
        </p:nvSpPr>
        <p:spPr>
          <a:xfrm>
            <a:off x="588464" y="133265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전담조직 및 체계 관리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D4501BCB-4C32-E640-5364-206600A71738}"/>
              </a:ext>
            </a:extLst>
          </p:cNvPr>
          <p:cNvSpPr/>
          <p:nvPr/>
        </p:nvSpPr>
        <p:spPr>
          <a:xfrm>
            <a:off x="273310" y="133265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4580" name="슬라이드 번호 개체 틀 1">
            <a:extLst>
              <a:ext uri="{FF2B5EF4-FFF2-40B4-BE49-F238E27FC236}">
                <a16:creationId xmlns:a16="http://schemas.microsoft.com/office/drawing/2014/main" id="{8951C944-63DC-E4CC-F0AF-9992347C1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B5480E-BB74-49E0-88BD-CA805E38AB46}" type="slidenum">
              <a:rPr lang="ko-KR" altLang="en-US" smtClean="0">
                <a:solidFill>
                  <a:srgbClr val="898989"/>
                </a:solidFill>
              </a:rPr>
              <a:pPr/>
              <a:t>24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C33CE53-EF91-A79D-C357-162039885E91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체계 관리 유지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A6E89F-91D9-C770-2985-F3CE6D3BEE95}"/>
              </a:ext>
            </a:extLst>
          </p:cNvPr>
          <p:cNvSpPr txBox="1"/>
          <p:nvPr/>
        </p:nvSpPr>
        <p:spPr>
          <a:xfrm>
            <a:off x="548277" y="2295293"/>
            <a:ext cx="6138962" cy="12208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안전문화 확립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위험요소관리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안전관리 체계강화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법규준수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성과평가를 통해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안전한 작업환경 조성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심사 일정 및 예산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CE0DBA-025E-598F-A811-273C958068BC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E2904AB2-F9B3-3ED3-E0ED-506C70E13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289777"/>
              </p:ext>
            </p:extLst>
          </p:nvPr>
        </p:nvGraphicFramePr>
        <p:xfrm>
          <a:off x="355600" y="3525838"/>
          <a:ext cx="6200775" cy="4477824"/>
        </p:xfrm>
        <a:graphic>
          <a:graphicData uri="http://schemas.openxmlformats.org/drawingml/2006/table">
            <a:tbl>
              <a:tblPr firstRow="1" bandRow="1"/>
              <a:tblGrid>
                <a:gridCol w="95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9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9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9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KOSHA-MS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ISO45001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인크레더블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SH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평가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유효기간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24.03.15 ~ 27.03.14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23.03.28 ~ 26.03.27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0" algn="ctr" defTabSz="685800" rtl="0" eaLnBrk="1" fontAlgn="ctr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2024.11.08 (6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개월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주기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갱신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사후심사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갱신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사후심사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개월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420962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심사일정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사후심사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: 3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월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사후심사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: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월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lv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정기 심사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: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00" kern="120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000" kern="120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 11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월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8107492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예산비용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컨설팅비용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(3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회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)1,980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심사비용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600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총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2,580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2,640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회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1,000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* 2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회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lv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총 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2,000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5051414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인증서 및 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평가보고서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형태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685800" rtl="0" eaLnBrk="1" fontAlgn="ctr" latinLnBrk="1" hangingPunct="1"/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869021"/>
                  </a:ext>
                </a:extLst>
              </a:tr>
              <a:tr h="310356"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총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예산금액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7,720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천원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252005"/>
                  </a:ext>
                </a:extLst>
              </a:tr>
            </a:tbl>
          </a:graphicData>
        </a:graphic>
      </p:graphicFrame>
      <p:pic>
        <p:nvPicPr>
          <p:cNvPr id="7" name="그림 6">
            <a:extLst>
              <a:ext uri="{FF2B5EF4-FFF2-40B4-BE49-F238E27FC236}">
                <a16:creationId xmlns:a16="http://schemas.microsoft.com/office/drawing/2014/main" id="{C0567967-3104-859E-450F-098C842FB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706" y="5332660"/>
            <a:ext cx="1648156" cy="230344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87B3F2C-6110-4EF8-2D4A-37E502C7E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168" y="5332660"/>
            <a:ext cx="1616048" cy="230344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429407C-E235-FEB8-F65E-F364AD9C9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794" y="5332660"/>
            <a:ext cx="1678729" cy="230344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9C08C33-312B-8FD2-CA8B-19DA94572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891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AB171867-6A4C-BAA7-2146-4895B930E57C}"/>
              </a:ext>
            </a:extLst>
          </p:cNvPr>
          <p:cNvSpPr/>
          <p:nvPr/>
        </p:nvSpPr>
        <p:spPr>
          <a:xfrm>
            <a:off x="588464" y="132394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 수행 및 선진화 추진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74293B-983C-3679-4333-376622183B33}"/>
              </a:ext>
            </a:extLst>
          </p:cNvPr>
          <p:cNvSpPr/>
          <p:nvPr/>
        </p:nvSpPr>
        <p:spPr>
          <a:xfrm>
            <a:off x="273310" y="132394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5605" name="슬라이드 번호 개체 틀 1">
            <a:extLst>
              <a:ext uri="{FF2B5EF4-FFF2-40B4-BE49-F238E27FC236}">
                <a16:creationId xmlns:a16="http://schemas.microsoft.com/office/drawing/2014/main" id="{E779F8AF-E7CD-E5B7-9C17-565C1B06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DA37E2-748B-4708-AA51-5884E2CE7086}" type="slidenum">
              <a:rPr lang="ko-KR" altLang="en-US" smtClean="0">
                <a:solidFill>
                  <a:srgbClr val="898989"/>
                </a:solidFill>
              </a:rPr>
              <a:pPr/>
              <a:t>25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BD3501B-0125-1C30-44E5-FDD3D959DFC2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업무수행 평가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3DA59F-612C-9B9D-E869-6C6CD7D79579}"/>
              </a:ext>
            </a:extLst>
          </p:cNvPr>
          <p:cNvSpPr txBox="1"/>
          <p:nvPr/>
        </p:nvSpPr>
        <p:spPr>
          <a:xfrm>
            <a:off x="548277" y="2315366"/>
            <a:ext cx="5971791" cy="3990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전직원의 안전과 건강보호를 위해 체계적인 재해 예방활동을 정착시키고자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조직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개인에 대한 안전보건 업무수행 성과 평가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평가계획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평가기준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4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평가결과 조치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  -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우수성과는 인센티브 및 포상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공통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),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사업장평가는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사업장단위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/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개인포상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병행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  -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부진사업장은 각종 포상 제외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산업재해 발생일로 부터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1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년간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※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‘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업무수행 평가표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참조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C36E7A-99C0-9E26-BD3A-590E1D52BD4F}"/>
              </a:ext>
            </a:extLst>
          </p:cNvPr>
          <p:cNvSpPr txBox="1"/>
          <p:nvPr/>
        </p:nvSpPr>
        <p:spPr>
          <a:xfrm>
            <a:off x="407988" y="8780204"/>
            <a:ext cx="6224587" cy="293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90170" eaLnBrk="1" fontAlgn="auto" latinLnBrk="1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ko-KR" altLang="ko-KR" sz="1000" b="1" dirty="0">
                <a:latin typeface="+mn-ea"/>
              </a:rPr>
              <a:t>※ 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ko-KR" sz="1000" b="1" dirty="0">
                <a:solidFill>
                  <a:srgbClr val="FF0000"/>
                </a:solidFill>
                <a:latin typeface="+mn-ea"/>
              </a:rPr>
              <a:t>평가결과 동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점일 경우 위험성평가 완성도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안전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365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게시판 게시글 활동정도 등으로 판단함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.</a:t>
            </a:r>
            <a:endParaRPr lang="ko-KR" altLang="ko-KR" sz="1000" b="1" dirty="0">
              <a:solidFill>
                <a:srgbClr val="FF0000"/>
              </a:solidFill>
              <a:latin typeface="+mn-ea"/>
            </a:endParaRPr>
          </a:p>
        </p:txBody>
      </p:sp>
      <p:graphicFrame>
        <p:nvGraphicFramePr>
          <p:cNvPr id="7" name="표 26">
            <a:extLst>
              <a:ext uri="{FF2B5EF4-FFF2-40B4-BE49-F238E27FC236}">
                <a16:creationId xmlns:a16="http://schemas.microsoft.com/office/drawing/2014/main" id="{524A2CB7-F97E-3049-9A6C-99180C12D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43216"/>
              </p:ext>
            </p:extLst>
          </p:nvPr>
        </p:nvGraphicFramePr>
        <p:xfrm>
          <a:off x="266698" y="3787775"/>
          <a:ext cx="6289672" cy="1171576"/>
        </p:xfrm>
        <a:graphic>
          <a:graphicData uri="http://schemas.openxmlformats.org/drawingml/2006/table">
            <a:tbl>
              <a:tblPr firstRow="1" bandRow="1"/>
              <a:tblGrid>
                <a:gridCol w="1048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7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88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2894">
                <a:tc rowSpan="2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핵심리더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평가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사업장 평가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894">
                <a:tc v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지역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센터장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평가방법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감점 지표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별도 확정 시행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평가표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사전 공지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평가주기</a:t>
                      </a: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상반기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3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연말 종합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매분기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C28E08B-518F-C64E-BEC3-6EE76355C44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9AE532CF-B058-9BE8-09B8-883933599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689552"/>
              </p:ext>
            </p:extLst>
          </p:nvPr>
        </p:nvGraphicFramePr>
        <p:xfrm>
          <a:off x="266700" y="6357938"/>
          <a:ext cx="6289675" cy="2372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8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3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925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평 가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항  목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배점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808">
                <a:tc rowSpan="5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기본지표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365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게시글 활동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ts val="15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20(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indent="46990" algn="l" latinLnBrk="1">
                        <a:lnSpc>
                          <a:spcPts val="11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우수사례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아사사고 발굴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endParaRPr lang="en-US" altLang="ko-KR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indent="46990" algn="l" latinLnBrk="1">
                        <a:lnSpc>
                          <a:spcPts val="11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안전용품 추천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기본참가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838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미 발생 사업장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838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산업안전보건 법정교육일지 작성 및 보관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838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자체 위험성 평가 이행도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월말 평가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427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행사 결과 보고서 제출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일이상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제출기일 </a:t>
                      </a:r>
                      <a:endParaRPr lang="en-US" altLang="ko-KR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지연시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255"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합계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100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27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감점지표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발생보고 누락 및 지연보고</a:t>
                      </a: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-4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지연보고시부터 매일 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최대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9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사고발생일로부터 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이내보고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25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가점지표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건의사항 이행도</a:t>
                      </a:r>
                      <a:endParaRPr lang="ko-KR" alt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DAD135B-743D-EBA2-DAC2-00C9097B7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49AA10E7-06C9-6E5D-2AB1-AFF550FB0FCB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 수행 및 선진화 추진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2A01AC9A-E340-9061-F503-F1322290B7D2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C528769B-E904-D33E-89AF-B2BB2E16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26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2D496D6-8930-93F0-F3CC-326BF274BA9C}"/>
              </a:ext>
            </a:extLst>
          </p:cNvPr>
          <p:cNvSpPr/>
          <p:nvPr/>
        </p:nvSpPr>
        <p:spPr>
          <a:xfrm>
            <a:off x="589617" y="188167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본사주관 현장점검 주기적 반복적 실시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42EF1F-E54D-C23D-B855-DDEC54252127}"/>
              </a:ext>
            </a:extLst>
          </p:cNvPr>
          <p:cNvSpPr txBox="1"/>
          <p:nvPr/>
        </p:nvSpPr>
        <p:spPr>
          <a:xfrm>
            <a:off x="556913" y="2323204"/>
            <a:ext cx="5690324" cy="32521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현장 </a:t>
            </a:r>
            <a:r>
              <a:rPr lang="ko-KR" altLang="en-US" sz="1200" dirty="0" err="1">
                <a:latin typeface="+mn-ea"/>
              </a:rPr>
              <a:t>밀착관리</a:t>
            </a:r>
            <a:r>
              <a:rPr lang="ko-KR" altLang="en-US" sz="1200" dirty="0">
                <a:latin typeface="+mn-ea"/>
              </a:rPr>
              <a:t> 및 소통을 통한 </a:t>
            </a:r>
            <a:r>
              <a:rPr lang="ko-KR" altLang="en-US" sz="1200" dirty="0" err="1">
                <a:latin typeface="+mn-ea"/>
              </a:rPr>
              <a:t>취약요소</a:t>
            </a:r>
            <a:r>
              <a:rPr lang="ko-KR" altLang="en-US" sz="1200" dirty="0">
                <a:latin typeface="+mn-ea"/>
              </a:rPr>
              <a:t> 개선 등으로 안전사고 철저 예방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</a:t>
            </a:r>
            <a:r>
              <a:rPr lang="ko-KR" altLang="en-US" sz="1200" dirty="0" err="1">
                <a:latin typeface="+mn-ea"/>
              </a:rPr>
              <a:t>개선활동</a:t>
            </a:r>
            <a:r>
              <a:rPr lang="ko-KR" altLang="en-US" sz="1200" dirty="0">
                <a:latin typeface="+mn-ea"/>
              </a:rPr>
              <a:t> 중심의 점검활동으로 근원적인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제거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현장점검 연간계획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(2025.02 ~ 12)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점검활동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주요내용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각종 안전관리 업무수행 실태 파악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○ 사업장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파악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00356-02D2-5A70-ED10-9051FD31A39A}"/>
              </a:ext>
            </a:extLst>
          </p:cNvPr>
          <p:cNvSpPr txBox="1"/>
          <p:nvPr/>
        </p:nvSpPr>
        <p:spPr>
          <a:xfrm>
            <a:off x="579023" y="5607823"/>
            <a:ext cx="2729531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※ </a:t>
            </a:r>
            <a:r>
              <a:rPr lang="ko-KR" altLang="en-US" sz="1200" b="1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현장점검 체크리스트</a:t>
            </a:r>
            <a:endParaRPr lang="ko-KR" altLang="en-US" sz="1200" b="1" dirty="0">
              <a:latin typeface="+mn-ea"/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EB8168DC-5D99-A5B4-4550-E882F3D5B4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756854"/>
              </p:ext>
            </p:extLst>
          </p:nvPr>
        </p:nvGraphicFramePr>
        <p:xfrm>
          <a:off x="314326" y="3567113"/>
          <a:ext cx="6283323" cy="1062036"/>
        </p:xfrm>
        <a:graphic>
          <a:graphicData uri="http://schemas.openxmlformats.org/drawingml/2006/table">
            <a:tbl>
              <a:tblPr/>
              <a:tblGrid>
                <a:gridCol w="28541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3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509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주기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수행조직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안전보건업무 이행실태 현장점검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CSO/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관련부서</a:t>
                      </a:r>
                      <a:endParaRPr lang="en-US" altLang="ko-KR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 합동 안전점검의 날 실시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사업부서장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팀장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 </a:t>
                      </a:r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발생빌딩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현장방문 진단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 즉시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기술혁신팀</a:t>
                      </a: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0BB476F-1AE3-2544-CA27-7DEF31E2A043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98364701-0C4B-0495-1623-C9CE88973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985081"/>
              </p:ext>
            </p:extLst>
          </p:nvPr>
        </p:nvGraphicFramePr>
        <p:xfrm>
          <a:off x="314326" y="6008687"/>
          <a:ext cx="6283324" cy="3032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0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586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조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사  항  목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적정여부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안전점검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행사 및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행사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교육일지 작성여부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사본징구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사용 및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관리실태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업무환경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작업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근무환경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확인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78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건강검진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건강검진 시행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여부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건강상태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관리 상태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위험물질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취급</a:t>
                      </a:r>
                      <a:r>
                        <a:rPr 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화학물질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MSDS)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관리실태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고소작업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사다리 작업 등 고소작업 실시여부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고객민원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상주고객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내방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응대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처리실태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취약시설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안전사고 및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시설사고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확인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046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기타사항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건의사항 수렴 조치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피드백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8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우수 및 취약사례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발굴 </a:t>
                      </a:r>
                      <a:r>
                        <a:rPr lang="ko-KR" alt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TBM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활동 여부</a:t>
                      </a:r>
                      <a:endParaRPr lang="ko-KR" alt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20A07-7739-8348-CA97-FBF7CACE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684782AC-8D7E-472B-0819-E5A73A25D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6588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82926D8C-6AB0-A686-D1A2-284D9967A758}"/>
              </a:ext>
            </a:extLst>
          </p:cNvPr>
          <p:cNvSpPr/>
          <p:nvPr/>
        </p:nvSpPr>
        <p:spPr>
          <a:xfrm>
            <a:off x="588464" y="132848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 수행 및 선진화 추진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0019AC1F-2394-B621-52F4-9480543B5FA3}"/>
              </a:ext>
            </a:extLst>
          </p:cNvPr>
          <p:cNvSpPr/>
          <p:nvPr/>
        </p:nvSpPr>
        <p:spPr>
          <a:xfrm>
            <a:off x="273310" y="132848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7653" name="슬라이드 번호 개체 틀 1">
            <a:extLst>
              <a:ext uri="{FF2B5EF4-FFF2-40B4-BE49-F238E27FC236}">
                <a16:creationId xmlns:a16="http://schemas.microsoft.com/office/drawing/2014/main" id="{12FDEB91-73DB-4EE5-F343-443F2A7A4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450B8AF-9DB6-49C6-8FEE-CAF4EAC9F976}" type="slidenum">
              <a:rPr lang="ko-KR" altLang="en-US" smtClean="0">
                <a:solidFill>
                  <a:srgbClr val="898989"/>
                </a:solidFill>
              </a:rPr>
              <a:pPr/>
              <a:t>27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0ABE4287-717C-F63F-6180-1F5248792D42}"/>
              </a:ext>
            </a:extLst>
          </p:cNvPr>
          <p:cNvSpPr/>
          <p:nvPr/>
        </p:nvSpPr>
        <p:spPr>
          <a:xfrm>
            <a:off x="589617" y="188584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효율적인 위험성평가 실시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54C747-E118-F674-F964-45CEBDDD7DC3}"/>
              </a:ext>
            </a:extLst>
          </p:cNvPr>
          <p:cNvSpPr txBox="1"/>
          <p:nvPr/>
        </p:nvSpPr>
        <p:spPr>
          <a:xfrm>
            <a:off x="553094" y="2285375"/>
            <a:ext cx="5848038" cy="23700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사업장의 위험요인 발생 가능성과 중대성을 예측하여 </a:t>
            </a:r>
            <a:r>
              <a:rPr lang="ko-KR" altLang="en-US" sz="1200" dirty="0" err="1">
                <a:latin typeface="+mn-ea"/>
              </a:rPr>
              <a:t>위험요인별</a:t>
            </a:r>
            <a:r>
              <a:rPr lang="ko-KR" altLang="en-US" sz="1200" dirty="0">
                <a:latin typeface="+mn-ea"/>
              </a:rPr>
              <a:t> 우선순위를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정하고 이를 집중 관리하고 개선해 나가고자 함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직원에 대한 위험 또는 건강장해 등 산업재해 예방에 기여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법적근거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산업안전보건법 제</a:t>
            </a:r>
            <a:r>
              <a:rPr lang="en-US" altLang="ko-KR" sz="1200" dirty="0">
                <a:latin typeface="+mn-ea"/>
              </a:rPr>
              <a:t>36</a:t>
            </a:r>
            <a:r>
              <a:rPr lang="ko-KR" altLang="en-US" sz="1200" dirty="0">
                <a:latin typeface="+mn-ea"/>
              </a:rPr>
              <a:t>조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위험성평가의 실시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산업안전보건법 시행규칙 제</a:t>
            </a:r>
            <a:r>
              <a:rPr lang="en-US" altLang="ko-KR" sz="1200" dirty="0">
                <a:latin typeface="+mn-ea"/>
              </a:rPr>
              <a:t>37</a:t>
            </a:r>
            <a:r>
              <a:rPr lang="ko-KR" altLang="en-US" sz="1200" dirty="0">
                <a:latin typeface="+mn-ea"/>
              </a:rPr>
              <a:t>조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위험성평가 실시내용 및 결과의 기록 보존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위험성평가 절차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B514DD-0CC5-AC91-0796-BE632C8263DA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27710" name="양쪽 모서리가 둥근 사각형 10">
            <a:extLst>
              <a:ext uri="{FF2B5EF4-FFF2-40B4-BE49-F238E27FC236}">
                <a16:creationId xmlns:a16="http://schemas.microsoft.com/office/drawing/2014/main" id="{938B9DCC-8ECF-BBD6-7021-3A3AAB13B4D4}"/>
              </a:ext>
            </a:extLst>
          </p:cNvPr>
          <p:cNvSpPr/>
          <p:nvPr/>
        </p:nvSpPr>
        <p:spPr>
          <a:xfrm rot="16200000">
            <a:off x="209639" y="5508427"/>
            <a:ext cx="1456843" cy="769931"/>
          </a:xfrm>
          <a:prstGeom prst="round2SameRect">
            <a:avLst>
              <a:gd name="adj1" fmla="val 9080"/>
              <a:gd name="adj2" fmla="val 0"/>
            </a:avLst>
          </a:prstGeom>
          <a:solidFill>
            <a:srgbClr val="E8F3F9"/>
          </a:solidFill>
          <a:ln w="12700" cap="flat" cmpd="sng" algn="ctr">
            <a:solidFill>
              <a:srgbClr val="2187C5"/>
            </a:solidFill>
            <a:prstDash val="solid"/>
            <a:miter lim="800000"/>
          </a:ln>
          <a:effectLst>
            <a:outerShdw dist="38100" dir="5400000" algn="t" rotWithShape="0">
              <a:srgbClr val="2187C5">
                <a:alpha val="15000"/>
              </a:srgb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sz="1600" kern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11" name="양쪽 모서리가 둥근 사각형 12">
            <a:extLst>
              <a:ext uri="{FF2B5EF4-FFF2-40B4-BE49-F238E27FC236}">
                <a16:creationId xmlns:a16="http://schemas.microsoft.com/office/drawing/2014/main" id="{AEDFA8A2-E4CC-22B5-25D8-CD1082929752}"/>
              </a:ext>
            </a:extLst>
          </p:cNvPr>
          <p:cNvSpPr/>
          <p:nvPr/>
        </p:nvSpPr>
        <p:spPr>
          <a:xfrm rot="16200000">
            <a:off x="209060" y="7069451"/>
            <a:ext cx="1458000" cy="769930"/>
          </a:xfrm>
          <a:prstGeom prst="round2SameRect">
            <a:avLst>
              <a:gd name="adj1" fmla="val 9699"/>
              <a:gd name="adj2" fmla="val 0"/>
            </a:avLst>
          </a:prstGeom>
          <a:solidFill>
            <a:srgbClr val="E9EEF7"/>
          </a:solidFill>
          <a:ln w="12700" cap="flat" cmpd="sng" algn="ctr">
            <a:solidFill>
              <a:srgbClr val="285BAE"/>
            </a:solidFill>
            <a:prstDash val="solid"/>
            <a:miter lim="800000"/>
          </a:ln>
          <a:effectLst>
            <a:outerShdw dist="38100" dir="5400000" algn="t" rotWithShape="0">
              <a:srgbClr val="285BAE">
                <a:alpha val="15000"/>
              </a:srgb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sz="1600" kern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12" name="양쪽 모서리가 둥근 사각형 13">
            <a:extLst>
              <a:ext uri="{FF2B5EF4-FFF2-40B4-BE49-F238E27FC236}">
                <a16:creationId xmlns:a16="http://schemas.microsoft.com/office/drawing/2014/main" id="{20D1B38D-C0A5-64D3-6587-3A7AED9E23A5}"/>
              </a:ext>
            </a:extLst>
          </p:cNvPr>
          <p:cNvSpPr/>
          <p:nvPr/>
        </p:nvSpPr>
        <p:spPr>
          <a:xfrm rot="16200000">
            <a:off x="414681" y="8425431"/>
            <a:ext cx="1046758" cy="769932"/>
          </a:xfrm>
          <a:prstGeom prst="round2SameRect">
            <a:avLst>
              <a:gd name="adj1" fmla="val 8771"/>
              <a:gd name="adj2" fmla="val 0"/>
            </a:avLst>
          </a:prstGeom>
          <a:solidFill>
            <a:srgbClr val="E5E8EF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>
            <a:outerShdw dist="38100" dir="5400000" algn="t" rotWithShape="0">
              <a:srgbClr val="002060">
                <a:alpha val="15000"/>
              </a:srgb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sz="1600" kern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13" name="사각형: 둥근 모서리 4">
            <a:extLst>
              <a:ext uri="{FF2B5EF4-FFF2-40B4-BE49-F238E27FC236}">
                <a16:creationId xmlns:a16="http://schemas.microsoft.com/office/drawing/2014/main" id="{2946276B-E736-F591-A0BB-055290A94EE5}"/>
              </a:ext>
            </a:extLst>
          </p:cNvPr>
          <p:cNvSpPr/>
          <p:nvPr/>
        </p:nvSpPr>
        <p:spPr>
          <a:xfrm>
            <a:off x="1296462" y="4708161"/>
            <a:ext cx="5182629" cy="4696906"/>
          </a:xfrm>
          <a:prstGeom prst="roundRect">
            <a:avLst>
              <a:gd name="adj" fmla="val 2119"/>
            </a:avLst>
          </a:prstGeom>
          <a:solidFill>
            <a:schemeClr val="bg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>
            <a:outerShdw dist="381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sz="1600" kern="0" dirty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14" name="TextBox 27713">
            <a:extLst>
              <a:ext uri="{FF2B5EF4-FFF2-40B4-BE49-F238E27FC236}">
                <a16:creationId xmlns:a16="http://schemas.microsoft.com/office/drawing/2014/main" id="{FB694AB0-9FE9-C749-75F8-AC46300F3C05}"/>
              </a:ext>
            </a:extLst>
          </p:cNvPr>
          <p:cNvSpPr txBox="1"/>
          <p:nvPr/>
        </p:nvSpPr>
        <p:spPr>
          <a:xfrm>
            <a:off x="731273" y="4753280"/>
            <a:ext cx="413575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2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핵심</a:t>
            </a:r>
            <a:endParaRPr lang="en-US" altLang="ko-KR" sz="1200" b="1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/>
            <a:r>
              <a:rPr lang="ko-KR" altLang="en-US" sz="12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포인트</a:t>
            </a:r>
          </a:p>
        </p:txBody>
      </p:sp>
      <p:grpSp>
        <p:nvGrpSpPr>
          <p:cNvPr id="27715" name="그룹 27714">
            <a:extLst>
              <a:ext uri="{FF2B5EF4-FFF2-40B4-BE49-F238E27FC236}">
                <a16:creationId xmlns:a16="http://schemas.microsoft.com/office/drawing/2014/main" id="{CB1746D0-C3F6-651A-06F3-20613175CE0A}"/>
              </a:ext>
            </a:extLst>
          </p:cNvPr>
          <p:cNvGrpSpPr/>
          <p:nvPr/>
        </p:nvGrpSpPr>
        <p:grpSpPr>
          <a:xfrm>
            <a:off x="3900662" y="6000557"/>
            <a:ext cx="2591316" cy="2967211"/>
            <a:chOff x="9445529" y="3030147"/>
            <a:chExt cx="2267046" cy="2967211"/>
          </a:xfrm>
        </p:grpSpPr>
        <p:cxnSp>
          <p:nvCxnSpPr>
            <p:cNvPr id="27716" name="직선 연결선 27715">
              <a:extLst>
                <a:ext uri="{FF2B5EF4-FFF2-40B4-BE49-F238E27FC236}">
                  <a16:creationId xmlns:a16="http://schemas.microsoft.com/office/drawing/2014/main" id="{AF0C4D37-80EB-B102-33CD-F91E7BBBE687}"/>
                </a:ext>
              </a:extLst>
            </p:cNvPr>
            <p:cNvCxnSpPr/>
            <p:nvPr/>
          </p:nvCxnSpPr>
          <p:spPr>
            <a:xfrm>
              <a:off x="9445529" y="3030147"/>
              <a:ext cx="226704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17" name="직선 연결선 27716">
              <a:extLst>
                <a:ext uri="{FF2B5EF4-FFF2-40B4-BE49-F238E27FC236}">
                  <a16:creationId xmlns:a16="http://schemas.microsoft.com/office/drawing/2014/main" id="{C8B346D9-C9EF-EDB0-8C47-07C69F5EFBBA}"/>
                </a:ext>
              </a:extLst>
            </p:cNvPr>
            <p:cNvCxnSpPr/>
            <p:nvPr/>
          </p:nvCxnSpPr>
          <p:spPr>
            <a:xfrm>
              <a:off x="9445529" y="3680899"/>
              <a:ext cx="226704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18" name="직선 연결선 27717">
              <a:extLst>
                <a:ext uri="{FF2B5EF4-FFF2-40B4-BE49-F238E27FC236}">
                  <a16:creationId xmlns:a16="http://schemas.microsoft.com/office/drawing/2014/main" id="{2E991B95-5351-33C6-1DC7-DE67489DB424}"/>
                </a:ext>
              </a:extLst>
            </p:cNvPr>
            <p:cNvCxnSpPr/>
            <p:nvPr/>
          </p:nvCxnSpPr>
          <p:spPr>
            <a:xfrm>
              <a:off x="9445529" y="4331651"/>
              <a:ext cx="226704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19" name="직선 연결선 27718">
              <a:extLst>
                <a:ext uri="{FF2B5EF4-FFF2-40B4-BE49-F238E27FC236}">
                  <a16:creationId xmlns:a16="http://schemas.microsoft.com/office/drawing/2014/main" id="{39FB5EA8-7AA9-7F2D-EA2D-9C6DF3DC5A92}"/>
                </a:ext>
              </a:extLst>
            </p:cNvPr>
            <p:cNvCxnSpPr/>
            <p:nvPr/>
          </p:nvCxnSpPr>
          <p:spPr>
            <a:xfrm>
              <a:off x="9445529" y="5346606"/>
              <a:ext cx="226704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20" name="직선 연결선 27719">
              <a:extLst>
                <a:ext uri="{FF2B5EF4-FFF2-40B4-BE49-F238E27FC236}">
                  <a16:creationId xmlns:a16="http://schemas.microsoft.com/office/drawing/2014/main" id="{49C98840-C384-8884-6B03-A264BC0ACD34}"/>
                </a:ext>
              </a:extLst>
            </p:cNvPr>
            <p:cNvCxnSpPr/>
            <p:nvPr/>
          </p:nvCxnSpPr>
          <p:spPr>
            <a:xfrm>
              <a:off x="9445529" y="5997358"/>
              <a:ext cx="226704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721" name="TextBox 27720">
            <a:extLst>
              <a:ext uri="{FF2B5EF4-FFF2-40B4-BE49-F238E27FC236}">
                <a16:creationId xmlns:a16="http://schemas.microsoft.com/office/drawing/2014/main" id="{FD9500AF-0262-26FF-2DE1-8EB97DC5B0D8}"/>
              </a:ext>
            </a:extLst>
          </p:cNvPr>
          <p:cNvSpPr txBox="1"/>
          <p:nvPr/>
        </p:nvSpPr>
        <p:spPr>
          <a:xfrm>
            <a:off x="4300188" y="5259683"/>
            <a:ext cx="1817805" cy="63607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실시규정 작성</a:t>
            </a:r>
          </a:p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위험성 수준 및 </a:t>
            </a: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판단기준 등 확정</a:t>
            </a:r>
          </a:p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안전보건정보 </a:t>
            </a: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사전조사 및 활용</a:t>
            </a:r>
          </a:p>
        </p:txBody>
      </p:sp>
      <p:sp>
        <p:nvSpPr>
          <p:cNvPr id="27722" name="TextBox 27721">
            <a:extLst>
              <a:ext uri="{FF2B5EF4-FFF2-40B4-BE49-F238E27FC236}">
                <a16:creationId xmlns:a16="http://schemas.microsoft.com/office/drawing/2014/main" id="{480BDBBF-C953-4A12-E00E-356FE0B6DBE4}"/>
              </a:ext>
            </a:extLst>
          </p:cNvPr>
          <p:cNvSpPr txBox="1"/>
          <p:nvPr/>
        </p:nvSpPr>
        <p:spPr>
          <a:xfrm>
            <a:off x="4300188" y="7406864"/>
            <a:ext cx="1784143" cy="80534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우선순위에 따른 </a:t>
            </a: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대책 실행</a:t>
            </a:r>
          </a:p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가능한 낮은 위험성 수준으로 </a:t>
            </a:r>
            <a:b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</a:b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감소시키기 위한 </a:t>
            </a: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대책 수립</a:t>
            </a:r>
            <a:r>
              <a:rPr lang="en-US" altLang="ko-KR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·</a:t>
            </a: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실행</a:t>
            </a:r>
          </a:p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허용 가능 여부 재확인</a:t>
            </a:r>
          </a:p>
        </p:txBody>
      </p:sp>
      <p:sp>
        <p:nvSpPr>
          <p:cNvPr id="27723" name="TextBox 27722">
            <a:extLst>
              <a:ext uri="{FF2B5EF4-FFF2-40B4-BE49-F238E27FC236}">
                <a16:creationId xmlns:a16="http://schemas.microsoft.com/office/drawing/2014/main" id="{E5965987-D20D-F9A0-B29B-C6C6B934F99A}"/>
              </a:ext>
            </a:extLst>
          </p:cNvPr>
          <p:cNvSpPr txBox="1"/>
          <p:nvPr/>
        </p:nvSpPr>
        <p:spPr>
          <a:xfrm>
            <a:off x="4300188" y="6124596"/>
            <a:ext cx="1771319" cy="40267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사업장 순회점검으로 </a:t>
            </a: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병행 파악</a:t>
            </a:r>
          </a:p>
          <a:p>
            <a:pPr>
              <a:spcBef>
                <a:spcPts val="500"/>
              </a:spcBef>
            </a:pPr>
            <a:r>
              <a:rPr lang="ko-KR" altLang="en-US" sz="1100" dirty="0" err="1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아차사고</a:t>
            </a: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 조사 활용 등</a:t>
            </a:r>
          </a:p>
        </p:txBody>
      </p:sp>
      <p:sp>
        <p:nvSpPr>
          <p:cNvPr id="27724" name="TextBox 27723">
            <a:extLst>
              <a:ext uri="{FF2B5EF4-FFF2-40B4-BE49-F238E27FC236}">
                <a16:creationId xmlns:a16="http://schemas.microsoft.com/office/drawing/2014/main" id="{D439B0E3-51D6-852F-0C39-A4471C417D73}"/>
              </a:ext>
            </a:extLst>
          </p:cNvPr>
          <p:cNvSpPr txBox="1"/>
          <p:nvPr/>
        </p:nvSpPr>
        <p:spPr>
          <a:xfrm>
            <a:off x="4300188" y="6775348"/>
            <a:ext cx="1077218" cy="40267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위험성 </a:t>
            </a: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수준의 판단</a:t>
            </a:r>
          </a:p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허용 가능 여부결정</a:t>
            </a:r>
          </a:p>
        </p:txBody>
      </p:sp>
      <p:sp>
        <p:nvSpPr>
          <p:cNvPr id="27725" name="TextBox 27724">
            <a:extLst>
              <a:ext uri="{FF2B5EF4-FFF2-40B4-BE49-F238E27FC236}">
                <a16:creationId xmlns:a16="http://schemas.microsoft.com/office/drawing/2014/main" id="{00DB4C36-809D-3CEB-8E1B-2FBF806DAB41}"/>
              </a:ext>
            </a:extLst>
          </p:cNvPr>
          <p:cNvSpPr txBox="1"/>
          <p:nvPr/>
        </p:nvSpPr>
        <p:spPr>
          <a:xfrm>
            <a:off x="4300188" y="8441055"/>
            <a:ext cx="1219886" cy="40267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>
              <a:spcBef>
                <a:spcPts val="500"/>
              </a:spcBef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평가결과의 게시</a:t>
            </a: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·</a:t>
            </a: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주지</a:t>
            </a:r>
          </a:p>
          <a:p>
            <a:pPr>
              <a:spcBef>
                <a:spcPts val="500"/>
              </a:spcBef>
            </a:pPr>
            <a:r>
              <a:rPr lang="en-US" altLang="ko-KR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TBM</a:t>
            </a: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을 활용</a:t>
            </a: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한 공유</a:t>
            </a:r>
          </a:p>
        </p:txBody>
      </p:sp>
      <p:sp>
        <p:nvSpPr>
          <p:cNvPr id="27726" name="TextBox 27725">
            <a:extLst>
              <a:ext uri="{FF2B5EF4-FFF2-40B4-BE49-F238E27FC236}">
                <a16:creationId xmlns:a16="http://schemas.microsoft.com/office/drawing/2014/main" id="{5E205C82-E060-0067-5BBB-5C8760175C8A}"/>
              </a:ext>
            </a:extLst>
          </p:cNvPr>
          <p:cNvSpPr txBox="1"/>
          <p:nvPr/>
        </p:nvSpPr>
        <p:spPr>
          <a:xfrm>
            <a:off x="4300188" y="9111043"/>
            <a:ext cx="1760097" cy="16927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>
              <a:spcBef>
                <a:spcPts val="500"/>
              </a:spcBef>
            </a:pP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실시 결과</a:t>
            </a: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를 기록 </a:t>
            </a: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(3</a:t>
            </a: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년간 보존</a:t>
            </a: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7727" name="TextBox 27726">
            <a:extLst>
              <a:ext uri="{FF2B5EF4-FFF2-40B4-BE49-F238E27FC236}">
                <a16:creationId xmlns:a16="http://schemas.microsoft.com/office/drawing/2014/main" id="{BFA30040-C1F0-A96D-85FC-1B43E883ECEB}"/>
              </a:ext>
            </a:extLst>
          </p:cNvPr>
          <p:cNvSpPr txBox="1"/>
          <p:nvPr/>
        </p:nvSpPr>
        <p:spPr>
          <a:xfrm>
            <a:off x="633490" y="5963677"/>
            <a:ext cx="609141" cy="33855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100" b="1" dirty="0" err="1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유해</a:t>
            </a:r>
            <a:r>
              <a:rPr lang="ko-KR" altLang="en-US" sz="1100" b="1" dirty="0" err="1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</a:t>
            </a:r>
            <a:r>
              <a:rPr lang="ko-KR" altLang="en-US" sz="1100" b="1" dirty="0" err="1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위험</a:t>
            </a:r>
            <a:endParaRPr lang="ko-KR" altLang="en-US" sz="1100" b="1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/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요인파악</a:t>
            </a:r>
          </a:p>
        </p:txBody>
      </p:sp>
      <p:sp>
        <p:nvSpPr>
          <p:cNvPr id="27728" name="TextBox 27727">
            <a:extLst>
              <a:ext uri="{FF2B5EF4-FFF2-40B4-BE49-F238E27FC236}">
                <a16:creationId xmlns:a16="http://schemas.microsoft.com/office/drawing/2014/main" id="{2E69FF5A-0BE4-EDF9-6C16-7B00CD80B885}"/>
              </a:ext>
            </a:extLst>
          </p:cNvPr>
          <p:cNvSpPr txBox="1"/>
          <p:nvPr/>
        </p:nvSpPr>
        <p:spPr>
          <a:xfrm>
            <a:off x="750509" y="7534557"/>
            <a:ext cx="375103" cy="33855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근로자</a:t>
            </a:r>
          </a:p>
          <a:p>
            <a:pPr algn="ctr"/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참여</a:t>
            </a:r>
          </a:p>
        </p:txBody>
      </p:sp>
      <p:sp>
        <p:nvSpPr>
          <p:cNvPr id="27729" name="TextBox 27728">
            <a:extLst>
              <a:ext uri="{FF2B5EF4-FFF2-40B4-BE49-F238E27FC236}">
                <a16:creationId xmlns:a16="http://schemas.microsoft.com/office/drawing/2014/main" id="{5747E1FD-CF0C-0A44-83F1-570D6E52679A}"/>
              </a:ext>
            </a:extLst>
          </p:cNvPr>
          <p:cNvSpPr txBox="1"/>
          <p:nvPr/>
        </p:nvSpPr>
        <p:spPr>
          <a:xfrm>
            <a:off x="750509" y="8899072"/>
            <a:ext cx="375103" cy="33855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결과의</a:t>
            </a:r>
          </a:p>
          <a:p>
            <a:pPr algn="ctr"/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공유</a:t>
            </a:r>
          </a:p>
        </p:txBody>
      </p:sp>
      <p:sp>
        <p:nvSpPr>
          <p:cNvPr id="27730" name="타원 27729">
            <a:extLst>
              <a:ext uri="{FF2B5EF4-FFF2-40B4-BE49-F238E27FC236}">
                <a16:creationId xmlns:a16="http://schemas.microsoft.com/office/drawing/2014/main" id="{DD478996-2BBF-FA8A-B3AA-BAB4896E7101}"/>
              </a:ext>
            </a:extLst>
          </p:cNvPr>
          <p:cNvSpPr/>
          <p:nvPr/>
        </p:nvSpPr>
        <p:spPr>
          <a:xfrm>
            <a:off x="740060" y="5464615"/>
            <a:ext cx="396000" cy="396000"/>
          </a:xfrm>
          <a:prstGeom prst="ellipse">
            <a:avLst/>
          </a:prstGeom>
          <a:solidFill>
            <a:srgbClr val="2187C5"/>
          </a:solidFill>
          <a:ln w="38100" cap="flat" cmpd="sng" algn="ctr">
            <a:solidFill>
              <a:srgbClr val="2187C5">
                <a:alpha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sz="1600" kern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31" name="타원 27730">
            <a:extLst>
              <a:ext uri="{FF2B5EF4-FFF2-40B4-BE49-F238E27FC236}">
                <a16:creationId xmlns:a16="http://schemas.microsoft.com/office/drawing/2014/main" id="{4AF365C5-2C9A-6742-D333-8FAE8EC3003D}"/>
              </a:ext>
            </a:extLst>
          </p:cNvPr>
          <p:cNvSpPr/>
          <p:nvPr/>
        </p:nvSpPr>
        <p:spPr>
          <a:xfrm>
            <a:off x="740060" y="7041707"/>
            <a:ext cx="396000" cy="396000"/>
          </a:xfrm>
          <a:prstGeom prst="ellipse">
            <a:avLst/>
          </a:prstGeom>
          <a:solidFill>
            <a:srgbClr val="285BAE"/>
          </a:solidFill>
          <a:ln w="38100">
            <a:solidFill>
              <a:srgbClr val="285BAE">
                <a:alpha val="50000"/>
              </a:srgbClr>
            </a:solidFill>
          </a:ln>
          <a:effectLst/>
        </p:spPr>
        <p:txBody>
          <a:bodyPr rtlCol="0" anchor="ctr"/>
          <a:lstStyle/>
          <a:p>
            <a:pPr algn="ctr" latinLnBrk="0"/>
            <a:endParaRPr lang="ko-KR" altLang="en-US"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32" name="타원 27731">
            <a:extLst>
              <a:ext uri="{FF2B5EF4-FFF2-40B4-BE49-F238E27FC236}">
                <a16:creationId xmlns:a16="http://schemas.microsoft.com/office/drawing/2014/main" id="{C18CAB71-95F6-7D46-143F-DBD6904B8DE6}"/>
              </a:ext>
            </a:extLst>
          </p:cNvPr>
          <p:cNvSpPr/>
          <p:nvPr/>
        </p:nvSpPr>
        <p:spPr>
          <a:xfrm>
            <a:off x="740060" y="8428208"/>
            <a:ext cx="396000" cy="396000"/>
          </a:xfrm>
          <a:prstGeom prst="ellipse">
            <a:avLst/>
          </a:prstGeom>
          <a:solidFill>
            <a:srgbClr val="002060"/>
          </a:solidFill>
          <a:ln w="38100" cap="flat" cmpd="sng" algn="ctr">
            <a:solidFill>
              <a:srgbClr val="002060">
                <a:alpha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sz="1600" kern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33" name="양쪽 모서리가 둥근 사각형 133">
            <a:extLst>
              <a:ext uri="{FF2B5EF4-FFF2-40B4-BE49-F238E27FC236}">
                <a16:creationId xmlns:a16="http://schemas.microsoft.com/office/drawing/2014/main" id="{941769A8-9116-AC27-3DC0-D94F5CA2C564}"/>
              </a:ext>
            </a:extLst>
          </p:cNvPr>
          <p:cNvSpPr/>
          <p:nvPr/>
        </p:nvSpPr>
        <p:spPr>
          <a:xfrm>
            <a:off x="1309348" y="4766832"/>
            <a:ext cx="5182629" cy="393727"/>
          </a:xfrm>
          <a:prstGeom prst="round2SameRect">
            <a:avLst>
              <a:gd name="adj1" fmla="val 21616"/>
              <a:gd name="adj2" fmla="val 0"/>
            </a:avLst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sz="1600" kern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34" name="TextBox 27733">
            <a:extLst>
              <a:ext uri="{FF2B5EF4-FFF2-40B4-BE49-F238E27FC236}">
                <a16:creationId xmlns:a16="http://schemas.microsoft.com/office/drawing/2014/main" id="{E04456EE-43BE-3480-AA31-8DA3FADED11A}"/>
              </a:ext>
            </a:extLst>
          </p:cNvPr>
          <p:cNvSpPr txBox="1"/>
          <p:nvPr/>
        </p:nvSpPr>
        <p:spPr>
          <a:xfrm>
            <a:off x="2428321" y="4830225"/>
            <a:ext cx="320601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4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절차</a:t>
            </a:r>
          </a:p>
        </p:txBody>
      </p:sp>
      <p:sp>
        <p:nvSpPr>
          <p:cNvPr id="27735" name="TextBox 27734">
            <a:extLst>
              <a:ext uri="{FF2B5EF4-FFF2-40B4-BE49-F238E27FC236}">
                <a16:creationId xmlns:a16="http://schemas.microsoft.com/office/drawing/2014/main" id="{C53B7F63-5343-9953-1398-9195ADED9191}"/>
              </a:ext>
            </a:extLst>
          </p:cNvPr>
          <p:cNvSpPr txBox="1"/>
          <p:nvPr/>
        </p:nvSpPr>
        <p:spPr>
          <a:xfrm>
            <a:off x="4875720" y="4830225"/>
            <a:ext cx="641201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4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주요내용</a:t>
            </a:r>
          </a:p>
        </p:txBody>
      </p:sp>
      <p:cxnSp>
        <p:nvCxnSpPr>
          <p:cNvPr id="27736" name="직선 연결선 27735">
            <a:extLst>
              <a:ext uri="{FF2B5EF4-FFF2-40B4-BE49-F238E27FC236}">
                <a16:creationId xmlns:a16="http://schemas.microsoft.com/office/drawing/2014/main" id="{67AFD25C-638B-72A0-E3A3-4572DDFA1921}"/>
              </a:ext>
            </a:extLst>
          </p:cNvPr>
          <p:cNvCxnSpPr/>
          <p:nvPr/>
        </p:nvCxnSpPr>
        <p:spPr>
          <a:xfrm>
            <a:off x="3900663" y="5154880"/>
            <a:ext cx="1" cy="426871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37" name="직선 연결선 27736">
            <a:extLst>
              <a:ext uri="{FF2B5EF4-FFF2-40B4-BE49-F238E27FC236}">
                <a16:creationId xmlns:a16="http://schemas.microsoft.com/office/drawing/2014/main" id="{E4502AAB-30EA-4474-44FA-03BD74AE0643}"/>
              </a:ext>
            </a:extLst>
          </p:cNvPr>
          <p:cNvCxnSpPr/>
          <p:nvPr/>
        </p:nvCxnSpPr>
        <p:spPr>
          <a:xfrm flipH="1">
            <a:off x="3900663" y="4821172"/>
            <a:ext cx="1" cy="244906"/>
          </a:xfrm>
          <a:prstGeom prst="line">
            <a:avLst/>
          </a:prstGeom>
          <a:ln w="25400">
            <a:solidFill>
              <a:schemeClr val="bg1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38" name="모서리가 둥근 직사각형 9">
            <a:extLst>
              <a:ext uri="{FF2B5EF4-FFF2-40B4-BE49-F238E27FC236}">
                <a16:creationId xmlns:a16="http://schemas.microsoft.com/office/drawing/2014/main" id="{87F0BA13-9346-530F-D385-A86DC2925D0A}"/>
              </a:ext>
            </a:extLst>
          </p:cNvPr>
          <p:cNvSpPr/>
          <p:nvPr/>
        </p:nvSpPr>
        <p:spPr>
          <a:xfrm>
            <a:off x="1435708" y="5279993"/>
            <a:ext cx="1087514" cy="443063"/>
          </a:xfrm>
          <a:prstGeom prst="roundRect">
            <a:avLst>
              <a:gd name="adj" fmla="val 806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사전준비</a:t>
            </a:r>
          </a:p>
        </p:txBody>
      </p:sp>
      <p:sp>
        <p:nvSpPr>
          <p:cNvPr id="27739" name="모서리가 둥근 직사각형 134">
            <a:extLst>
              <a:ext uri="{FF2B5EF4-FFF2-40B4-BE49-F238E27FC236}">
                <a16:creationId xmlns:a16="http://schemas.microsoft.com/office/drawing/2014/main" id="{D20A057C-63C4-8EBD-42C4-6908BA547978}"/>
              </a:ext>
            </a:extLst>
          </p:cNvPr>
          <p:cNvSpPr/>
          <p:nvPr/>
        </p:nvSpPr>
        <p:spPr>
          <a:xfrm>
            <a:off x="1435708" y="5946772"/>
            <a:ext cx="1087514" cy="443063"/>
          </a:xfrm>
          <a:prstGeom prst="roundRect">
            <a:avLst>
              <a:gd name="adj" fmla="val 806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유해 </a:t>
            </a: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· </a:t>
            </a: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위험</a:t>
            </a:r>
            <a:endParaRPr lang="en-US" altLang="ko-KR" sz="1100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요인 파악</a:t>
            </a:r>
          </a:p>
        </p:txBody>
      </p:sp>
      <p:sp>
        <p:nvSpPr>
          <p:cNvPr id="27740" name="모서리가 둥근 직사각형 135">
            <a:extLst>
              <a:ext uri="{FF2B5EF4-FFF2-40B4-BE49-F238E27FC236}">
                <a16:creationId xmlns:a16="http://schemas.microsoft.com/office/drawing/2014/main" id="{70ECF58C-86F1-BBBA-FD15-D8178C01034C}"/>
              </a:ext>
            </a:extLst>
          </p:cNvPr>
          <p:cNvSpPr/>
          <p:nvPr/>
        </p:nvSpPr>
        <p:spPr>
          <a:xfrm>
            <a:off x="1435708" y="6613551"/>
            <a:ext cx="1087514" cy="443063"/>
          </a:xfrm>
          <a:prstGeom prst="roundRect">
            <a:avLst>
              <a:gd name="adj" fmla="val 753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위험성 결정</a:t>
            </a:r>
          </a:p>
        </p:txBody>
      </p:sp>
      <p:sp>
        <p:nvSpPr>
          <p:cNvPr id="27741" name="모서리가 둥근 직사각형 136">
            <a:extLst>
              <a:ext uri="{FF2B5EF4-FFF2-40B4-BE49-F238E27FC236}">
                <a16:creationId xmlns:a16="http://schemas.microsoft.com/office/drawing/2014/main" id="{630B5C6B-29D9-39D9-6AF6-A7ECC3BF9033}"/>
              </a:ext>
            </a:extLst>
          </p:cNvPr>
          <p:cNvSpPr/>
          <p:nvPr/>
        </p:nvSpPr>
        <p:spPr>
          <a:xfrm>
            <a:off x="1435708" y="8160418"/>
            <a:ext cx="1087514" cy="443063"/>
          </a:xfrm>
          <a:prstGeom prst="roundRect">
            <a:avLst>
              <a:gd name="adj" fmla="val 806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위험성</a:t>
            </a:r>
            <a:endParaRPr lang="en-US" altLang="ko-KR" sz="1100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평가의 공유</a:t>
            </a:r>
          </a:p>
        </p:txBody>
      </p:sp>
      <p:sp>
        <p:nvSpPr>
          <p:cNvPr id="27742" name="모서리가 둥근 직사각형 137">
            <a:extLst>
              <a:ext uri="{FF2B5EF4-FFF2-40B4-BE49-F238E27FC236}">
                <a16:creationId xmlns:a16="http://schemas.microsoft.com/office/drawing/2014/main" id="{1BBBE6DC-6854-6C00-C5D5-050A940AC9B5}"/>
              </a:ext>
            </a:extLst>
          </p:cNvPr>
          <p:cNvSpPr/>
          <p:nvPr/>
        </p:nvSpPr>
        <p:spPr>
          <a:xfrm>
            <a:off x="1435708" y="8827198"/>
            <a:ext cx="1087514" cy="443063"/>
          </a:xfrm>
          <a:prstGeom prst="roundRect">
            <a:avLst>
              <a:gd name="adj" fmla="val 699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기록 및 보존</a:t>
            </a:r>
          </a:p>
        </p:txBody>
      </p:sp>
      <p:sp>
        <p:nvSpPr>
          <p:cNvPr id="27743" name="TextBox 27742">
            <a:extLst>
              <a:ext uri="{FF2B5EF4-FFF2-40B4-BE49-F238E27FC236}">
                <a16:creationId xmlns:a16="http://schemas.microsoft.com/office/drawing/2014/main" id="{250B18F2-5009-79B2-9217-FA4A028A8164}"/>
              </a:ext>
            </a:extLst>
          </p:cNvPr>
          <p:cNvSpPr txBox="1"/>
          <p:nvPr/>
        </p:nvSpPr>
        <p:spPr>
          <a:xfrm>
            <a:off x="2189259" y="7907716"/>
            <a:ext cx="410369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9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허용가능</a:t>
            </a:r>
          </a:p>
        </p:txBody>
      </p:sp>
      <p:sp>
        <p:nvSpPr>
          <p:cNvPr id="27744" name="TextBox 27743">
            <a:extLst>
              <a:ext uri="{FF2B5EF4-FFF2-40B4-BE49-F238E27FC236}">
                <a16:creationId xmlns:a16="http://schemas.microsoft.com/office/drawing/2014/main" id="{44E854BE-0C16-4C71-7757-C654779944CA}"/>
              </a:ext>
            </a:extLst>
          </p:cNvPr>
          <p:cNvSpPr txBox="1"/>
          <p:nvPr/>
        </p:nvSpPr>
        <p:spPr>
          <a:xfrm>
            <a:off x="3382859" y="6813747"/>
            <a:ext cx="30777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ko-KR" altLang="en-US" sz="9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허용</a:t>
            </a:r>
            <a:endParaRPr lang="en-US" altLang="ko-KR" sz="900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r>
              <a:rPr lang="ko-KR" altLang="en-US" sz="9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가능성</a:t>
            </a:r>
          </a:p>
        </p:txBody>
      </p:sp>
      <p:cxnSp>
        <p:nvCxnSpPr>
          <p:cNvPr id="27745" name="직선 화살표 연결선 27744">
            <a:extLst>
              <a:ext uri="{FF2B5EF4-FFF2-40B4-BE49-F238E27FC236}">
                <a16:creationId xmlns:a16="http://schemas.microsoft.com/office/drawing/2014/main" id="{CB9F4080-F96C-7960-A577-FD38EF9FC9B5}"/>
              </a:ext>
            </a:extLst>
          </p:cNvPr>
          <p:cNvCxnSpPr/>
          <p:nvPr/>
        </p:nvCxnSpPr>
        <p:spPr>
          <a:xfrm>
            <a:off x="1979465" y="5719337"/>
            <a:ext cx="0" cy="193054"/>
          </a:xfrm>
          <a:prstGeom prst="straightConnector1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46" name="직선 화살표 연결선 27745">
            <a:extLst>
              <a:ext uri="{FF2B5EF4-FFF2-40B4-BE49-F238E27FC236}">
                <a16:creationId xmlns:a16="http://schemas.microsoft.com/office/drawing/2014/main" id="{16A3B86B-4CE4-ED7A-55B6-31C44F20CF8C}"/>
              </a:ext>
            </a:extLst>
          </p:cNvPr>
          <p:cNvCxnSpPr/>
          <p:nvPr/>
        </p:nvCxnSpPr>
        <p:spPr>
          <a:xfrm>
            <a:off x="1979465" y="6386116"/>
            <a:ext cx="0" cy="193054"/>
          </a:xfrm>
          <a:prstGeom prst="straightConnector1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47" name="직선 화살표 연결선 27746">
            <a:extLst>
              <a:ext uri="{FF2B5EF4-FFF2-40B4-BE49-F238E27FC236}">
                <a16:creationId xmlns:a16="http://schemas.microsoft.com/office/drawing/2014/main" id="{EBE7F7C7-CB0B-85D0-B596-6EF81D2BAB8F}"/>
              </a:ext>
            </a:extLst>
          </p:cNvPr>
          <p:cNvCxnSpPr/>
          <p:nvPr/>
        </p:nvCxnSpPr>
        <p:spPr>
          <a:xfrm>
            <a:off x="1979465" y="7052895"/>
            <a:ext cx="0" cy="193054"/>
          </a:xfrm>
          <a:prstGeom prst="straightConnector1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48" name="직선 화살표 연결선 27747">
            <a:extLst>
              <a:ext uri="{FF2B5EF4-FFF2-40B4-BE49-F238E27FC236}">
                <a16:creationId xmlns:a16="http://schemas.microsoft.com/office/drawing/2014/main" id="{6D1EE118-96C9-9D3D-F97B-8B3E52FAC413}"/>
              </a:ext>
            </a:extLst>
          </p:cNvPr>
          <p:cNvCxnSpPr/>
          <p:nvPr/>
        </p:nvCxnSpPr>
        <p:spPr>
          <a:xfrm>
            <a:off x="1979465" y="7929037"/>
            <a:ext cx="0" cy="193054"/>
          </a:xfrm>
          <a:prstGeom prst="straightConnector1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49" name="직선 화살표 연결선 27748">
            <a:extLst>
              <a:ext uri="{FF2B5EF4-FFF2-40B4-BE49-F238E27FC236}">
                <a16:creationId xmlns:a16="http://schemas.microsoft.com/office/drawing/2014/main" id="{AA969AF6-B927-BFF1-E437-D0C6FC393D60}"/>
              </a:ext>
            </a:extLst>
          </p:cNvPr>
          <p:cNvCxnSpPr/>
          <p:nvPr/>
        </p:nvCxnSpPr>
        <p:spPr>
          <a:xfrm>
            <a:off x="1979465" y="8599762"/>
            <a:ext cx="0" cy="193054"/>
          </a:xfrm>
          <a:prstGeom prst="straightConnector1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50" name="자유형 148">
            <a:extLst>
              <a:ext uri="{FF2B5EF4-FFF2-40B4-BE49-F238E27FC236}">
                <a16:creationId xmlns:a16="http://schemas.microsoft.com/office/drawing/2014/main" id="{DF9B6D27-1F18-0C51-2DEA-47C4EBF7A6D5}"/>
              </a:ext>
            </a:extLst>
          </p:cNvPr>
          <p:cNvSpPr/>
          <p:nvPr/>
        </p:nvSpPr>
        <p:spPr>
          <a:xfrm>
            <a:off x="2628002" y="6820123"/>
            <a:ext cx="616219" cy="460207"/>
          </a:xfrm>
          <a:custGeom>
            <a:avLst/>
            <a:gdLst>
              <a:gd name="connsiteX0" fmla="*/ 566738 w 566738"/>
              <a:gd name="connsiteY0" fmla="*/ 509588 h 509588"/>
              <a:gd name="connsiteX1" fmla="*/ 566738 w 566738"/>
              <a:gd name="connsiteY1" fmla="*/ 0 h 509588"/>
              <a:gd name="connsiteX2" fmla="*/ 0 w 566738"/>
              <a:gd name="connsiteY2" fmla="*/ 0 h 50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6738" h="509588">
                <a:moveTo>
                  <a:pt x="566738" y="509588"/>
                </a:moveTo>
                <a:lnTo>
                  <a:pt x="566738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51" name="모서리가 둥근 직사각형 150">
            <a:extLst>
              <a:ext uri="{FF2B5EF4-FFF2-40B4-BE49-F238E27FC236}">
                <a16:creationId xmlns:a16="http://schemas.microsoft.com/office/drawing/2014/main" id="{A44E41B3-805A-B1E0-5FD7-2597CEC174F1}"/>
              </a:ext>
            </a:extLst>
          </p:cNvPr>
          <p:cNvSpPr/>
          <p:nvPr/>
        </p:nvSpPr>
        <p:spPr>
          <a:xfrm>
            <a:off x="2695881" y="7285183"/>
            <a:ext cx="1087514" cy="651519"/>
          </a:xfrm>
          <a:prstGeom prst="roundRect">
            <a:avLst>
              <a:gd name="adj" fmla="val 5702"/>
            </a:avLst>
          </a:prstGeom>
          <a:solidFill>
            <a:srgbClr val="002060">
              <a:alpha val="1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위험성 감소대책</a:t>
            </a:r>
          </a:p>
          <a:p>
            <a:pPr algn="ctr">
              <a:defRPr/>
            </a:pP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수립 및 실행</a:t>
            </a:r>
          </a:p>
        </p:txBody>
      </p:sp>
      <p:grpSp>
        <p:nvGrpSpPr>
          <p:cNvPr id="27752" name="그룹 27751">
            <a:extLst>
              <a:ext uri="{FF2B5EF4-FFF2-40B4-BE49-F238E27FC236}">
                <a16:creationId xmlns:a16="http://schemas.microsoft.com/office/drawing/2014/main" id="{CAA2E187-E2A5-1512-0E04-7F5D51C15CC4}"/>
              </a:ext>
            </a:extLst>
          </p:cNvPr>
          <p:cNvGrpSpPr/>
          <p:nvPr/>
        </p:nvGrpSpPr>
        <p:grpSpPr>
          <a:xfrm rot="5400000">
            <a:off x="5963376" y="4631959"/>
            <a:ext cx="393731" cy="663469"/>
            <a:chOff x="666670" y="5290420"/>
            <a:chExt cx="338823" cy="539599"/>
          </a:xfrm>
        </p:grpSpPr>
        <p:sp>
          <p:nvSpPr>
            <p:cNvPr id="27753" name="Freeform 19">
              <a:extLst>
                <a:ext uri="{FF2B5EF4-FFF2-40B4-BE49-F238E27FC236}">
                  <a16:creationId xmlns:a16="http://schemas.microsoft.com/office/drawing/2014/main" id="{F87FBDC2-304E-579D-8CFD-9B52C535C2C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36082" y="5291117"/>
              <a:ext cx="169411" cy="216036"/>
            </a:xfrm>
            <a:custGeom>
              <a:avLst/>
              <a:gdLst>
                <a:gd name="T0" fmla="*/ 540 w 540"/>
                <a:gd name="T1" fmla="*/ 310 h 620"/>
                <a:gd name="T2" fmla="*/ 0 w 540"/>
                <a:gd name="T3" fmla="*/ 0 h 620"/>
                <a:gd name="T4" fmla="*/ 0 w 540"/>
                <a:gd name="T5" fmla="*/ 0 h 620"/>
                <a:gd name="T6" fmla="*/ 0 w 540"/>
                <a:gd name="T7" fmla="*/ 620 h 620"/>
                <a:gd name="T8" fmla="*/ 0 w 540"/>
                <a:gd name="T9" fmla="*/ 620 h 620"/>
                <a:gd name="T10" fmla="*/ 540 w 540"/>
                <a:gd name="T11" fmla="*/ 31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0" h="620">
                  <a:moveTo>
                    <a:pt x="540" y="31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620"/>
                  </a:lnTo>
                  <a:lnTo>
                    <a:pt x="0" y="620"/>
                  </a:lnTo>
                  <a:lnTo>
                    <a:pt x="540" y="310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54" name="Freeform 20">
              <a:extLst>
                <a:ext uri="{FF2B5EF4-FFF2-40B4-BE49-F238E27FC236}">
                  <a16:creationId xmlns:a16="http://schemas.microsoft.com/office/drawing/2014/main" id="{D31EA9A9-BD97-6624-5FA0-82EF32FC730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36082" y="5399135"/>
              <a:ext cx="169411" cy="216734"/>
            </a:xfrm>
            <a:custGeom>
              <a:avLst/>
              <a:gdLst>
                <a:gd name="T0" fmla="*/ 540 w 540"/>
                <a:gd name="T1" fmla="*/ 2 h 622"/>
                <a:gd name="T2" fmla="*/ 540 w 540"/>
                <a:gd name="T3" fmla="*/ 0 h 622"/>
                <a:gd name="T4" fmla="*/ 0 w 540"/>
                <a:gd name="T5" fmla="*/ 310 h 622"/>
                <a:gd name="T6" fmla="*/ 0 w 540"/>
                <a:gd name="T7" fmla="*/ 310 h 622"/>
                <a:gd name="T8" fmla="*/ 540 w 540"/>
                <a:gd name="T9" fmla="*/ 622 h 622"/>
                <a:gd name="T10" fmla="*/ 540 w 540"/>
                <a:gd name="T11" fmla="*/ 622 h 622"/>
                <a:gd name="T12" fmla="*/ 540 w 540"/>
                <a:gd name="T13" fmla="*/ 622 h 622"/>
                <a:gd name="T14" fmla="*/ 540 w 540"/>
                <a:gd name="T15" fmla="*/ 2 h 622"/>
                <a:gd name="T16" fmla="*/ 540 w 540"/>
                <a:gd name="T17" fmla="*/ 2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0" h="622">
                  <a:moveTo>
                    <a:pt x="540" y="2"/>
                  </a:moveTo>
                  <a:lnTo>
                    <a:pt x="540" y="0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540" y="622"/>
                  </a:lnTo>
                  <a:lnTo>
                    <a:pt x="540" y="622"/>
                  </a:lnTo>
                  <a:lnTo>
                    <a:pt x="540" y="622"/>
                  </a:lnTo>
                  <a:lnTo>
                    <a:pt x="540" y="2"/>
                  </a:lnTo>
                  <a:lnTo>
                    <a:pt x="540" y="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55" name="Freeform 21">
              <a:extLst>
                <a:ext uri="{FF2B5EF4-FFF2-40B4-BE49-F238E27FC236}">
                  <a16:creationId xmlns:a16="http://schemas.microsoft.com/office/drawing/2014/main" id="{9A235CAE-AEBF-D450-EE0B-51D1E2E0A5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6670" y="5290420"/>
              <a:ext cx="169411" cy="216734"/>
            </a:xfrm>
            <a:custGeom>
              <a:avLst/>
              <a:gdLst>
                <a:gd name="T0" fmla="*/ 540 w 540"/>
                <a:gd name="T1" fmla="*/ 0 h 622"/>
                <a:gd name="T2" fmla="*/ 540 w 540"/>
                <a:gd name="T3" fmla="*/ 0 h 622"/>
                <a:gd name="T4" fmla="*/ 540 w 540"/>
                <a:gd name="T5" fmla="*/ 2 h 622"/>
                <a:gd name="T6" fmla="*/ 0 w 540"/>
                <a:gd name="T7" fmla="*/ 312 h 622"/>
                <a:gd name="T8" fmla="*/ 540 w 540"/>
                <a:gd name="T9" fmla="*/ 622 h 622"/>
                <a:gd name="T10" fmla="*/ 540 w 540"/>
                <a:gd name="T11" fmla="*/ 622 h 622"/>
                <a:gd name="T12" fmla="*/ 540 w 540"/>
                <a:gd name="T13" fmla="*/ 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0" h="622">
                  <a:moveTo>
                    <a:pt x="540" y="0"/>
                  </a:moveTo>
                  <a:lnTo>
                    <a:pt x="540" y="0"/>
                  </a:lnTo>
                  <a:lnTo>
                    <a:pt x="540" y="2"/>
                  </a:lnTo>
                  <a:lnTo>
                    <a:pt x="0" y="312"/>
                  </a:lnTo>
                  <a:lnTo>
                    <a:pt x="540" y="622"/>
                  </a:lnTo>
                  <a:lnTo>
                    <a:pt x="540" y="622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56" name="Freeform 22">
              <a:extLst>
                <a:ext uri="{FF2B5EF4-FFF2-40B4-BE49-F238E27FC236}">
                  <a16:creationId xmlns:a16="http://schemas.microsoft.com/office/drawing/2014/main" id="{C5ADADA7-1037-E1F0-518A-AABEEE8859E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6670" y="5399135"/>
              <a:ext cx="169411" cy="216734"/>
            </a:xfrm>
            <a:custGeom>
              <a:avLst/>
              <a:gdLst>
                <a:gd name="T0" fmla="*/ 0 w 540"/>
                <a:gd name="T1" fmla="*/ 0 h 622"/>
                <a:gd name="T2" fmla="*/ 0 w 540"/>
                <a:gd name="T3" fmla="*/ 2 h 622"/>
                <a:gd name="T4" fmla="*/ 0 w 540"/>
                <a:gd name="T5" fmla="*/ 622 h 622"/>
                <a:gd name="T6" fmla="*/ 540 w 540"/>
                <a:gd name="T7" fmla="*/ 310 h 622"/>
                <a:gd name="T8" fmla="*/ 0 w 540"/>
                <a:gd name="T9" fmla="*/ 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622">
                  <a:moveTo>
                    <a:pt x="0" y="0"/>
                  </a:moveTo>
                  <a:lnTo>
                    <a:pt x="0" y="2"/>
                  </a:lnTo>
                  <a:lnTo>
                    <a:pt x="0" y="622"/>
                  </a:lnTo>
                  <a:lnTo>
                    <a:pt x="540" y="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27757" name="그룹 27756">
              <a:extLst>
                <a:ext uri="{FF2B5EF4-FFF2-40B4-BE49-F238E27FC236}">
                  <a16:creationId xmlns:a16="http://schemas.microsoft.com/office/drawing/2014/main" id="{63146973-7B6D-CEAA-E84D-E3FB7203DDFB}"/>
                </a:ext>
              </a:extLst>
            </p:cNvPr>
            <p:cNvGrpSpPr/>
            <p:nvPr/>
          </p:nvGrpSpPr>
          <p:grpSpPr>
            <a:xfrm>
              <a:off x="836081" y="5504570"/>
              <a:ext cx="169411" cy="325449"/>
              <a:chOff x="321" y="6148963"/>
              <a:chExt cx="160210" cy="307774"/>
            </a:xfrm>
          </p:grpSpPr>
          <p:sp>
            <p:nvSpPr>
              <p:cNvPr id="27758" name="Freeform 21">
                <a:extLst>
                  <a:ext uri="{FF2B5EF4-FFF2-40B4-BE49-F238E27FC236}">
                    <a16:creationId xmlns:a16="http://schemas.microsoft.com/office/drawing/2014/main" id="{D04EC129-B9A8-61C1-0B32-9519FC84FF0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321" y="6251774"/>
                <a:ext cx="160210" cy="204963"/>
              </a:xfrm>
              <a:custGeom>
                <a:avLst/>
                <a:gdLst>
                  <a:gd name="T0" fmla="*/ 540 w 540"/>
                  <a:gd name="T1" fmla="*/ 0 h 622"/>
                  <a:gd name="T2" fmla="*/ 540 w 540"/>
                  <a:gd name="T3" fmla="*/ 0 h 622"/>
                  <a:gd name="T4" fmla="*/ 540 w 540"/>
                  <a:gd name="T5" fmla="*/ 2 h 622"/>
                  <a:gd name="T6" fmla="*/ 0 w 540"/>
                  <a:gd name="T7" fmla="*/ 312 h 622"/>
                  <a:gd name="T8" fmla="*/ 540 w 540"/>
                  <a:gd name="T9" fmla="*/ 622 h 622"/>
                  <a:gd name="T10" fmla="*/ 540 w 540"/>
                  <a:gd name="T11" fmla="*/ 622 h 622"/>
                  <a:gd name="T12" fmla="*/ 540 w 540"/>
                  <a:gd name="T13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622">
                    <a:moveTo>
                      <a:pt x="540" y="0"/>
                    </a:moveTo>
                    <a:lnTo>
                      <a:pt x="540" y="0"/>
                    </a:lnTo>
                    <a:lnTo>
                      <a:pt x="540" y="2"/>
                    </a:lnTo>
                    <a:lnTo>
                      <a:pt x="0" y="312"/>
                    </a:lnTo>
                    <a:lnTo>
                      <a:pt x="540" y="622"/>
                    </a:lnTo>
                    <a:lnTo>
                      <a:pt x="540" y="622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bg1">
                  <a:alpha val="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27759" name="Freeform 22">
                <a:extLst>
                  <a:ext uri="{FF2B5EF4-FFF2-40B4-BE49-F238E27FC236}">
                    <a16:creationId xmlns:a16="http://schemas.microsoft.com/office/drawing/2014/main" id="{F9E6D2DC-BF72-9B58-DC26-CAFD810DEF6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321" y="6148963"/>
                <a:ext cx="160210" cy="204963"/>
              </a:xfrm>
              <a:custGeom>
                <a:avLst/>
                <a:gdLst>
                  <a:gd name="T0" fmla="*/ 0 w 540"/>
                  <a:gd name="T1" fmla="*/ 0 h 622"/>
                  <a:gd name="T2" fmla="*/ 0 w 540"/>
                  <a:gd name="T3" fmla="*/ 2 h 622"/>
                  <a:gd name="T4" fmla="*/ 0 w 540"/>
                  <a:gd name="T5" fmla="*/ 622 h 622"/>
                  <a:gd name="T6" fmla="*/ 540 w 540"/>
                  <a:gd name="T7" fmla="*/ 310 h 622"/>
                  <a:gd name="T8" fmla="*/ 0 w 540"/>
                  <a:gd name="T9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0" h="622">
                    <a:moveTo>
                      <a:pt x="0" y="0"/>
                    </a:moveTo>
                    <a:lnTo>
                      <a:pt x="0" y="2"/>
                    </a:lnTo>
                    <a:lnTo>
                      <a:pt x="0" y="622"/>
                    </a:lnTo>
                    <a:lnTo>
                      <a:pt x="540" y="3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7760" name="그룹 27759">
            <a:extLst>
              <a:ext uri="{FF2B5EF4-FFF2-40B4-BE49-F238E27FC236}">
                <a16:creationId xmlns:a16="http://schemas.microsoft.com/office/drawing/2014/main" id="{70B1B2B3-C0A0-5F3B-61E0-B3949C731501}"/>
              </a:ext>
            </a:extLst>
          </p:cNvPr>
          <p:cNvGrpSpPr/>
          <p:nvPr/>
        </p:nvGrpSpPr>
        <p:grpSpPr>
          <a:xfrm rot="16200000" flipH="1">
            <a:off x="1444218" y="4631960"/>
            <a:ext cx="393731" cy="663469"/>
            <a:chOff x="666670" y="5290420"/>
            <a:chExt cx="338823" cy="539599"/>
          </a:xfrm>
        </p:grpSpPr>
        <p:sp>
          <p:nvSpPr>
            <p:cNvPr id="27761" name="Freeform 19">
              <a:extLst>
                <a:ext uri="{FF2B5EF4-FFF2-40B4-BE49-F238E27FC236}">
                  <a16:creationId xmlns:a16="http://schemas.microsoft.com/office/drawing/2014/main" id="{46D4BFE2-23B9-F40E-A854-15EB23D2E9A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36082" y="5291117"/>
              <a:ext cx="169411" cy="216036"/>
            </a:xfrm>
            <a:custGeom>
              <a:avLst/>
              <a:gdLst>
                <a:gd name="T0" fmla="*/ 540 w 540"/>
                <a:gd name="T1" fmla="*/ 310 h 620"/>
                <a:gd name="T2" fmla="*/ 0 w 540"/>
                <a:gd name="T3" fmla="*/ 0 h 620"/>
                <a:gd name="T4" fmla="*/ 0 w 540"/>
                <a:gd name="T5" fmla="*/ 0 h 620"/>
                <a:gd name="T6" fmla="*/ 0 w 540"/>
                <a:gd name="T7" fmla="*/ 620 h 620"/>
                <a:gd name="T8" fmla="*/ 0 w 540"/>
                <a:gd name="T9" fmla="*/ 620 h 620"/>
                <a:gd name="T10" fmla="*/ 540 w 540"/>
                <a:gd name="T11" fmla="*/ 31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0" h="620">
                  <a:moveTo>
                    <a:pt x="540" y="31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620"/>
                  </a:lnTo>
                  <a:lnTo>
                    <a:pt x="0" y="620"/>
                  </a:lnTo>
                  <a:lnTo>
                    <a:pt x="540" y="310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62" name="Freeform 20">
              <a:extLst>
                <a:ext uri="{FF2B5EF4-FFF2-40B4-BE49-F238E27FC236}">
                  <a16:creationId xmlns:a16="http://schemas.microsoft.com/office/drawing/2014/main" id="{4ADEED09-6DB9-9C8B-E36A-AEB161A7831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36082" y="5399135"/>
              <a:ext cx="169411" cy="216734"/>
            </a:xfrm>
            <a:custGeom>
              <a:avLst/>
              <a:gdLst>
                <a:gd name="T0" fmla="*/ 540 w 540"/>
                <a:gd name="T1" fmla="*/ 2 h 622"/>
                <a:gd name="T2" fmla="*/ 540 w 540"/>
                <a:gd name="T3" fmla="*/ 0 h 622"/>
                <a:gd name="T4" fmla="*/ 0 w 540"/>
                <a:gd name="T5" fmla="*/ 310 h 622"/>
                <a:gd name="T6" fmla="*/ 0 w 540"/>
                <a:gd name="T7" fmla="*/ 310 h 622"/>
                <a:gd name="T8" fmla="*/ 540 w 540"/>
                <a:gd name="T9" fmla="*/ 622 h 622"/>
                <a:gd name="T10" fmla="*/ 540 w 540"/>
                <a:gd name="T11" fmla="*/ 622 h 622"/>
                <a:gd name="T12" fmla="*/ 540 w 540"/>
                <a:gd name="T13" fmla="*/ 622 h 622"/>
                <a:gd name="T14" fmla="*/ 540 w 540"/>
                <a:gd name="T15" fmla="*/ 2 h 622"/>
                <a:gd name="T16" fmla="*/ 540 w 540"/>
                <a:gd name="T17" fmla="*/ 2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0" h="622">
                  <a:moveTo>
                    <a:pt x="540" y="2"/>
                  </a:moveTo>
                  <a:lnTo>
                    <a:pt x="540" y="0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540" y="622"/>
                  </a:lnTo>
                  <a:lnTo>
                    <a:pt x="540" y="622"/>
                  </a:lnTo>
                  <a:lnTo>
                    <a:pt x="540" y="622"/>
                  </a:lnTo>
                  <a:lnTo>
                    <a:pt x="540" y="2"/>
                  </a:lnTo>
                  <a:lnTo>
                    <a:pt x="540" y="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63" name="Freeform 21">
              <a:extLst>
                <a:ext uri="{FF2B5EF4-FFF2-40B4-BE49-F238E27FC236}">
                  <a16:creationId xmlns:a16="http://schemas.microsoft.com/office/drawing/2014/main" id="{FC3EEAF1-5E68-0F38-B0AD-68FDE14612D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6670" y="5290420"/>
              <a:ext cx="169411" cy="216734"/>
            </a:xfrm>
            <a:custGeom>
              <a:avLst/>
              <a:gdLst>
                <a:gd name="T0" fmla="*/ 540 w 540"/>
                <a:gd name="T1" fmla="*/ 0 h 622"/>
                <a:gd name="T2" fmla="*/ 540 w 540"/>
                <a:gd name="T3" fmla="*/ 0 h 622"/>
                <a:gd name="T4" fmla="*/ 540 w 540"/>
                <a:gd name="T5" fmla="*/ 2 h 622"/>
                <a:gd name="T6" fmla="*/ 0 w 540"/>
                <a:gd name="T7" fmla="*/ 312 h 622"/>
                <a:gd name="T8" fmla="*/ 540 w 540"/>
                <a:gd name="T9" fmla="*/ 622 h 622"/>
                <a:gd name="T10" fmla="*/ 540 w 540"/>
                <a:gd name="T11" fmla="*/ 622 h 622"/>
                <a:gd name="T12" fmla="*/ 540 w 540"/>
                <a:gd name="T13" fmla="*/ 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0" h="622">
                  <a:moveTo>
                    <a:pt x="540" y="0"/>
                  </a:moveTo>
                  <a:lnTo>
                    <a:pt x="540" y="0"/>
                  </a:lnTo>
                  <a:lnTo>
                    <a:pt x="540" y="2"/>
                  </a:lnTo>
                  <a:lnTo>
                    <a:pt x="0" y="312"/>
                  </a:lnTo>
                  <a:lnTo>
                    <a:pt x="540" y="622"/>
                  </a:lnTo>
                  <a:lnTo>
                    <a:pt x="540" y="622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64" name="Freeform 22">
              <a:extLst>
                <a:ext uri="{FF2B5EF4-FFF2-40B4-BE49-F238E27FC236}">
                  <a16:creationId xmlns:a16="http://schemas.microsoft.com/office/drawing/2014/main" id="{76227D7A-AD3E-CFC9-AD0C-EA61AA41D5F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6670" y="5399135"/>
              <a:ext cx="169411" cy="216734"/>
            </a:xfrm>
            <a:custGeom>
              <a:avLst/>
              <a:gdLst>
                <a:gd name="T0" fmla="*/ 0 w 540"/>
                <a:gd name="T1" fmla="*/ 0 h 622"/>
                <a:gd name="T2" fmla="*/ 0 w 540"/>
                <a:gd name="T3" fmla="*/ 2 h 622"/>
                <a:gd name="T4" fmla="*/ 0 w 540"/>
                <a:gd name="T5" fmla="*/ 622 h 622"/>
                <a:gd name="T6" fmla="*/ 540 w 540"/>
                <a:gd name="T7" fmla="*/ 310 h 622"/>
                <a:gd name="T8" fmla="*/ 0 w 540"/>
                <a:gd name="T9" fmla="*/ 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622">
                  <a:moveTo>
                    <a:pt x="0" y="0"/>
                  </a:moveTo>
                  <a:lnTo>
                    <a:pt x="0" y="2"/>
                  </a:lnTo>
                  <a:lnTo>
                    <a:pt x="0" y="622"/>
                  </a:lnTo>
                  <a:lnTo>
                    <a:pt x="540" y="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27765" name="그룹 27764">
              <a:extLst>
                <a:ext uri="{FF2B5EF4-FFF2-40B4-BE49-F238E27FC236}">
                  <a16:creationId xmlns:a16="http://schemas.microsoft.com/office/drawing/2014/main" id="{59AA4A01-63F0-7027-81AD-3B6E87369B95}"/>
                </a:ext>
              </a:extLst>
            </p:cNvPr>
            <p:cNvGrpSpPr/>
            <p:nvPr/>
          </p:nvGrpSpPr>
          <p:grpSpPr>
            <a:xfrm>
              <a:off x="836081" y="5504570"/>
              <a:ext cx="169411" cy="325449"/>
              <a:chOff x="321" y="6148963"/>
              <a:chExt cx="160210" cy="307774"/>
            </a:xfrm>
          </p:grpSpPr>
          <p:sp>
            <p:nvSpPr>
              <p:cNvPr id="27766" name="Freeform 21">
                <a:extLst>
                  <a:ext uri="{FF2B5EF4-FFF2-40B4-BE49-F238E27FC236}">
                    <a16:creationId xmlns:a16="http://schemas.microsoft.com/office/drawing/2014/main" id="{4ED652F4-33DA-1648-D3E3-45DAFC30073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321" y="6251774"/>
                <a:ext cx="160210" cy="204963"/>
              </a:xfrm>
              <a:custGeom>
                <a:avLst/>
                <a:gdLst>
                  <a:gd name="T0" fmla="*/ 540 w 540"/>
                  <a:gd name="T1" fmla="*/ 0 h 622"/>
                  <a:gd name="T2" fmla="*/ 540 w 540"/>
                  <a:gd name="T3" fmla="*/ 0 h 622"/>
                  <a:gd name="T4" fmla="*/ 540 w 540"/>
                  <a:gd name="T5" fmla="*/ 2 h 622"/>
                  <a:gd name="T6" fmla="*/ 0 w 540"/>
                  <a:gd name="T7" fmla="*/ 312 h 622"/>
                  <a:gd name="T8" fmla="*/ 540 w 540"/>
                  <a:gd name="T9" fmla="*/ 622 h 622"/>
                  <a:gd name="T10" fmla="*/ 540 w 540"/>
                  <a:gd name="T11" fmla="*/ 622 h 622"/>
                  <a:gd name="T12" fmla="*/ 540 w 540"/>
                  <a:gd name="T13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622">
                    <a:moveTo>
                      <a:pt x="540" y="0"/>
                    </a:moveTo>
                    <a:lnTo>
                      <a:pt x="540" y="0"/>
                    </a:lnTo>
                    <a:lnTo>
                      <a:pt x="540" y="2"/>
                    </a:lnTo>
                    <a:lnTo>
                      <a:pt x="0" y="312"/>
                    </a:lnTo>
                    <a:lnTo>
                      <a:pt x="540" y="622"/>
                    </a:lnTo>
                    <a:lnTo>
                      <a:pt x="540" y="622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bg1">
                  <a:alpha val="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27767" name="Freeform 22">
                <a:extLst>
                  <a:ext uri="{FF2B5EF4-FFF2-40B4-BE49-F238E27FC236}">
                    <a16:creationId xmlns:a16="http://schemas.microsoft.com/office/drawing/2014/main" id="{3EAC811E-5C37-61C2-C39A-1F9BB48487E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321" y="6148963"/>
                <a:ext cx="160210" cy="204963"/>
              </a:xfrm>
              <a:custGeom>
                <a:avLst/>
                <a:gdLst>
                  <a:gd name="T0" fmla="*/ 0 w 540"/>
                  <a:gd name="T1" fmla="*/ 0 h 622"/>
                  <a:gd name="T2" fmla="*/ 0 w 540"/>
                  <a:gd name="T3" fmla="*/ 2 h 622"/>
                  <a:gd name="T4" fmla="*/ 0 w 540"/>
                  <a:gd name="T5" fmla="*/ 622 h 622"/>
                  <a:gd name="T6" fmla="*/ 540 w 540"/>
                  <a:gd name="T7" fmla="*/ 310 h 622"/>
                  <a:gd name="T8" fmla="*/ 0 w 540"/>
                  <a:gd name="T9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0" h="622">
                    <a:moveTo>
                      <a:pt x="0" y="0"/>
                    </a:moveTo>
                    <a:lnTo>
                      <a:pt x="0" y="2"/>
                    </a:lnTo>
                    <a:lnTo>
                      <a:pt x="0" y="622"/>
                    </a:lnTo>
                    <a:lnTo>
                      <a:pt x="540" y="3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7768" name="다이아몬드 27767">
            <a:extLst>
              <a:ext uri="{FF2B5EF4-FFF2-40B4-BE49-F238E27FC236}">
                <a16:creationId xmlns:a16="http://schemas.microsoft.com/office/drawing/2014/main" id="{F65284A3-24C4-2193-D3BC-2BA844186CD1}"/>
              </a:ext>
            </a:extLst>
          </p:cNvPr>
          <p:cNvSpPr/>
          <p:nvPr/>
        </p:nvSpPr>
        <p:spPr>
          <a:xfrm>
            <a:off x="1401072" y="7280330"/>
            <a:ext cx="1156786" cy="656372"/>
          </a:xfrm>
          <a:prstGeom prst="diamon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r>
              <a:rPr lang="ko-KR" altLang="en-US" sz="1100" b="1" dirty="0" err="1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허용가능한</a:t>
            </a:r>
            <a:endParaRPr lang="ko-KR" altLang="en-US" sz="1100" b="1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ko-KR" altLang="en-US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위험성 수준</a:t>
            </a:r>
          </a:p>
        </p:txBody>
      </p:sp>
      <p:pic>
        <p:nvPicPr>
          <p:cNvPr id="27769" name="그림 27768">
            <a:extLst>
              <a:ext uri="{FF2B5EF4-FFF2-40B4-BE49-F238E27FC236}">
                <a16:creationId xmlns:a16="http://schemas.microsoft.com/office/drawing/2014/main" id="{1622D9CD-6548-3F23-DCF6-F6CE54EEA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35" y="5529343"/>
            <a:ext cx="224851" cy="241145"/>
          </a:xfrm>
          <a:prstGeom prst="rect">
            <a:avLst/>
          </a:prstGeom>
        </p:spPr>
      </p:pic>
      <p:pic>
        <p:nvPicPr>
          <p:cNvPr id="27770" name="그림 27769">
            <a:extLst>
              <a:ext uri="{FF2B5EF4-FFF2-40B4-BE49-F238E27FC236}">
                <a16:creationId xmlns:a16="http://schemas.microsoft.com/office/drawing/2014/main" id="{01452FDE-6986-C95F-F8EB-1687BED0A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55" y="7141945"/>
            <a:ext cx="251810" cy="195524"/>
          </a:xfrm>
          <a:prstGeom prst="rect">
            <a:avLst/>
          </a:prstGeom>
        </p:spPr>
      </p:pic>
      <p:pic>
        <p:nvPicPr>
          <p:cNvPr id="27771" name="그림 27770">
            <a:extLst>
              <a:ext uri="{FF2B5EF4-FFF2-40B4-BE49-F238E27FC236}">
                <a16:creationId xmlns:a16="http://schemas.microsoft.com/office/drawing/2014/main" id="{D898BA24-F779-2CC9-06B2-94D573641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73" y="8531947"/>
            <a:ext cx="207374" cy="188522"/>
          </a:xfrm>
          <a:prstGeom prst="rect">
            <a:avLst/>
          </a:prstGeom>
        </p:spPr>
      </p:pic>
      <p:grpSp>
        <p:nvGrpSpPr>
          <p:cNvPr id="27772" name="그룹 27771">
            <a:extLst>
              <a:ext uri="{FF2B5EF4-FFF2-40B4-BE49-F238E27FC236}">
                <a16:creationId xmlns:a16="http://schemas.microsoft.com/office/drawing/2014/main" id="{139AB007-C57A-55CE-C451-49EC635955C2}"/>
              </a:ext>
            </a:extLst>
          </p:cNvPr>
          <p:cNvGrpSpPr/>
          <p:nvPr/>
        </p:nvGrpSpPr>
        <p:grpSpPr>
          <a:xfrm>
            <a:off x="4085801" y="5277169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773" name="Freeform 8">
              <a:extLst>
                <a:ext uri="{FF2B5EF4-FFF2-40B4-BE49-F238E27FC236}">
                  <a16:creationId xmlns:a16="http://schemas.microsoft.com/office/drawing/2014/main" id="{60A64D7B-5276-814B-7A08-F7569BC44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74" name="Freeform 9">
              <a:extLst>
                <a:ext uri="{FF2B5EF4-FFF2-40B4-BE49-F238E27FC236}">
                  <a16:creationId xmlns:a16="http://schemas.microsoft.com/office/drawing/2014/main" id="{16271F73-248E-663C-2541-D152CF2C8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775" name="그룹 27774">
            <a:extLst>
              <a:ext uri="{FF2B5EF4-FFF2-40B4-BE49-F238E27FC236}">
                <a16:creationId xmlns:a16="http://schemas.microsoft.com/office/drawing/2014/main" id="{765E7606-41DC-C0A9-315A-2C7F5DCA8DA1}"/>
              </a:ext>
            </a:extLst>
          </p:cNvPr>
          <p:cNvGrpSpPr/>
          <p:nvPr/>
        </p:nvGrpSpPr>
        <p:grpSpPr>
          <a:xfrm>
            <a:off x="4085801" y="5508179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776" name="Freeform 8">
              <a:extLst>
                <a:ext uri="{FF2B5EF4-FFF2-40B4-BE49-F238E27FC236}">
                  <a16:creationId xmlns:a16="http://schemas.microsoft.com/office/drawing/2014/main" id="{E8CE5EB2-3F65-62A9-048C-DF7DCDE10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77" name="Freeform 9">
              <a:extLst>
                <a:ext uri="{FF2B5EF4-FFF2-40B4-BE49-F238E27FC236}">
                  <a16:creationId xmlns:a16="http://schemas.microsoft.com/office/drawing/2014/main" id="{8BD0EF6E-BEF7-5C7D-B27A-EBCDB6FCA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778" name="그룹 27777">
            <a:extLst>
              <a:ext uri="{FF2B5EF4-FFF2-40B4-BE49-F238E27FC236}">
                <a16:creationId xmlns:a16="http://schemas.microsoft.com/office/drawing/2014/main" id="{69C8D99F-4508-49AC-E49C-81EA46B0D921}"/>
              </a:ext>
            </a:extLst>
          </p:cNvPr>
          <p:cNvGrpSpPr/>
          <p:nvPr/>
        </p:nvGrpSpPr>
        <p:grpSpPr>
          <a:xfrm>
            <a:off x="4085801" y="5739189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779" name="Freeform 8">
              <a:extLst>
                <a:ext uri="{FF2B5EF4-FFF2-40B4-BE49-F238E27FC236}">
                  <a16:creationId xmlns:a16="http://schemas.microsoft.com/office/drawing/2014/main" id="{DF3FAEB5-E7D7-FDEF-7DD5-B06787D08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80" name="Freeform 9">
              <a:extLst>
                <a:ext uri="{FF2B5EF4-FFF2-40B4-BE49-F238E27FC236}">
                  <a16:creationId xmlns:a16="http://schemas.microsoft.com/office/drawing/2014/main" id="{589F8CC5-932A-AD2E-4548-B08A874AC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781" name="그룹 27780">
            <a:extLst>
              <a:ext uri="{FF2B5EF4-FFF2-40B4-BE49-F238E27FC236}">
                <a16:creationId xmlns:a16="http://schemas.microsoft.com/office/drawing/2014/main" id="{6D9B382B-DAA8-A4C9-1258-84CAD43DDD32}"/>
              </a:ext>
            </a:extLst>
          </p:cNvPr>
          <p:cNvGrpSpPr/>
          <p:nvPr/>
        </p:nvGrpSpPr>
        <p:grpSpPr>
          <a:xfrm>
            <a:off x="4085801" y="6144971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782" name="Freeform 8">
              <a:extLst>
                <a:ext uri="{FF2B5EF4-FFF2-40B4-BE49-F238E27FC236}">
                  <a16:creationId xmlns:a16="http://schemas.microsoft.com/office/drawing/2014/main" id="{EB3D1B4E-4BB4-414C-594A-9423E87F5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83" name="Freeform 9">
              <a:extLst>
                <a:ext uri="{FF2B5EF4-FFF2-40B4-BE49-F238E27FC236}">
                  <a16:creationId xmlns:a16="http://schemas.microsoft.com/office/drawing/2014/main" id="{2CC90643-751F-2C7C-140C-0C62BE448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784" name="그룹 27783">
            <a:extLst>
              <a:ext uri="{FF2B5EF4-FFF2-40B4-BE49-F238E27FC236}">
                <a16:creationId xmlns:a16="http://schemas.microsoft.com/office/drawing/2014/main" id="{69CB67B9-FCE6-F708-B769-FFEC4FB12247}"/>
              </a:ext>
            </a:extLst>
          </p:cNvPr>
          <p:cNvGrpSpPr/>
          <p:nvPr/>
        </p:nvGrpSpPr>
        <p:grpSpPr>
          <a:xfrm>
            <a:off x="4085801" y="6375981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785" name="Freeform 8">
              <a:extLst>
                <a:ext uri="{FF2B5EF4-FFF2-40B4-BE49-F238E27FC236}">
                  <a16:creationId xmlns:a16="http://schemas.microsoft.com/office/drawing/2014/main" id="{066E55D8-8908-73BB-42B7-446B4546A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86" name="Freeform 9">
              <a:extLst>
                <a:ext uri="{FF2B5EF4-FFF2-40B4-BE49-F238E27FC236}">
                  <a16:creationId xmlns:a16="http://schemas.microsoft.com/office/drawing/2014/main" id="{81289DF5-02F8-4DBC-A258-B6508820A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787" name="그룹 27786">
            <a:extLst>
              <a:ext uri="{FF2B5EF4-FFF2-40B4-BE49-F238E27FC236}">
                <a16:creationId xmlns:a16="http://schemas.microsoft.com/office/drawing/2014/main" id="{DA01218B-8ACE-6BE1-852B-22723DC5A91B}"/>
              </a:ext>
            </a:extLst>
          </p:cNvPr>
          <p:cNvGrpSpPr/>
          <p:nvPr/>
        </p:nvGrpSpPr>
        <p:grpSpPr>
          <a:xfrm>
            <a:off x="4085801" y="6782044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788" name="Freeform 8">
              <a:extLst>
                <a:ext uri="{FF2B5EF4-FFF2-40B4-BE49-F238E27FC236}">
                  <a16:creationId xmlns:a16="http://schemas.microsoft.com/office/drawing/2014/main" id="{DFDEA444-09A9-2E0B-6EE4-3A7761A0C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89" name="Freeform 9">
              <a:extLst>
                <a:ext uri="{FF2B5EF4-FFF2-40B4-BE49-F238E27FC236}">
                  <a16:creationId xmlns:a16="http://schemas.microsoft.com/office/drawing/2014/main" id="{809C21F8-C96A-FA35-A252-B682D9F39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790" name="그룹 27789">
            <a:extLst>
              <a:ext uri="{FF2B5EF4-FFF2-40B4-BE49-F238E27FC236}">
                <a16:creationId xmlns:a16="http://schemas.microsoft.com/office/drawing/2014/main" id="{634DBEC5-58EF-E965-CF87-B850B82B4706}"/>
              </a:ext>
            </a:extLst>
          </p:cNvPr>
          <p:cNvGrpSpPr/>
          <p:nvPr/>
        </p:nvGrpSpPr>
        <p:grpSpPr>
          <a:xfrm>
            <a:off x="4085801" y="7013054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791" name="Freeform 8">
              <a:extLst>
                <a:ext uri="{FF2B5EF4-FFF2-40B4-BE49-F238E27FC236}">
                  <a16:creationId xmlns:a16="http://schemas.microsoft.com/office/drawing/2014/main" id="{CB1A4A2F-FB6A-813A-2657-ACAE82F92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92" name="Freeform 9">
              <a:extLst>
                <a:ext uri="{FF2B5EF4-FFF2-40B4-BE49-F238E27FC236}">
                  <a16:creationId xmlns:a16="http://schemas.microsoft.com/office/drawing/2014/main" id="{C7C1FEB9-62D3-F1D0-B78E-BDDA4EB01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793" name="그룹 27792">
            <a:extLst>
              <a:ext uri="{FF2B5EF4-FFF2-40B4-BE49-F238E27FC236}">
                <a16:creationId xmlns:a16="http://schemas.microsoft.com/office/drawing/2014/main" id="{5D8FC445-42B0-BFB2-3FA8-CDD6FBFE2657}"/>
              </a:ext>
            </a:extLst>
          </p:cNvPr>
          <p:cNvGrpSpPr/>
          <p:nvPr/>
        </p:nvGrpSpPr>
        <p:grpSpPr>
          <a:xfrm>
            <a:off x="4085801" y="7421887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794" name="Freeform 8">
              <a:extLst>
                <a:ext uri="{FF2B5EF4-FFF2-40B4-BE49-F238E27FC236}">
                  <a16:creationId xmlns:a16="http://schemas.microsoft.com/office/drawing/2014/main" id="{0783DCB4-EB0C-1476-9E68-B20B1C29E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95" name="Freeform 9">
              <a:extLst>
                <a:ext uri="{FF2B5EF4-FFF2-40B4-BE49-F238E27FC236}">
                  <a16:creationId xmlns:a16="http://schemas.microsoft.com/office/drawing/2014/main" id="{9F549127-ED11-FDC9-52DE-62D3EF770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796" name="그룹 27795">
            <a:extLst>
              <a:ext uri="{FF2B5EF4-FFF2-40B4-BE49-F238E27FC236}">
                <a16:creationId xmlns:a16="http://schemas.microsoft.com/office/drawing/2014/main" id="{D5B28AAB-8200-BF63-43F4-6404F8389793}"/>
              </a:ext>
            </a:extLst>
          </p:cNvPr>
          <p:cNvGrpSpPr/>
          <p:nvPr/>
        </p:nvGrpSpPr>
        <p:grpSpPr>
          <a:xfrm>
            <a:off x="4085801" y="7652897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797" name="Freeform 8">
              <a:extLst>
                <a:ext uri="{FF2B5EF4-FFF2-40B4-BE49-F238E27FC236}">
                  <a16:creationId xmlns:a16="http://schemas.microsoft.com/office/drawing/2014/main" id="{7C171A26-D3A4-25FE-DA46-BBC98984C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798" name="Freeform 9">
              <a:extLst>
                <a:ext uri="{FF2B5EF4-FFF2-40B4-BE49-F238E27FC236}">
                  <a16:creationId xmlns:a16="http://schemas.microsoft.com/office/drawing/2014/main" id="{A17283C3-9FEB-18B3-19E7-32DFB083B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799" name="그룹 27798">
            <a:extLst>
              <a:ext uri="{FF2B5EF4-FFF2-40B4-BE49-F238E27FC236}">
                <a16:creationId xmlns:a16="http://schemas.microsoft.com/office/drawing/2014/main" id="{E6A79EB8-C6D5-897E-A081-4BDF567EA52C}"/>
              </a:ext>
            </a:extLst>
          </p:cNvPr>
          <p:cNvGrpSpPr/>
          <p:nvPr/>
        </p:nvGrpSpPr>
        <p:grpSpPr>
          <a:xfrm>
            <a:off x="4085801" y="8052610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800" name="Freeform 8">
              <a:extLst>
                <a:ext uri="{FF2B5EF4-FFF2-40B4-BE49-F238E27FC236}">
                  <a16:creationId xmlns:a16="http://schemas.microsoft.com/office/drawing/2014/main" id="{1A84171F-FDC8-7959-F34F-C7254F149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801" name="Freeform 9">
              <a:extLst>
                <a:ext uri="{FF2B5EF4-FFF2-40B4-BE49-F238E27FC236}">
                  <a16:creationId xmlns:a16="http://schemas.microsoft.com/office/drawing/2014/main" id="{178721F4-BBFE-E47E-5D58-18438CE42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802" name="그룹 27801">
            <a:extLst>
              <a:ext uri="{FF2B5EF4-FFF2-40B4-BE49-F238E27FC236}">
                <a16:creationId xmlns:a16="http://schemas.microsoft.com/office/drawing/2014/main" id="{63650F9A-5565-ACCD-BDE1-F4089B10CB1A}"/>
              </a:ext>
            </a:extLst>
          </p:cNvPr>
          <p:cNvGrpSpPr/>
          <p:nvPr/>
        </p:nvGrpSpPr>
        <p:grpSpPr>
          <a:xfrm>
            <a:off x="4085801" y="8453763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803" name="Freeform 8">
              <a:extLst>
                <a:ext uri="{FF2B5EF4-FFF2-40B4-BE49-F238E27FC236}">
                  <a16:creationId xmlns:a16="http://schemas.microsoft.com/office/drawing/2014/main" id="{BF8AE677-0D55-3572-F16C-085232DE8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804" name="Freeform 9">
              <a:extLst>
                <a:ext uri="{FF2B5EF4-FFF2-40B4-BE49-F238E27FC236}">
                  <a16:creationId xmlns:a16="http://schemas.microsoft.com/office/drawing/2014/main" id="{85FFA0EE-BB98-7013-DA4C-9339728C0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805" name="그룹 27804">
            <a:extLst>
              <a:ext uri="{FF2B5EF4-FFF2-40B4-BE49-F238E27FC236}">
                <a16:creationId xmlns:a16="http://schemas.microsoft.com/office/drawing/2014/main" id="{DD23A6B0-8D5C-D148-556F-0CF51221AA70}"/>
              </a:ext>
            </a:extLst>
          </p:cNvPr>
          <p:cNvGrpSpPr/>
          <p:nvPr/>
        </p:nvGrpSpPr>
        <p:grpSpPr>
          <a:xfrm>
            <a:off x="4085801" y="8684773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806" name="Freeform 8">
              <a:extLst>
                <a:ext uri="{FF2B5EF4-FFF2-40B4-BE49-F238E27FC236}">
                  <a16:creationId xmlns:a16="http://schemas.microsoft.com/office/drawing/2014/main" id="{F15E5929-B1BC-8015-CA25-01886D46E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807" name="Freeform 9">
              <a:extLst>
                <a:ext uri="{FF2B5EF4-FFF2-40B4-BE49-F238E27FC236}">
                  <a16:creationId xmlns:a16="http://schemas.microsoft.com/office/drawing/2014/main" id="{C682BB29-51AF-ED26-0686-AF2EF2CD6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7808" name="그룹 27807">
            <a:extLst>
              <a:ext uri="{FF2B5EF4-FFF2-40B4-BE49-F238E27FC236}">
                <a16:creationId xmlns:a16="http://schemas.microsoft.com/office/drawing/2014/main" id="{8A7FFB9E-2700-F703-1415-222D4A032EA5}"/>
              </a:ext>
            </a:extLst>
          </p:cNvPr>
          <p:cNvGrpSpPr/>
          <p:nvPr/>
        </p:nvGrpSpPr>
        <p:grpSpPr>
          <a:xfrm>
            <a:off x="4085801" y="9134909"/>
            <a:ext cx="123252" cy="121544"/>
            <a:chOff x="5636389" y="3097922"/>
            <a:chExt cx="109091" cy="109741"/>
          </a:xfrm>
          <a:solidFill>
            <a:schemeClr val="bg1">
              <a:lumMod val="75000"/>
            </a:schemeClr>
          </a:solidFill>
        </p:grpSpPr>
        <p:sp>
          <p:nvSpPr>
            <p:cNvPr id="27809" name="Freeform 8">
              <a:extLst>
                <a:ext uri="{FF2B5EF4-FFF2-40B4-BE49-F238E27FC236}">
                  <a16:creationId xmlns:a16="http://schemas.microsoft.com/office/drawing/2014/main" id="{FF4A134C-BF76-1EEB-05DE-D57D6B4C9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89" y="3102920"/>
              <a:ext cx="102778" cy="104743"/>
            </a:xfrm>
            <a:custGeom>
              <a:avLst/>
              <a:gdLst>
                <a:gd name="T0" fmla="*/ 724 w 828"/>
                <a:gd name="T1" fmla="*/ 376 h 828"/>
                <a:gd name="T2" fmla="*/ 724 w 828"/>
                <a:gd name="T3" fmla="*/ 609 h 828"/>
                <a:gd name="T4" fmla="*/ 609 w 828"/>
                <a:gd name="T5" fmla="*/ 724 h 828"/>
                <a:gd name="T6" fmla="*/ 217 w 828"/>
                <a:gd name="T7" fmla="*/ 724 h 828"/>
                <a:gd name="T8" fmla="*/ 104 w 828"/>
                <a:gd name="T9" fmla="*/ 609 h 828"/>
                <a:gd name="T10" fmla="*/ 104 w 828"/>
                <a:gd name="T11" fmla="*/ 218 h 828"/>
                <a:gd name="T12" fmla="*/ 217 w 828"/>
                <a:gd name="T13" fmla="*/ 104 h 828"/>
                <a:gd name="T14" fmla="*/ 541 w 828"/>
                <a:gd name="T15" fmla="*/ 104 h 828"/>
                <a:gd name="T16" fmla="*/ 628 w 828"/>
                <a:gd name="T17" fmla="*/ 1 h 828"/>
                <a:gd name="T18" fmla="*/ 609 w 828"/>
                <a:gd name="T19" fmla="*/ 0 h 828"/>
                <a:gd name="T20" fmla="*/ 217 w 828"/>
                <a:gd name="T21" fmla="*/ 0 h 828"/>
                <a:gd name="T22" fmla="*/ 0 w 828"/>
                <a:gd name="T23" fmla="*/ 218 h 828"/>
                <a:gd name="T24" fmla="*/ 0 w 828"/>
                <a:gd name="T25" fmla="*/ 609 h 828"/>
                <a:gd name="T26" fmla="*/ 217 w 828"/>
                <a:gd name="T27" fmla="*/ 828 h 828"/>
                <a:gd name="T28" fmla="*/ 609 w 828"/>
                <a:gd name="T29" fmla="*/ 828 h 828"/>
                <a:gd name="T30" fmla="*/ 828 w 828"/>
                <a:gd name="T31" fmla="*/ 609 h 828"/>
                <a:gd name="T32" fmla="*/ 828 w 828"/>
                <a:gd name="T33" fmla="*/ 259 h 828"/>
                <a:gd name="T34" fmla="*/ 828 w 828"/>
                <a:gd name="T35" fmla="*/ 257 h 828"/>
                <a:gd name="T36" fmla="*/ 724 w 828"/>
                <a:gd name="T37" fmla="*/ 376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8" h="828">
                  <a:moveTo>
                    <a:pt x="724" y="376"/>
                  </a:moveTo>
                  <a:cubicBezTo>
                    <a:pt x="724" y="609"/>
                    <a:pt x="724" y="609"/>
                    <a:pt x="724" y="609"/>
                  </a:cubicBezTo>
                  <a:cubicBezTo>
                    <a:pt x="724" y="672"/>
                    <a:pt x="672" y="724"/>
                    <a:pt x="609" y="724"/>
                  </a:cubicBezTo>
                  <a:cubicBezTo>
                    <a:pt x="217" y="724"/>
                    <a:pt x="217" y="724"/>
                    <a:pt x="217" y="724"/>
                  </a:cubicBezTo>
                  <a:cubicBezTo>
                    <a:pt x="155" y="724"/>
                    <a:pt x="104" y="672"/>
                    <a:pt x="104" y="609"/>
                  </a:cubicBezTo>
                  <a:cubicBezTo>
                    <a:pt x="104" y="218"/>
                    <a:pt x="104" y="218"/>
                    <a:pt x="104" y="218"/>
                  </a:cubicBezTo>
                  <a:cubicBezTo>
                    <a:pt x="104" y="155"/>
                    <a:pt x="155" y="104"/>
                    <a:pt x="217" y="104"/>
                  </a:cubicBezTo>
                  <a:cubicBezTo>
                    <a:pt x="541" y="104"/>
                    <a:pt x="541" y="104"/>
                    <a:pt x="541" y="104"/>
                  </a:cubicBezTo>
                  <a:cubicBezTo>
                    <a:pt x="628" y="1"/>
                    <a:pt x="628" y="1"/>
                    <a:pt x="628" y="1"/>
                  </a:cubicBezTo>
                  <a:cubicBezTo>
                    <a:pt x="622" y="1"/>
                    <a:pt x="616" y="0"/>
                    <a:pt x="609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98" y="0"/>
                    <a:pt x="0" y="98"/>
                    <a:pt x="0" y="218"/>
                  </a:cubicBezTo>
                  <a:cubicBezTo>
                    <a:pt x="0" y="609"/>
                    <a:pt x="0" y="609"/>
                    <a:pt x="0" y="609"/>
                  </a:cubicBezTo>
                  <a:cubicBezTo>
                    <a:pt x="0" y="729"/>
                    <a:pt x="98" y="828"/>
                    <a:pt x="217" y="828"/>
                  </a:cubicBezTo>
                  <a:cubicBezTo>
                    <a:pt x="609" y="828"/>
                    <a:pt x="609" y="828"/>
                    <a:pt x="609" y="828"/>
                  </a:cubicBezTo>
                  <a:cubicBezTo>
                    <a:pt x="729" y="828"/>
                    <a:pt x="828" y="729"/>
                    <a:pt x="828" y="609"/>
                  </a:cubicBezTo>
                  <a:cubicBezTo>
                    <a:pt x="828" y="259"/>
                    <a:pt x="828" y="259"/>
                    <a:pt x="828" y="259"/>
                  </a:cubicBezTo>
                  <a:cubicBezTo>
                    <a:pt x="828" y="258"/>
                    <a:pt x="828" y="258"/>
                    <a:pt x="828" y="257"/>
                  </a:cubicBezTo>
                  <a:lnTo>
                    <a:pt x="724" y="3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spcAft>
                  <a:spcPts val="600"/>
                </a:spcAft>
              </a:pPr>
              <a:endPara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7810" name="Freeform 9">
              <a:extLst>
                <a:ext uri="{FF2B5EF4-FFF2-40B4-BE49-F238E27FC236}">
                  <a16:creationId xmlns:a16="http://schemas.microsoft.com/office/drawing/2014/main" id="{3A19028F-336A-E946-7E6F-0D9D63203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260" y="3097922"/>
              <a:ext cx="84220" cy="79754"/>
            </a:xfrm>
            <a:custGeom>
              <a:avLst/>
              <a:gdLst>
                <a:gd name="T0" fmla="*/ 651 w 679"/>
                <a:gd name="T1" fmla="*/ 15 h 629"/>
                <a:gd name="T2" fmla="*/ 581 w 679"/>
                <a:gd name="T3" fmla="*/ 25 h 629"/>
                <a:gd name="T4" fmla="*/ 182 w 679"/>
                <a:gd name="T5" fmla="*/ 442 h 629"/>
                <a:gd name="T6" fmla="*/ 97 w 679"/>
                <a:gd name="T7" fmla="*/ 383 h 629"/>
                <a:gd name="T8" fmla="*/ 25 w 679"/>
                <a:gd name="T9" fmla="*/ 376 h 629"/>
                <a:gd name="T10" fmla="*/ 17 w 679"/>
                <a:gd name="T11" fmla="*/ 439 h 629"/>
                <a:gd name="T12" fmla="*/ 185 w 679"/>
                <a:gd name="T13" fmla="*/ 629 h 629"/>
                <a:gd name="T14" fmla="*/ 663 w 679"/>
                <a:gd name="T15" fmla="*/ 78 h 629"/>
                <a:gd name="T16" fmla="*/ 651 w 679"/>
                <a:gd name="T17" fmla="*/ 1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9" h="629">
                  <a:moveTo>
                    <a:pt x="651" y="15"/>
                  </a:moveTo>
                  <a:cubicBezTo>
                    <a:pt x="629" y="0"/>
                    <a:pt x="597" y="5"/>
                    <a:pt x="581" y="25"/>
                  </a:cubicBezTo>
                  <a:cubicBezTo>
                    <a:pt x="182" y="442"/>
                    <a:pt x="182" y="442"/>
                    <a:pt x="182" y="442"/>
                  </a:cubicBezTo>
                  <a:cubicBezTo>
                    <a:pt x="97" y="383"/>
                    <a:pt x="97" y="383"/>
                    <a:pt x="97" y="383"/>
                  </a:cubicBezTo>
                  <a:cubicBezTo>
                    <a:pt x="79" y="364"/>
                    <a:pt x="47" y="361"/>
                    <a:pt x="25" y="376"/>
                  </a:cubicBezTo>
                  <a:cubicBezTo>
                    <a:pt x="3" y="391"/>
                    <a:pt x="0" y="420"/>
                    <a:pt x="17" y="439"/>
                  </a:cubicBezTo>
                  <a:cubicBezTo>
                    <a:pt x="185" y="629"/>
                    <a:pt x="185" y="629"/>
                    <a:pt x="185" y="629"/>
                  </a:cubicBezTo>
                  <a:cubicBezTo>
                    <a:pt x="663" y="78"/>
                    <a:pt x="663" y="78"/>
                    <a:pt x="663" y="78"/>
                  </a:cubicBezTo>
                  <a:cubicBezTo>
                    <a:pt x="679" y="58"/>
                    <a:pt x="674" y="29"/>
                    <a:pt x="651" y="15"/>
                  </a:cubicBez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rtlCol="0" anchor="ctr" anchorCtr="0">
              <a:noAutofit/>
            </a:bodyPr>
            <a:lstStyle/>
            <a:p>
              <a:pPr algn="ctr">
                <a:spcBef>
                  <a:spcPts val="300"/>
                </a:spcBef>
              </a:pPr>
              <a:endParaRPr lang="ko-KR" altLang="en-US" sz="11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965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76433-6E73-D423-D702-60948B24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7ACADED-AF5F-987C-D860-98F0C824C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6588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BC1F7E79-28DD-10E4-259F-9A7878898C4C}"/>
              </a:ext>
            </a:extLst>
          </p:cNvPr>
          <p:cNvSpPr/>
          <p:nvPr/>
        </p:nvSpPr>
        <p:spPr>
          <a:xfrm>
            <a:off x="588464" y="132848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 수행 및 선진화 추진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440D12DD-EC28-E569-66B9-912FB4A8E1CF}"/>
              </a:ext>
            </a:extLst>
          </p:cNvPr>
          <p:cNvSpPr/>
          <p:nvPr/>
        </p:nvSpPr>
        <p:spPr>
          <a:xfrm>
            <a:off x="273310" y="132848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7653" name="슬라이드 번호 개체 틀 1">
            <a:extLst>
              <a:ext uri="{FF2B5EF4-FFF2-40B4-BE49-F238E27FC236}">
                <a16:creationId xmlns:a16="http://schemas.microsoft.com/office/drawing/2014/main" id="{4338AEFF-8D27-4CB3-E682-9244348E9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450B8AF-9DB6-49C6-8FEE-CAF4EAC9F976}" type="slidenum">
              <a:rPr lang="ko-KR" altLang="en-US" smtClean="0">
                <a:solidFill>
                  <a:srgbClr val="898989"/>
                </a:solidFill>
              </a:rPr>
              <a:pPr/>
              <a:t>28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F19E1E4-39E0-4520-5007-690EFE9F7FBF}"/>
              </a:ext>
            </a:extLst>
          </p:cNvPr>
          <p:cNvSpPr/>
          <p:nvPr/>
        </p:nvSpPr>
        <p:spPr>
          <a:xfrm>
            <a:off x="589617" y="188584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효율적인 위험성평가 실시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7CDF6B-60F8-0445-C5C8-BA1A9746979C}"/>
              </a:ext>
            </a:extLst>
          </p:cNvPr>
          <p:cNvSpPr txBox="1"/>
          <p:nvPr/>
        </p:nvSpPr>
        <p:spPr>
          <a:xfrm>
            <a:off x="553094" y="2249389"/>
            <a:ext cx="5848038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위험성평가 목표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(2024.12.19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기준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06864B-BDD7-6C99-5E38-DFE87B1CA8FC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27723" name="표 27722">
            <a:extLst>
              <a:ext uri="{FF2B5EF4-FFF2-40B4-BE49-F238E27FC236}">
                <a16:creationId xmlns:a16="http://schemas.microsoft.com/office/drawing/2014/main" id="{85BECDF6-7791-2427-2F55-BCB612802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248233"/>
              </p:ext>
            </p:extLst>
          </p:nvPr>
        </p:nvGraphicFramePr>
        <p:xfrm>
          <a:off x="273311" y="2589515"/>
          <a:ext cx="6283058" cy="684882"/>
        </p:xfrm>
        <a:graphic>
          <a:graphicData uri="http://schemas.openxmlformats.org/drawingml/2006/table">
            <a:tbl>
              <a:tblPr firstRow="1" firstCol="1" bandRow="1"/>
              <a:tblGrid>
                <a:gridCol w="1598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1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829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  <a:endParaRPr lang="ko-KR" sz="105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05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05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05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05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05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05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05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05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29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2025</a:t>
                      </a:r>
                      <a:r>
                        <a:rPr lang="ko-KR" altLang="en-US" sz="105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목표</a:t>
                      </a:r>
                      <a:endParaRPr lang="ko-KR" sz="105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123</a:t>
                      </a:r>
                      <a:endParaRPr lang="ko-KR" sz="105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65</a:t>
                      </a:r>
                      <a:endParaRPr lang="ko-KR" sz="105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ko-KR" sz="105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194</a:t>
                      </a:r>
                      <a:endParaRPr lang="ko-KR" sz="105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294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2024</a:t>
                      </a:r>
                      <a:r>
                        <a:rPr lang="ko-KR" altLang="en-US" sz="105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년 실적</a:t>
                      </a:r>
                      <a:r>
                        <a:rPr lang="en-US" altLang="ko-KR" sz="105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5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참고</a:t>
                      </a:r>
                      <a:r>
                        <a:rPr lang="en-US" altLang="ko-KR" sz="105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106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47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5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162</a:t>
                      </a:r>
                      <a:endParaRPr lang="ko-KR" sz="105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7725" name="TextBox 27724">
            <a:extLst>
              <a:ext uri="{FF2B5EF4-FFF2-40B4-BE49-F238E27FC236}">
                <a16:creationId xmlns:a16="http://schemas.microsoft.com/office/drawing/2014/main" id="{861D3371-9B6A-C3F3-2B27-68A5AAC27767}"/>
              </a:ext>
            </a:extLst>
          </p:cNvPr>
          <p:cNvSpPr txBox="1"/>
          <p:nvPr/>
        </p:nvSpPr>
        <p:spPr>
          <a:xfrm>
            <a:off x="553094" y="3287284"/>
            <a:ext cx="600327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+mn-ea"/>
              </a:rPr>
              <a:t> </a:t>
            </a:r>
            <a:r>
              <a:rPr lang="ko-KR" altLang="en-US" sz="1100" dirty="0">
                <a:latin typeface="+mn-ea"/>
              </a:rPr>
              <a:t>○ 사업별 안전관리책임자</a:t>
            </a:r>
            <a:r>
              <a:rPr lang="en-US" altLang="ko-KR" sz="1100" dirty="0">
                <a:latin typeface="+mn-ea"/>
              </a:rPr>
              <a:t>(</a:t>
            </a:r>
            <a:r>
              <a:rPr lang="ko-KR" altLang="en-US" sz="1100" dirty="0">
                <a:latin typeface="+mn-ea"/>
              </a:rPr>
              <a:t>사업부서</a:t>
            </a:r>
            <a:r>
              <a:rPr lang="en-US" altLang="ko-KR" sz="1100" dirty="0">
                <a:latin typeface="+mn-ea"/>
              </a:rPr>
              <a:t>) </a:t>
            </a:r>
            <a:r>
              <a:rPr lang="ko-KR" altLang="en-US" sz="1100" dirty="0">
                <a:latin typeface="+mn-ea"/>
              </a:rPr>
              <a:t>주관 위험성평가 실시</a:t>
            </a:r>
            <a:endParaRPr lang="en-US" altLang="ko-KR" sz="11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+mn-ea"/>
              </a:rPr>
              <a:t>      - </a:t>
            </a:r>
            <a:r>
              <a:rPr lang="ko-KR" altLang="en-US" sz="1100" dirty="0">
                <a:latin typeface="+mn-ea"/>
              </a:rPr>
              <a:t>신규수주 빌딩 및 </a:t>
            </a:r>
            <a:r>
              <a:rPr lang="ko-KR" altLang="en-US" sz="1100" dirty="0" err="1">
                <a:latin typeface="+mn-ea"/>
              </a:rPr>
              <a:t>지원요청시</a:t>
            </a:r>
            <a:r>
              <a:rPr lang="ko-KR" altLang="en-US" sz="1100" dirty="0">
                <a:latin typeface="+mn-ea"/>
              </a:rPr>
              <a:t> 외부빌딩</a:t>
            </a:r>
            <a:r>
              <a:rPr lang="en-US" altLang="ko-KR" sz="1100" dirty="0">
                <a:latin typeface="+mn-ea"/>
              </a:rPr>
              <a:t>/</a:t>
            </a:r>
            <a:r>
              <a:rPr lang="ko-KR" altLang="en-US" sz="1100" dirty="0">
                <a:latin typeface="+mn-ea"/>
              </a:rPr>
              <a:t>호텔은 안전보건팀</a:t>
            </a:r>
            <a:r>
              <a:rPr lang="en-US" altLang="ko-KR" sz="1100" dirty="0">
                <a:latin typeface="+mn-ea"/>
              </a:rPr>
              <a:t>/</a:t>
            </a:r>
            <a:r>
              <a:rPr lang="ko-KR" altLang="en-US" sz="1100" dirty="0" err="1">
                <a:latin typeface="+mn-ea"/>
              </a:rPr>
              <a:t>기술혁신팀</a:t>
            </a:r>
            <a:r>
              <a:rPr lang="ko-KR" altLang="en-US" sz="1100" dirty="0">
                <a:latin typeface="+mn-ea"/>
              </a:rPr>
              <a:t> 지원</a:t>
            </a:r>
            <a:endParaRPr lang="en-US" altLang="ko-KR" sz="11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+mn-ea"/>
              </a:rPr>
              <a:t> </a:t>
            </a:r>
            <a:r>
              <a:rPr lang="ko-KR" altLang="en-US" sz="1100" dirty="0">
                <a:latin typeface="+mn-ea"/>
              </a:rPr>
              <a:t>○ 위험성평가 결과 안전보건팀에 제출 관리</a:t>
            </a:r>
            <a:r>
              <a:rPr lang="en-US" altLang="ko-KR" sz="1100" dirty="0">
                <a:latin typeface="+mn-ea"/>
              </a:rPr>
              <a:t>(</a:t>
            </a:r>
            <a:r>
              <a:rPr lang="ko-KR" altLang="en-US" sz="1100" dirty="0">
                <a:latin typeface="+mn-ea"/>
              </a:rPr>
              <a:t>매월</a:t>
            </a:r>
            <a:r>
              <a:rPr lang="en-US" altLang="ko-KR" sz="1100" dirty="0">
                <a:latin typeface="+mn-ea"/>
              </a:rPr>
              <a:t>)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C8C156-2244-5E42-9513-D3259BB400BF}"/>
              </a:ext>
            </a:extLst>
          </p:cNvPr>
          <p:cNvSpPr txBox="1"/>
          <p:nvPr/>
        </p:nvSpPr>
        <p:spPr>
          <a:xfrm>
            <a:off x="553094" y="4131037"/>
            <a:ext cx="5848038" cy="348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마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 위험성평가 실효성 제고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0749BEB9-2C30-B48F-8DB5-B949EFB0C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460539"/>
              </p:ext>
            </p:extLst>
          </p:nvPr>
        </p:nvGraphicFramePr>
        <p:xfrm>
          <a:off x="338417" y="4466270"/>
          <a:ext cx="6259233" cy="1563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9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86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6049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내용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noProof="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우선순위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noProof="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실시 시기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049">
                <a:tc rowSpan="2">
                  <a:txBody>
                    <a:bodyPr/>
                    <a:lstStyle/>
                    <a:p>
                      <a:pPr marL="0" indent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신규 사업장</a:t>
                      </a:r>
                      <a:endParaRPr lang="en-US" altLang="ko-KR" sz="1050" b="1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위험성평가 실시 무경험 사업장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순위</a:t>
                      </a:r>
                      <a:endParaRPr lang="en-US" altLang="ko-KR" sz="1050" b="1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상반기</a:t>
                      </a:r>
                      <a:endParaRPr lang="en-US" altLang="ko-KR" sz="1050" b="1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049">
                <a:tc vMerge="1">
                  <a:txBody>
                    <a:bodyPr/>
                    <a:lstStyle/>
                    <a:p>
                      <a:pPr marL="0" indent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ko-KR" altLang="en-US" sz="600" kern="1200" spc="-40" dirty="0">
                        <a:ln>
                          <a:solidFill>
                            <a:srgbClr val="4F81BD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4838" marR="44838" marT="22419" marB="22419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위험성평가 실시 경험 사업장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상반기</a:t>
                      </a:r>
                      <a:r>
                        <a:rPr lang="en-US" altLang="ko-KR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하반기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049">
                <a:tc rowSpan="2">
                  <a:txBody>
                    <a:bodyPr/>
                    <a:lstStyle/>
                    <a:p>
                      <a:pPr marL="0" indent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기존 사업장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관리감독자 교체</a:t>
                      </a:r>
                      <a:r>
                        <a:rPr lang="en-US" sz="1050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(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위험성평가 무경험</a:t>
                      </a:r>
                      <a:r>
                        <a:rPr lang="en-US" sz="1050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사업장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chemeClr val="tx1">
                            <a:lumMod val="50000"/>
                            <a:lumOff val="50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chemeClr val="tx1">
                            <a:lumMod val="50000"/>
                            <a:lumOff val="50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상반기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049">
                <a:tc vMerge="1">
                  <a:txBody>
                    <a:bodyPr/>
                    <a:lstStyle/>
                    <a:p>
                      <a:pPr marL="0" indent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ko-KR" altLang="en-US" sz="600" kern="1200" spc="-40" dirty="0">
                        <a:ln>
                          <a:solidFill>
                            <a:srgbClr val="4F81BD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44838" marR="44838" marT="22419" marB="22419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전년도 위험성평가 경험 사업장</a:t>
                      </a:r>
                      <a:endParaRPr lang="en-US" altLang="ko-KR" sz="1050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순위</a:t>
                      </a:r>
                      <a:endParaRPr lang="en-US" altLang="ko-KR" sz="1050" b="1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dirty="0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하반기</a:t>
                      </a:r>
                      <a:endParaRPr lang="en-US" altLang="ko-KR" sz="1050" b="1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45">
                <a:tc>
                  <a:txBody>
                    <a:bodyPr/>
                    <a:lstStyle/>
                    <a:p>
                      <a:pPr marL="0" indent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o-KR" altLang="en-US" sz="1050" b="1" kern="1200" dirty="0" err="1">
                          <a:ln>
                            <a:solidFill>
                              <a:schemeClr val="accent1">
                                <a:shade val="1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본사지원</a:t>
                      </a:r>
                      <a:endParaRPr lang="ko-KR" altLang="en-US" sz="1050" b="1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829544" eaLnBrk="1" fontAlgn="auto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50" dirty="0">
                          <a:latin typeface="+mn-ea"/>
                        </a:rPr>
                        <a:t> ① </a:t>
                      </a:r>
                      <a:r>
                        <a:rPr lang="ko-KR" altLang="en-US" sz="1050" dirty="0" err="1">
                          <a:latin typeface="+mn-ea"/>
                        </a:rPr>
                        <a:t>취약빌딩</a:t>
                      </a:r>
                      <a:r>
                        <a:rPr lang="ko-KR" altLang="en-US" sz="1050" dirty="0">
                          <a:latin typeface="+mn-ea"/>
                        </a:rPr>
                        <a:t> 본사</a:t>
                      </a:r>
                      <a:r>
                        <a:rPr lang="en-US" altLang="ko-KR" sz="1050" dirty="0">
                          <a:latin typeface="+mn-ea"/>
                        </a:rPr>
                        <a:t>/</a:t>
                      </a:r>
                      <a:r>
                        <a:rPr lang="ko-KR" altLang="en-US" sz="1050" dirty="0">
                          <a:latin typeface="+mn-ea"/>
                        </a:rPr>
                        <a:t>현장 </a:t>
                      </a:r>
                      <a:r>
                        <a:rPr lang="ko-KR" altLang="en-US" sz="1050" dirty="0" err="1">
                          <a:latin typeface="+mn-ea"/>
                        </a:rPr>
                        <a:t>공동수행</a:t>
                      </a:r>
                      <a:r>
                        <a:rPr lang="ko-KR" altLang="en-US" sz="1050" dirty="0">
                          <a:latin typeface="+mn-ea"/>
                        </a:rPr>
                        <a:t>           ② </a:t>
                      </a:r>
                      <a:r>
                        <a:rPr lang="ko-KR" altLang="en-US" sz="1050" dirty="0" err="1">
                          <a:latin typeface="+mn-ea"/>
                        </a:rPr>
                        <a:t>수행역량</a:t>
                      </a:r>
                      <a:r>
                        <a:rPr lang="ko-KR" altLang="en-US" sz="1050" dirty="0">
                          <a:latin typeface="+mn-ea"/>
                        </a:rPr>
                        <a:t> </a:t>
                      </a:r>
                      <a:r>
                        <a:rPr lang="ko-KR" altLang="en-US" sz="1050" dirty="0" err="1">
                          <a:latin typeface="+mn-ea"/>
                        </a:rPr>
                        <a:t>부진빌딩</a:t>
                      </a:r>
                      <a:r>
                        <a:rPr lang="ko-KR" altLang="en-US" sz="1050" dirty="0">
                          <a:latin typeface="+mn-ea"/>
                        </a:rPr>
                        <a:t> 특별교육</a:t>
                      </a:r>
                      <a:endParaRPr lang="en-US" altLang="ko-KR" sz="1050" dirty="0">
                        <a:latin typeface="+mn-ea"/>
                      </a:endParaRPr>
                    </a:p>
                    <a:p>
                      <a:pPr defTabSz="829544" eaLnBrk="1" fontAlgn="auto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50" dirty="0">
                          <a:latin typeface="+mn-ea"/>
                        </a:rPr>
                        <a:t> ③ 현장 의견청취 및 개선조치 </a:t>
                      </a:r>
                      <a:r>
                        <a:rPr lang="ko-KR" altLang="en-US" sz="1050" dirty="0" err="1">
                          <a:latin typeface="+mn-ea"/>
                        </a:rPr>
                        <a:t>밀착관리</a:t>
                      </a:r>
                      <a:r>
                        <a:rPr lang="ko-KR" altLang="en-US" sz="1050" dirty="0">
                          <a:latin typeface="+mn-ea"/>
                        </a:rPr>
                        <a:t> </a:t>
                      </a:r>
                      <a:r>
                        <a:rPr lang="en-US" altLang="ko-KR" sz="1050" dirty="0">
                          <a:latin typeface="+mn-ea"/>
                        </a:rPr>
                        <a:t> </a:t>
                      </a:r>
                      <a:r>
                        <a:rPr lang="ko-KR" altLang="en-US" sz="1050" dirty="0">
                          <a:latin typeface="+mn-ea"/>
                        </a:rPr>
                        <a:t>④ </a:t>
                      </a:r>
                      <a:r>
                        <a:rPr lang="en-US" altLang="ko-KR" sz="1050" dirty="0">
                          <a:latin typeface="+mn-ea"/>
                        </a:rPr>
                        <a:t>KPI</a:t>
                      </a:r>
                      <a:r>
                        <a:rPr lang="ko-KR" altLang="en-US" sz="1050" dirty="0">
                          <a:latin typeface="+mn-ea"/>
                        </a:rPr>
                        <a:t>반영 </a:t>
                      </a:r>
                      <a:r>
                        <a:rPr lang="ko-KR" altLang="en-US" sz="1050" dirty="0" err="1">
                          <a:latin typeface="+mn-ea"/>
                        </a:rPr>
                        <a:t>우수사업장</a:t>
                      </a:r>
                      <a:r>
                        <a:rPr lang="ko-KR" altLang="en-US" sz="1050" dirty="0">
                          <a:latin typeface="+mn-ea"/>
                        </a:rPr>
                        <a:t> 포상 반영</a:t>
                      </a:r>
                      <a:endParaRPr lang="en-US" altLang="ko-KR" sz="1050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kern="1200" dirty="0">
                        <a:ln>
                          <a:solidFill>
                            <a:schemeClr val="accent1">
                              <a:shade val="1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178627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FC3388C6-DA98-3F7B-7636-A7B46E55381E}"/>
              </a:ext>
            </a:extLst>
          </p:cNvPr>
          <p:cNvSpPr txBox="1"/>
          <p:nvPr/>
        </p:nvSpPr>
        <p:spPr>
          <a:xfrm>
            <a:off x="553094" y="6088573"/>
            <a:ext cx="5848038" cy="348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바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효율적인 위험성평가 방식으로 변경적용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(3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단계 판단법으로 변경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</p:txBody>
      </p:sp>
      <p:graphicFrame>
        <p:nvGraphicFramePr>
          <p:cNvPr id="57" name="표 56">
            <a:extLst>
              <a:ext uri="{FF2B5EF4-FFF2-40B4-BE49-F238E27FC236}">
                <a16:creationId xmlns:a16="http://schemas.microsoft.com/office/drawing/2014/main" id="{4C39CC54-CA07-BE7F-F31C-2272010A3E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022019"/>
              </p:ext>
            </p:extLst>
          </p:nvPr>
        </p:nvGraphicFramePr>
        <p:xfrm>
          <a:off x="338404" y="7166001"/>
          <a:ext cx="6259227" cy="1621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93">
                  <a:extLst>
                    <a:ext uri="{9D8B030D-6E8A-4147-A177-3AD203B41FA5}">
                      <a16:colId xmlns:a16="http://schemas.microsoft.com/office/drawing/2014/main" val="2823489335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953626904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766569403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3594315600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360743887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408820322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095440345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240927960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043134594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588192862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997372883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814474159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784146255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775044188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3350327570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983757460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3171468981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909434905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171603069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847633716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642707831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3365820656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336188335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697447289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208012073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299818155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469773469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281989559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641416633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985950781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583398748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859748539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371070608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943929753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629763537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3322484458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3138310782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2422949544"/>
                    </a:ext>
                  </a:extLst>
                </a:gridCol>
                <a:gridCol w="160493">
                  <a:extLst>
                    <a:ext uri="{9D8B030D-6E8A-4147-A177-3AD203B41FA5}">
                      <a16:colId xmlns:a16="http://schemas.microsoft.com/office/drawing/2014/main" val="1267774454"/>
                    </a:ext>
                  </a:extLst>
                </a:gridCol>
              </a:tblGrid>
              <a:tr h="152597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7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7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7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7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latinLnBrk="1"/>
                      <a:r>
                        <a:rPr lang="en-US" altLang="ko-KR" sz="7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7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en-US" altLang="ko-KR" sz="7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7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latinLnBrk="1"/>
                      <a:r>
                        <a:rPr lang="en-US" altLang="ko-KR" sz="7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5</a:t>
                      </a:r>
                      <a:endParaRPr lang="ko-KR" altLang="en-US" sz="7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7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6</a:t>
                      </a:r>
                      <a:endParaRPr lang="ko-KR" altLang="en-US" sz="7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760504"/>
                  </a:ext>
                </a:extLst>
              </a:tr>
              <a:tr h="152597">
                <a:tc gridSpan="6"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기계</a:t>
                      </a:r>
                      <a:r>
                        <a:rPr lang="en-US" altLang="ko-KR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설비</a:t>
                      </a:r>
                      <a:r>
                        <a:rPr lang="en-US" altLang="ko-KR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r>
                        <a:rPr lang="ko-KR" altLang="en-US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적 요인</a:t>
                      </a: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>
                        <a:alpha val="1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1200" spc="-50" baseline="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전기적 요인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>
                        <a:alpha val="1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화학</a:t>
                      </a:r>
                      <a:r>
                        <a:rPr lang="en-US" altLang="ko-KR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물질</a:t>
                      </a:r>
                      <a:r>
                        <a:rPr lang="en-US" altLang="ko-KR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r>
                        <a:rPr lang="ko-KR" altLang="en-US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적 요인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>
                        <a:alpha val="1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생물학적 요인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>
                        <a:alpha val="1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작업특성요인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>
                        <a:alpha val="1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작업환경요인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87C5">
                        <a:alpha val="1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145178"/>
                  </a:ext>
                </a:extLst>
              </a:tr>
              <a:tr h="12738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협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착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분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 김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임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면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절단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베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긁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힘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기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 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낙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복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험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충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돌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분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어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짐 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600" kern="12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미끄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러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걸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헛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디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딤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추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락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분 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개구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등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전 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안전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압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초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과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크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정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기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스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증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기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어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·</a:t>
                      </a: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흉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액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체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·</a:t>
                      </a: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 미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스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트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고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체 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분진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응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성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질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방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사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선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화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재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폭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복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사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열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폭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압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병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성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미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생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염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유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형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질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(G</a:t>
                      </a: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M</a:t>
                      </a: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O)</a:t>
                      </a:r>
                      <a:endParaRPr lang="ko-KR" altLang="en-US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알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러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및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미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생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물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동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물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식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물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소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음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초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음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파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초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파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음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통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실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수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휴먼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러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압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는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고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압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상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태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질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식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산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소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결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핍</a:t>
                      </a:r>
                      <a:endParaRPr lang="ko-KR" altLang="en-US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증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량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취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급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작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업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반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복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작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업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불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안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정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작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업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자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세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작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업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조작</a:t>
                      </a: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구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기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고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온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랭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조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명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공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및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이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동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통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로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변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근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자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작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업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시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간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조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직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안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전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문</a:t>
                      </a:r>
                      <a:endParaRPr lang="en-US" altLang="ko-KR" sz="60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1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화</a:t>
                      </a:r>
                    </a:p>
                  </a:txBody>
                  <a:tcPr marL="0" marR="0" marT="36000" marB="0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289893"/>
                  </a:ext>
                </a:extLst>
              </a:tr>
            </a:tbl>
          </a:graphicData>
        </a:graphic>
      </p:graphicFrame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54736"/>
              </p:ext>
            </p:extLst>
          </p:nvPr>
        </p:nvGraphicFramePr>
        <p:xfrm>
          <a:off x="338417" y="6410942"/>
          <a:ext cx="6259216" cy="448265"/>
        </p:xfrm>
        <a:graphic>
          <a:graphicData uri="http://schemas.openxmlformats.org/drawingml/2006/table">
            <a:tbl>
              <a:tblPr firstRow="1" firstCol="1" bandRow="1"/>
              <a:tblGrid>
                <a:gridCol w="1879997">
                  <a:extLst>
                    <a:ext uri="{9D8B030D-6E8A-4147-A177-3AD203B41FA5}">
                      <a16:colId xmlns:a16="http://schemas.microsoft.com/office/drawing/2014/main" val="1923252597"/>
                    </a:ext>
                  </a:extLst>
                </a:gridCol>
                <a:gridCol w="1924216">
                  <a:extLst>
                    <a:ext uri="{9D8B030D-6E8A-4147-A177-3AD203B41FA5}">
                      <a16:colId xmlns:a16="http://schemas.microsoft.com/office/drawing/2014/main" val="1902253239"/>
                    </a:ext>
                  </a:extLst>
                </a:gridCol>
                <a:gridCol w="2455003">
                  <a:extLst>
                    <a:ext uri="{9D8B030D-6E8A-4147-A177-3AD203B41FA5}">
                      <a16:colId xmlns:a16="http://schemas.microsoft.com/office/drawing/2014/main" val="2927333090"/>
                    </a:ext>
                  </a:extLst>
                </a:gridCol>
              </a:tblGrid>
              <a:tr h="44826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eaLnBrk="1" fontAlgn="auto" latinLnBrk="1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위험성의 수준 결정 방법을</a:t>
                      </a:r>
                      <a:endParaRPr lang="en-US" altLang="ko-KR" sz="10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eaLnBrk="1" fontAlgn="auto" latinLnBrk="1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간소화하여 명시 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eaLnBrk="1" fontAlgn="auto" latinLnBrk="1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부서 </a:t>
                      </a:r>
                      <a:r>
                        <a:rPr lang="ko-KR" altLang="en-US" sz="10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관리감독자</a:t>
                      </a:r>
                      <a:r>
                        <a:rPr lang="ko-KR" altLang="en-US" sz="10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주관으로</a:t>
                      </a:r>
                      <a:endParaRPr lang="en-US" altLang="ko-KR" sz="10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eaLnBrk="1" fontAlgn="auto" latinLnBrk="1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부서원</a:t>
                      </a:r>
                      <a:r>
                        <a:rPr lang="en-US" altLang="ko-KR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참여 확대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eaLnBrk="1" fontAlgn="auto" latinLnBrk="1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과거 </a:t>
                      </a:r>
                      <a:r>
                        <a:rPr lang="ko-KR" altLang="en-US" sz="10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재해사례</a:t>
                      </a:r>
                      <a:r>
                        <a:rPr lang="en-US" altLang="ko-KR" sz="10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10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아차사고</a:t>
                      </a:r>
                      <a:r>
                        <a:rPr lang="ko-KR" altLang="en-US" sz="10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사례 등을</a:t>
                      </a:r>
                      <a:r>
                        <a:rPr lang="en-US" altLang="ko-KR" sz="10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eaLnBrk="1" fontAlgn="auto" latinLnBrk="1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기반으로 </a:t>
                      </a:r>
                      <a:r>
                        <a:rPr lang="ko-KR" altLang="en-US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효율적으로</a:t>
                      </a:r>
                      <a:r>
                        <a:rPr lang="en-US" altLang="ko-KR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</a:t>
                      </a:r>
                      <a:r>
                        <a:rPr lang="en-US" altLang="ko-KR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중</a:t>
                      </a:r>
                      <a:r>
                        <a:rPr lang="en-US" altLang="ko-KR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1000" b="1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하 결정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669638"/>
                  </a:ext>
                </a:extLst>
              </a:tr>
            </a:tbl>
          </a:graphicData>
        </a:graphic>
      </p:graphicFrame>
      <p:sp>
        <p:nvSpPr>
          <p:cNvPr id="60" name="TextBox 59">
            <a:extLst>
              <a:ext uri="{FF2B5EF4-FFF2-40B4-BE49-F238E27FC236}">
                <a16:creationId xmlns:a16="http://schemas.microsoft.com/office/drawing/2014/main" id="{FD16FB5D-F460-2C2F-E70A-E3AD37DC09F3}"/>
              </a:ext>
            </a:extLst>
          </p:cNvPr>
          <p:cNvSpPr txBox="1"/>
          <p:nvPr/>
        </p:nvSpPr>
        <p:spPr>
          <a:xfrm>
            <a:off x="703871" y="8872118"/>
            <a:ext cx="5858847" cy="6710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eaLnBrk="1" fontAlgn="auto" latin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110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O</a:t>
            </a:r>
            <a:r>
              <a:rPr lang="ko-KR" altLang="en-US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현재의 안전보건 조치 생략으로 신속하게 </a:t>
            </a:r>
            <a:r>
              <a:rPr lang="ko-KR" altLang="en-US" sz="11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위험성 감소대책 수립 가능</a:t>
            </a:r>
            <a:endParaRPr lang="en-US" altLang="ko-KR" sz="1100" b="1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  <a:p>
            <a:pPr eaLnBrk="1" fontAlgn="auto" latin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110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O</a:t>
            </a:r>
            <a:r>
              <a:rPr lang="ko-KR" altLang="en-US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계산이 복잡한 빈도</a:t>
            </a:r>
            <a:r>
              <a:rPr lang="en-US" altLang="ko-KR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·</a:t>
            </a:r>
            <a:r>
              <a:rPr lang="ko-KR" altLang="en-US" sz="110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강도법</a:t>
            </a:r>
            <a:r>
              <a:rPr lang="ko-KR" altLang="en-US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대신 직관적이고 간단한 </a:t>
            </a:r>
            <a:r>
              <a:rPr lang="en-US" altLang="ko-KR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3</a:t>
            </a:r>
            <a:r>
              <a:rPr lang="ko-KR" altLang="en-US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단계 </a:t>
            </a:r>
            <a:r>
              <a:rPr lang="ko-KR" altLang="en-US" sz="110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판단법을</a:t>
            </a:r>
            <a:r>
              <a:rPr lang="ko-KR" altLang="en-US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도입</a:t>
            </a:r>
            <a:r>
              <a:rPr lang="en-US" altLang="ko-KR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, </a:t>
            </a:r>
            <a:r>
              <a:rPr lang="ko-KR" altLang="en-US" sz="110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위험성평가</a:t>
            </a:r>
            <a:r>
              <a:rPr lang="ko-KR" altLang="en-US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 </a:t>
            </a:r>
            <a:endParaRPr lang="en-US" altLang="ko-KR" sz="110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  <a:p>
            <a:pPr eaLnBrk="1" fontAlgn="auto" latinLnBrk="1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11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  </a:t>
            </a:r>
            <a:r>
              <a:rPr lang="ko-KR" altLang="en-US" sz="11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시간을 대폭 단축시켜 업무의 효율성 향상</a:t>
            </a:r>
          </a:p>
        </p:txBody>
      </p:sp>
      <p:sp>
        <p:nvSpPr>
          <p:cNvPr id="62" name="사각형: 둥근 모서리 27691">
            <a:extLst>
              <a:ext uri="{FF2B5EF4-FFF2-40B4-BE49-F238E27FC236}">
                <a16:creationId xmlns:a16="http://schemas.microsoft.com/office/drawing/2014/main" id="{47BB8BF3-C59E-8228-1E70-56D25F70CF16}"/>
              </a:ext>
            </a:extLst>
          </p:cNvPr>
          <p:cNvSpPr/>
          <p:nvPr/>
        </p:nvSpPr>
        <p:spPr>
          <a:xfrm>
            <a:off x="338398" y="6410942"/>
            <a:ext cx="6259233" cy="448265"/>
          </a:xfrm>
          <a:prstGeom prst="roundRect">
            <a:avLst>
              <a:gd name="adj" fmla="val 5967"/>
            </a:avLst>
          </a:prstGeom>
          <a:noFill/>
          <a:ln w="9525" cap="flat" cmpd="sng" algn="ctr">
            <a:solidFill>
              <a:srgbClr val="2187C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sz="1600" kern="0" dirty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9503089-A6F5-26CF-20B0-DD2CA68C7801}"/>
              </a:ext>
            </a:extLst>
          </p:cNvPr>
          <p:cNvSpPr txBox="1"/>
          <p:nvPr/>
        </p:nvSpPr>
        <p:spPr>
          <a:xfrm>
            <a:off x="933838" y="6967857"/>
            <a:ext cx="7200512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eaLnBrk="1" fontAlgn="auto" latinLnBrk="1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ko-KR" altLang="en-US" sz="110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위험성분류 생략으로 아래의 분류표에 의해 구분할 필요가 없어짐으로 인해 업무 간소화</a:t>
            </a:r>
            <a:endParaRPr lang="ko-KR" altLang="en-US" sz="1100" b="1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56CC7D8A-B49C-9864-D7FE-4F8DE2F3AF74}"/>
              </a:ext>
            </a:extLst>
          </p:cNvPr>
          <p:cNvCxnSpPr>
            <a:cxnSpLocks/>
          </p:cNvCxnSpPr>
          <p:nvPr/>
        </p:nvCxnSpPr>
        <p:spPr>
          <a:xfrm>
            <a:off x="1686609" y="7229931"/>
            <a:ext cx="0" cy="97797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57939FDF-FED7-B301-4AE3-78A53E87A725}"/>
              </a:ext>
            </a:extLst>
          </p:cNvPr>
          <p:cNvCxnSpPr>
            <a:cxnSpLocks/>
          </p:cNvCxnSpPr>
          <p:nvPr/>
        </p:nvCxnSpPr>
        <p:spPr>
          <a:xfrm>
            <a:off x="2097050" y="7287081"/>
            <a:ext cx="0" cy="97797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E7ABFB0A-CA2A-8CB3-B072-518AED369FCB}"/>
              </a:ext>
            </a:extLst>
          </p:cNvPr>
          <p:cNvCxnSpPr>
            <a:cxnSpLocks/>
          </p:cNvCxnSpPr>
          <p:nvPr/>
        </p:nvCxnSpPr>
        <p:spPr>
          <a:xfrm>
            <a:off x="3317982" y="7287081"/>
            <a:ext cx="0" cy="97797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8F6E5C39-0328-ED9F-AB79-965AD25AB3C9}"/>
              </a:ext>
            </a:extLst>
          </p:cNvPr>
          <p:cNvCxnSpPr>
            <a:cxnSpLocks/>
          </p:cNvCxnSpPr>
          <p:nvPr/>
        </p:nvCxnSpPr>
        <p:spPr>
          <a:xfrm>
            <a:off x="3998587" y="7287081"/>
            <a:ext cx="0" cy="97797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>
            <a:extLst>
              <a:ext uri="{FF2B5EF4-FFF2-40B4-BE49-F238E27FC236}">
                <a16:creationId xmlns:a16="http://schemas.microsoft.com/office/drawing/2014/main" id="{86E793AE-CBE3-7D77-A2AD-FBA5FE88D204}"/>
              </a:ext>
            </a:extLst>
          </p:cNvPr>
          <p:cNvCxnSpPr>
            <a:cxnSpLocks/>
          </p:cNvCxnSpPr>
          <p:nvPr/>
        </p:nvCxnSpPr>
        <p:spPr>
          <a:xfrm>
            <a:off x="5354600" y="7287081"/>
            <a:ext cx="0" cy="97797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 28">
            <a:extLst>
              <a:ext uri="{FF2B5EF4-FFF2-40B4-BE49-F238E27FC236}">
                <a16:creationId xmlns:a16="http://schemas.microsoft.com/office/drawing/2014/main" id="{5262B70A-3672-003C-BFC7-442D0E2BB135}"/>
              </a:ext>
            </a:extLst>
          </p:cNvPr>
          <p:cNvSpPr>
            <a:spLocks noEditPoints="1"/>
          </p:cNvSpPr>
          <p:nvPr/>
        </p:nvSpPr>
        <p:spPr bwMode="auto">
          <a:xfrm>
            <a:off x="692315" y="6998138"/>
            <a:ext cx="141412" cy="115941"/>
          </a:xfrm>
          <a:custGeom>
            <a:avLst/>
            <a:gdLst>
              <a:gd name="T0" fmla="*/ 50 w 61"/>
              <a:gd name="T1" fmla="*/ 0 h 61"/>
              <a:gd name="T2" fmla="*/ 11 w 61"/>
              <a:gd name="T3" fmla="*/ 0 h 61"/>
              <a:gd name="T4" fmla="*/ 0 w 61"/>
              <a:gd name="T5" fmla="*/ 11 h 61"/>
              <a:gd name="T6" fmla="*/ 0 w 61"/>
              <a:gd name="T7" fmla="*/ 50 h 61"/>
              <a:gd name="T8" fmla="*/ 11 w 61"/>
              <a:gd name="T9" fmla="*/ 61 h 61"/>
              <a:gd name="T10" fmla="*/ 50 w 61"/>
              <a:gd name="T11" fmla="*/ 61 h 61"/>
              <a:gd name="T12" fmla="*/ 61 w 61"/>
              <a:gd name="T13" fmla="*/ 50 h 61"/>
              <a:gd name="T14" fmla="*/ 61 w 61"/>
              <a:gd name="T15" fmla="*/ 11 h 61"/>
              <a:gd name="T16" fmla="*/ 50 w 61"/>
              <a:gd name="T17" fmla="*/ 0 h 61"/>
              <a:gd name="T18" fmla="*/ 25 w 61"/>
              <a:gd name="T19" fmla="*/ 51 h 61"/>
              <a:gd name="T20" fmla="*/ 19 w 61"/>
              <a:gd name="T21" fmla="*/ 45 h 61"/>
              <a:gd name="T22" fmla="*/ 34 w 61"/>
              <a:gd name="T23" fmla="*/ 30 h 61"/>
              <a:gd name="T24" fmla="*/ 19 w 61"/>
              <a:gd name="T25" fmla="*/ 16 h 61"/>
              <a:gd name="T26" fmla="*/ 25 w 61"/>
              <a:gd name="T27" fmla="*/ 9 h 61"/>
              <a:gd name="T28" fmla="*/ 46 w 61"/>
              <a:gd name="T29" fmla="*/ 30 h 61"/>
              <a:gd name="T30" fmla="*/ 25 w 61"/>
              <a:gd name="T31" fmla="*/ 5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" h="61">
                <a:moveTo>
                  <a:pt x="50" y="0"/>
                </a:move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50"/>
                  <a:pt x="0" y="50"/>
                  <a:pt x="0" y="50"/>
                </a:cubicBezTo>
                <a:cubicBezTo>
                  <a:pt x="0" y="56"/>
                  <a:pt x="5" y="61"/>
                  <a:pt x="11" y="61"/>
                </a:cubicBezTo>
                <a:cubicBezTo>
                  <a:pt x="50" y="61"/>
                  <a:pt x="50" y="61"/>
                  <a:pt x="50" y="61"/>
                </a:cubicBezTo>
                <a:cubicBezTo>
                  <a:pt x="56" y="61"/>
                  <a:pt x="61" y="56"/>
                  <a:pt x="61" y="50"/>
                </a:cubicBezTo>
                <a:cubicBezTo>
                  <a:pt x="61" y="11"/>
                  <a:pt x="61" y="11"/>
                  <a:pt x="61" y="11"/>
                </a:cubicBezTo>
                <a:cubicBezTo>
                  <a:pt x="61" y="5"/>
                  <a:pt x="56" y="0"/>
                  <a:pt x="50" y="0"/>
                </a:cubicBezTo>
                <a:close/>
                <a:moveTo>
                  <a:pt x="25" y="51"/>
                </a:moveTo>
                <a:cubicBezTo>
                  <a:pt x="19" y="45"/>
                  <a:pt x="19" y="45"/>
                  <a:pt x="19" y="45"/>
                </a:cubicBezTo>
                <a:cubicBezTo>
                  <a:pt x="34" y="30"/>
                  <a:pt x="34" y="30"/>
                  <a:pt x="34" y="30"/>
                </a:cubicBezTo>
                <a:cubicBezTo>
                  <a:pt x="19" y="16"/>
                  <a:pt x="19" y="16"/>
                  <a:pt x="19" y="16"/>
                </a:cubicBezTo>
                <a:cubicBezTo>
                  <a:pt x="25" y="9"/>
                  <a:pt x="25" y="9"/>
                  <a:pt x="25" y="9"/>
                </a:cubicBezTo>
                <a:cubicBezTo>
                  <a:pt x="46" y="30"/>
                  <a:pt x="46" y="30"/>
                  <a:pt x="46" y="30"/>
                </a:cubicBezTo>
                <a:lnTo>
                  <a:pt x="25" y="51"/>
                </a:lnTo>
                <a:close/>
              </a:path>
            </a:pathLst>
          </a:custGeom>
          <a:solidFill>
            <a:srgbClr val="218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sz="1100" kern="0" dirty="0">
              <a:solidFill>
                <a:sysClr val="window" lastClr="FFFFFF"/>
              </a:solidFill>
              <a:latin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392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E1538-CFEA-37A4-D269-9538E2063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88" name="사각형: 둥근 위쪽 모서리 29">
            <a:extLst>
              <a:ext uri="{FF2B5EF4-FFF2-40B4-BE49-F238E27FC236}">
                <a16:creationId xmlns:a16="http://schemas.microsoft.com/office/drawing/2014/main" id="{E880F86A-90DC-8581-21DC-9C32081F69E9}"/>
              </a:ext>
            </a:extLst>
          </p:cNvPr>
          <p:cNvSpPr/>
          <p:nvPr/>
        </p:nvSpPr>
        <p:spPr>
          <a:xfrm>
            <a:off x="3836213" y="7218773"/>
            <a:ext cx="2662352" cy="418606"/>
          </a:xfrm>
          <a:prstGeom prst="round2SameRect">
            <a:avLst/>
          </a:prstGeom>
          <a:solidFill>
            <a:srgbClr val="2187C5"/>
          </a:solidFill>
          <a:ln w="6350" cap="flat" cmpd="sng" algn="ctr">
            <a:solidFill>
              <a:srgbClr val="2187C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sz="1600" kern="0" dirty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87" name="사각형: 둥근 위쪽 모서리 29">
            <a:extLst>
              <a:ext uri="{FF2B5EF4-FFF2-40B4-BE49-F238E27FC236}">
                <a16:creationId xmlns:a16="http://schemas.microsoft.com/office/drawing/2014/main" id="{075725D1-9C13-9617-483E-0726A05F1DE4}"/>
              </a:ext>
            </a:extLst>
          </p:cNvPr>
          <p:cNvSpPr/>
          <p:nvPr/>
        </p:nvSpPr>
        <p:spPr>
          <a:xfrm>
            <a:off x="622238" y="7226374"/>
            <a:ext cx="2662352" cy="418606"/>
          </a:xfrm>
          <a:prstGeom prst="round2SameRect">
            <a:avLst/>
          </a:prstGeom>
          <a:solidFill>
            <a:srgbClr val="2187C5"/>
          </a:solidFill>
          <a:ln w="6350" cap="flat" cmpd="sng" algn="ctr">
            <a:solidFill>
              <a:srgbClr val="2187C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sz="1600" kern="0" dirty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53" name="직사각형 6">
            <a:extLst>
              <a:ext uri="{FF2B5EF4-FFF2-40B4-BE49-F238E27FC236}">
                <a16:creationId xmlns:a16="http://schemas.microsoft.com/office/drawing/2014/main" id="{B84A850D-B870-93A1-D714-25027747E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6588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62D26F15-99E7-1F2F-526B-5EFBAE2FD2A3}"/>
              </a:ext>
            </a:extLst>
          </p:cNvPr>
          <p:cNvSpPr/>
          <p:nvPr/>
        </p:nvSpPr>
        <p:spPr>
          <a:xfrm>
            <a:off x="588464" y="132848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 수행 및 선진화 추진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2714B74A-7DC7-1D01-ECC0-3348AA47AEB8}"/>
              </a:ext>
            </a:extLst>
          </p:cNvPr>
          <p:cNvSpPr/>
          <p:nvPr/>
        </p:nvSpPr>
        <p:spPr>
          <a:xfrm>
            <a:off x="273310" y="132848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7653" name="슬라이드 번호 개체 틀 1">
            <a:extLst>
              <a:ext uri="{FF2B5EF4-FFF2-40B4-BE49-F238E27FC236}">
                <a16:creationId xmlns:a16="http://schemas.microsoft.com/office/drawing/2014/main" id="{0DB21E08-872B-8B48-FB79-A9D1DBF5E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450B8AF-9DB6-49C6-8FEE-CAF4EAC9F976}" type="slidenum">
              <a:rPr lang="ko-KR" altLang="en-US" smtClean="0">
                <a:solidFill>
                  <a:srgbClr val="898989"/>
                </a:solidFill>
              </a:rPr>
              <a:pPr/>
              <a:t>29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E311F4F4-2768-2BFE-A5B2-3DB9C6AE7D07}"/>
              </a:ext>
            </a:extLst>
          </p:cNvPr>
          <p:cNvSpPr/>
          <p:nvPr/>
        </p:nvSpPr>
        <p:spPr>
          <a:xfrm>
            <a:off x="589617" y="188584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효율적인 위험성평가 실시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9CACE2-8CA1-5313-D5AA-11ADA2C5587F}"/>
              </a:ext>
            </a:extLst>
          </p:cNvPr>
          <p:cNvSpPr txBox="1"/>
          <p:nvPr/>
        </p:nvSpPr>
        <p:spPr>
          <a:xfrm>
            <a:off x="553094" y="2258536"/>
            <a:ext cx="5848038" cy="3182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효율적인 위험성평가 방식으로 변경적용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(3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단계 판단법으로 변경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13FC5E-EF5E-B4C4-42C7-CAEBBEF807B1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27717" name="직사각형 27716">
            <a:extLst>
              <a:ext uri="{FF2B5EF4-FFF2-40B4-BE49-F238E27FC236}">
                <a16:creationId xmlns:a16="http://schemas.microsoft.com/office/drawing/2014/main" id="{B87D8ED0-3ACB-BDFA-C5F7-0D946E54C822}"/>
              </a:ext>
            </a:extLst>
          </p:cNvPr>
          <p:cNvSpPr/>
          <p:nvPr/>
        </p:nvSpPr>
        <p:spPr>
          <a:xfrm>
            <a:off x="620973" y="5037967"/>
            <a:ext cx="997977" cy="1900153"/>
          </a:xfrm>
          <a:prstGeom prst="rect">
            <a:avLst/>
          </a:prstGeom>
          <a:solidFill>
            <a:srgbClr val="2187C5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718" name="그룹 27717">
            <a:extLst>
              <a:ext uri="{FF2B5EF4-FFF2-40B4-BE49-F238E27FC236}">
                <a16:creationId xmlns:a16="http://schemas.microsoft.com/office/drawing/2014/main" id="{5A31355D-30AD-91DD-650F-8B7E68859744}"/>
              </a:ext>
            </a:extLst>
          </p:cNvPr>
          <p:cNvGrpSpPr/>
          <p:nvPr/>
        </p:nvGrpSpPr>
        <p:grpSpPr>
          <a:xfrm>
            <a:off x="981188" y="2646953"/>
            <a:ext cx="3327961" cy="276999"/>
            <a:chOff x="6627861" y="1719840"/>
            <a:chExt cx="3327961" cy="276999"/>
          </a:xfrm>
        </p:grpSpPr>
        <p:sp>
          <p:nvSpPr>
            <p:cNvPr id="27719" name="TextBox 27718">
              <a:extLst>
                <a:ext uri="{FF2B5EF4-FFF2-40B4-BE49-F238E27FC236}">
                  <a16:creationId xmlns:a16="http://schemas.microsoft.com/office/drawing/2014/main" id="{4F08A428-9094-C9D3-A6EB-39B266921ABF}"/>
                </a:ext>
              </a:extLst>
            </p:cNvPr>
            <p:cNvSpPr txBox="1"/>
            <p:nvPr/>
          </p:nvSpPr>
          <p:spPr>
            <a:xfrm>
              <a:off x="6630873" y="1719840"/>
              <a:ext cx="3324949" cy="276999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en-US" altLang="ko-KR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KRAS(</a:t>
              </a:r>
              <a:r>
                <a:rPr lang="ko-KR" altLang="en-US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표준 위험성평가</a:t>
              </a:r>
              <a:r>
                <a:rPr lang="en-US" altLang="ko-KR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) </a:t>
              </a:r>
              <a:r>
                <a:rPr lang="ko-KR" altLang="en-US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양식 변화에 따른 간소화 </a:t>
              </a:r>
              <a:endParaRPr lang="en-US" altLang="ko-KR" sz="12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27720" name="그룹 27719">
              <a:extLst>
                <a:ext uri="{FF2B5EF4-FFF2-40B4-BE49-F238E27FC236}">
                  <a16:creationId xmlns:a16="http://schemas.microsoft.com/office/drawing/2014/main" id="{5E9C3FD3-41BC-C893-4315-E2DCEDB3303D}"/>
                </a:ext>
              </a:extLst>
            </p:cNvPr>
            <p:cNvGrpSpPr/>
            <p:nvPr/>
          </p:nvGrpSpPr>
          <p:grpSpPr>
            <a:xfrm>
              <a:off x="6627861" y="1797005"/>
              <a:ext cx="213687" cy="138499"/>
              <a:chOff x="6098369" y="581215"/>
              <a:chExt cx="258561" cy="167584"/>
            </a:xfrm>
          </p:grpSpPr>
          <p:sp>
            <p:nvSpPr>
              <p:cNvPr id="27722" name="TextBox 27721">
                <a:extLst>
                  <a:ext uri="{FF2B5EF4-FFF2-40B4-BE49-F238E27FC236}">
                    <a16:creationId xmlns:a16="http://schemas.microsoft.com/office/drawing/2014/main" id="{5D60A085-52BD-0843-2361-3237D3123650}"/>
                  </a:ext>
                </a:extLst>
              </p:cNvPr>
              <p:cNvSpPr txBox="1"/>
              <p:nvPr/>
            </p:nvSpPr>
            <p:spPr>
              <a:xfrm>
                <a:off x="6098369" y="581215"/>
                <a:ext cx="79" cy="16758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 defTabSz="914400" latinLnBrk="1">
                  <a:defRPr/>
                </a:pPr>
                <a:endParaRPr lang="ko-KR" altLang="en-US" sz="9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endParaRPr>
              </a:p>
            </p:txBody>
          </p:sp>
          <p:grpSp>
            <p:nvGrpSpPr>
              <p:cNvPr id="27725" name="그룹 27724">
                <a:extLst>
                  <a:ext uri="{FF2B5EF4-FFF2-40B4-BE49-F238E27FC236}">
                    <a16:creationId xmlns:a16="http://schemas.microsoft.com/office/drawing/2014/main" id="{112EF2B8-30B1-94AA-3AD8-82798880987C}"/>
                  </a:ext>
                </a:extLst>
              </p:cNvPr>
              <p:cNvGrpSpPr/>
              <p:nvPr/>
            </p:nvGrpSpPr>
            <p:grpSpPr>
              <a:xfrm>
                <a:off x="6254863" y="635681"/>
                <a:ext cx="102067" cy="58654"/>
                <a:chOff x="1394385" y="2026324"/>
                <a:chExt cx="222219" cy="127703"/>
              </a:xfrm>
            </p:grpSpPr>
            <p:sp>
              <p:nvSpPr>
                <p:cNvPr id="27726" name="갈매기형 수장 257">
                  <a:extLst>
                    <a:ext uri="{FF2B5EF4-FFF2-40B4-BE49-F238E27FC236}">
                      <a16:creationId xmlns:a16="http://schemas.microsoft.com/office/drawing/2014/main" id="{113BEDE3-6408-E3F5-92BB-5613B266A0B0}"/>
                    </a:ext>
                  </a:extLst>
                </p:cNvPr>
                <p:cNvSpPr/>
                <p:nvPr/>
              </p:nvSpPr>
              <p:spPr>
                <a:xfrm>
                  <a:off x="1491161" y="2026324"/>
                  <a:ext cx="125443" cy="127703"/>
                </a:xfrm>
                <a:prstGeom prst="chevron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1050" b="1" dirty="0">
                    <a:solidFill>
                      <a:schemeClr val="tx1"/>
                    </a:solidFill>
                    <a:latin typeface="Arial" panose="020B0604020202020204" pitchFamily="34" charset="0"/>
                    <a:ea typeface="나눔바른고딕" panose="020B0603020101020101" pitchFamily="50" charset="-127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727" name="갈매기형 수장 258">
                  <a:extLst>
                    <a:ext uri="{FF2B5EF4-FFF2-40B4-BE49-F238E27FC236}">
                      <a16:creationId xmlns:a16="http://schemas.microsoft.com/office/drawing/2014/main" id="{A6AC378F-6041-BFB2-F63E-7972BCC755AF}"/>
                    </a:ext>
                  </a:extLst>
                </p:cNvPr>
                <p:cNvSpPr/>
                <p:nvPr/>
              </p:nvSpPr>
              <p:spPr>
                <a:xfrm>
                  <a:off x="1394385" y="2026324"/>
                  <a:ext cx="125443" cy="127703"/>
                </a:xfrm>
                <a:prstGeom prst="chevron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endParaRPr lang="ko-KR" altLang="en-US" sz="1050" b="1" dirty="0">
                    <a:solidFill>
                      <a:schemeClr val="tx1"/>
                    </a:solidFill>
                    <a:latin typeface="Arial" panose="020B0604020202020204" pitchFamily="34" charset="0"/>
                    <a:ea typeface="나눔바른고딕" panose="020B0603020101020101" pitchFamily="50" charset="-127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7730" name="그룹 27729">
            <a:extLst>
              <a:ext uri="{FF2B5EF4-FFF2-40B4-BE49-F238E27FC236}">
                <a16:creationId xmlns:a16="http://schemas.microsoft.com/office/drawing/2014/main" id="{A43CD765-1117-B400-7636-D60CDDF697B2}"/>
              </a:ext>
            </a:extLst>
          </p:cNvPr>
          <p:cNvGrpSpPr/>
          <p:nvPr/>
        </p:nvGrpSpPr>
        <p:grpSpPr>
          <a:xfrm>
            <a:off x="620973" y="5037967"/>
            <a:ext cx="997977" cy="1900153"/>
            <a:chOff x="6275388" y="2222784"/>
            <a:chExt cx="997977" cy="1900153"/>
          </a:xfrm>
        </p:grpSpPr>
        <p:sp>
          <p:nvSpPr>
            <p:cNvPr id="27731" name="직사각형 27730">
              <a:extLst>
                <a:ext uri="{FF2B5EF4-FFF2-40B4-BE49-F238E27FC236}">
                  <a16:creationId xmlns:a16="http://schemas.microsoft.com/office/drawing/2014/main" id="{89B1EE3A-31FA-DEC6-8604-8EBD89F577D9}"/>
                </a:ext>
              </a:extLst>
            </p:cNvPr>
            <p:cNvSpPr/>
            <p:nvPr/>
          </p:nvSpPr>
          <p:spPr>
            <a:xfrm>
              <a:off x="6275388" y="2222784"/>
              <a:ext cx="997977" cy="79352"/>
            </a:xfrm>
            <a:prstGeom prst="rect">
              <a:avLst/>
            </a:prstGeom>
            <a:solidFill>
              <a:srgbClr val="2187C5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32" name="직사각형 27731">
              <a:extLst>
                <a:ext uri="{FF2B5EF4-FFF2-40B4-BE49-F238E27FC236}">
                  <a16:creationId xmlns:a16="http://schemas.microsoft.com/office/drawing/2014/main" id="{B7DCFCB3-7F95-F69C-FD4B-C9EF9DB529A5}"/>
                </a:ext>
              </a:extLst>
            </p:cNvPr>
            <p:cNvSpPr/>
            <p:nvPr/>
          </p:nvSpPr>
          <p:spPr>
            <a:xfrm>
              <a:off x="6275388" y="4043585"/>
              <a:ext cx="997977" cy="79352"/>
            </a:xfrm>
            <a:prstGeom prst="rect">
              <a:avLst/>
            </a:prstGeom>
            <a:solidFill>
              <a:srgbClr val="2187C5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733" name="그룹 27732">
            <a:extLst>
              <a:ext uri="{FF2B5EF4-FFF2-40B4-BE49-F238E27FC236}">
                <a16:creationId xmlns:a16="http://schemas.microsoft.com/office/drawing/2014/main" id="{5410E243-4771-F08F-E7BE-EA6887638FFA}"/>
              </a:ext>
            </a:extLst>
          </p:cNvPr>
          <p:cNvGrpSpPr/>
          <p:nvPr/>
        </p:nvGrpSpPr>
        <p:grpSpPr>
          <a:xfrm>
            <a:off x="711195" y="5527390"/>
            <a:ext cx="817533" cy="865219"/>
            <a:chOff x="6365610" y="4642756"/>
            <a:chExt cx="817533" cy="865219"/>
          </a:xfrm>
        </p:grpSpPr>
        <p:sp>
          <p:nvSpPr>
            <p:cNvPr id="27734" name="TextBox 27733">
              <a:extLst>
                <a:ext uri="{FF2B5EF4-FFF2-40B4-BE49-F238E27FC236}">
                  <a16:creationId xmlns:a16="http://schemas.microsoft.com/office/drawing/2014/main" id="{2CA0725F-62E4-7F28-DE7E-1A27523B16DA}"/>
                </a:ext>
              </a:extLst>
            </p:cNvPr>
            <p:cNvSpPr txBox="1"/>
            <p:nvPr/>
          </p:nvSpPr>
          <p:spPr>
            <a:xfrm>
              <a:off x="6365610" y="5112995"/>
              <a:ext cx="817533" cy="394980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algn="ctr" eaLnBrk="1" fontAlgn="auto" latinLnBrk="1" hangingPunct="1">
                <a:spcBef>
                  <a:spcPts val="200"/>
                </a:spcBef>
                <a:spcAft>
                  <a:spcPts val="0"/>
                </a:spcAft>
                <a:defRPr/>
              </a:pPr>
              <a:r>
                <a:rPr lang="ko-KR" altLang="en-US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위험성수준</a:t>
              </a:r>
              <a:endParaRPr lang="en-US" altLang="ko-KR" sz="12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  <a:p>
              <a:pPr algn="ctr" eaLnBrk="1" fontAlgn="auto" latinLnBrk="1" hangingPunct="1">
                <a:spcBef>
                  <a:spcPts val="200"/>
                </a:spcBef>
                <a:spcAft>
                  <a:spcPts val="0"/>
                </a:spcAft>
                <a:defRPr/>
              </a:pPr>
              <a:r>
                <a:rPr lang="en-US" altLang="ko-KR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3</a:t>
              </a:r>
              <a:r>
                <a:rPr lang="ko-KR" altLang="en-US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단계</a:t>
              </a:r>
              <a:r>
                <a:rPr lang="en-US" altLang="ko-KR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 </a:t>
              </a:r>
              <a:r>
                <a:rPr lang="ko-KR" altLang="en-US" sz="1200" b="1" dirty="0" err="1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판단법</a:t>
              </a:r>
              <a:endParaRPr lang="ko-KR" altLang="en-US" sz="12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27735" name="Group 4">
              <a:extLst>
                <a:ext uri="{FF2B5EF4-FFF2-40B4-BE49-F238E27FC236}">
                  <a16:creationId xmlns:a16="http://schemas.microsoft.com/office/drawing/2014/main" id="{5152FE74-9142-0ECC-1115-3BAF5CE0E42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620122" y="4642756"/>
              <a:ext cx="341731" cy="386242"/>
              <a:chOff x="4157" y="2714"/>
              <a:chExt cx="476" cy="538"/>
            </a:xfrm>
            <a:solidFill>
              <a:srgbClr val="2187C5"/>
            </a:solidFill>
          </p:grpSpPr>
          <p:sp>
            <p:nvSpPr>
              <p:cNvPr id="27736" name="Freeform 5">
                <a:extLst>
                  <a:ext uri="{FF2B5EF4-FFF2-40B4-BE49-F238E27FC236}">
                    <a16:creationId xmlns:a16="http://schemas.microsoft.com/office/drawing/2014/main" id="{DCB59BAF-5873-125E-12C9-55B8713291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57" y="2714"/>
                <a:ext cx="476" cy="538"/>
              </a:xfrm>
              <a:custGeom>
                <a:avLst/>
                <a:gdLst>
                  <a:gd name="T0" fmla="*/ 189 w 198"/>
                  <a:gd name="T1" fmla="*/ 193 h 224"/>
                  <a:gd name="T2" fmla="*/ 164 w 198"/>
                  <a:gd name="T3" fmla="*/ 167 h 224"/>
                  <a:gd name="T4" fmla="*/ 164 w 198"/>
                  <a:gd name="T5" fmla="*/ 37 h 224"/>
                  <a:gd name="T6" fmla="*/ 163 w 198"/>
                  <a:gd name="T7" fmla="*/ 37 h 224"/>
                  <a:gd name="T8" fmla="*/ 163 w 198"/>
                  <a:gd name="T9" fmla="*/ 37 h 224"/>
                  <a:gd name="T10" fmla="*/ 127 w 198"/>
                  <a:gd name="T11" fmla="*/ 0 h 224"/>
                  <a:gd name="T12" fmla="*/ 127 w 198"/>
                  <a:gd name="T13" fmla="*/ 0 h 224"/>
                  <a:gd name="T14" fmla="*/ 0 w 198"/>
                  <a:gd name="T15" fmla="*/ 0 h 224"/>
                  <a:gd name="T16" fmla="*/ 0 w 198"/>
                  <a:gd name="T17" fmla="*/ 206 h 224"/>
                  <a:gd name="T18" fmla="*/ 153 w 198"/>
                  <a:gd name="T19" fmla="*/ 206 h 224"/>
                  <a:gd name="T20" fmla="*/ 165 w 198"/>
                  <a:gd name="T21" fmla="*/ 218 h 224"/>
                  <a:gd name="T22" fmla="*/ 179 w 198"/>
                  <a:gd name="T23" fmla="*/ 224 h 224"/>
                  <a:gd name="T24" fmla="*/ 189 w 198"/>
                  <a:gd name="T25" fmla="*/ 220 h 224"/>
                  <a:gd name="T26" fmla="*/ 192 w 198"/>
                  <a:gd name="T27" fmla="*/ 217 h 224"/>
                  <a:gd name="T28" fmla="*/ 189 w 198"/>
                  <a:gd name="T29" fmla="*/ 193 h 224"/>
                  <a:gd name="T30" fmla="*/ 151 w 198"/>
                  <a:gd name="T31" fmla="*/ 37 h 224"/>
                  <a:gd name="T32" fmla="*/ 127 w 198"/>
                  <a:gd name="T33" fmla="*/ 37 h 224"/>
                  <a:gd name="T34" fmla="*/ 127 w 198"/>
                  <a:gd name="T35" fmla="*/ 13 h 224"/>
                  <a:gd name="T36" fmla="*/ 151 w 198"/>
                  <a:gd name="T37" fmla="*/ 37 h 224"/>
                  <a:gd name="T38" fmla="*/ 9 w 198"/>
                  <a:gd name="T39" fmla="*/ 197 h 224"/>
                  <a:gd name="T40" fmla="*/ 9 w 198"/>
                  <a:gd name="T41" fmla="*/ 9 h 224"/>
                  <a:gd name="T42" fmla="*/ 118 w 198"/>
                  <a:gd name="T43" fmla="*/ 9 h 224"/>
                  <a:gd name="T44" fmla="*/ 119 w 198"/>
                  <a:gd name="T45" fmla="*/ 46 h 224"/>
                  <a:gd name="T46" fmla="*/ 155 w 198"/>
                  <a:gd name="T47" fmla="*/ 46 h 224"/>
                  <a:gd name="T48" fmla="*/ 155 w 198"/>
                  <a:gd name="T49" fmla="*/ 159 h 224"/>
                  <a:gd name="T50" fmla="*/ 144 w 198"/>
                  <a:gd name="T51" fmla="*/ 148 h 224"/>
                  <a:gd name="T52" fmla="*/ 149 w 198"/>
                  <a:gd name="T53" fmla="*/ 123 h 224"/>
                  <a:gd name="T54" fmla="*/ 87 w 198"/>
                  <a:gd name="T55" fmla="*/ 60 h 224"/>
                  <a:gd name="T56" fmla="*/ 24 w 198"/>
                  <a:gd name="T57" fmla="*/ 123 h 224"/>
                  <a:gd name="T58" fmla="*/ 87 w 198"/>
                  <a:gd name="T59" fmla="*/ 186 h 224"/>
                  <a:gd name="T60" fmla="*/ 122 w 198"/>
                  <a:gd name="T61" fmla="*/ 175 h 224"/>
                  <a:gd name="T62" fmla="*/ 144 w 198"/>
                  <a:gd name="T63" fmla="*/ 197 h 224"/>
                  <a:gd name="T64" fmla="*/ 9 w 198"/>
                  <a:gd name="T65" fmla="*/ 197 h 224"/>
                  <a:gd name="T66" fmla="*/ 140 w 198"/>
                  <a:gd name="T67" fmla="*/ 123 h 224"/>
                  <a:gd name="T68" fmla="*/ 87 w 198"/>
                  <a:gd name="T69" fmla="*/ 177 h 224"/>
                  <a:gd name="T70" fmla="*/ 33 w 198"/>
                  <a:gd name="T71" fmla="*/ 123 h 224"/>
                  <a:gd name="T72" fmla="*/ 87 w 198"/>
                  <a:gd name="T73" fmla="*/ 69 h 224"/>
                  <a:gd name="T74" fmla="*/ 140 w 198"/>
                  <a:gd name="T75" fmla="*/ 123 h 224"/>
                  <a:gd name="T76" fmla="*/ 186 w 198"/>
                  <a:gd name="T77" fmla="*/ 211 h 224"/>
                  <a:gd name="T78" fmla="*/ 183 w 198"/>
                  <a:gd name="T79" fmla="*/ 214 h 224"/>
                  <a:gd name="T80" fmla="*/ 171 w 198"/>
                  <a:gd name="T81" fmla="*/ 211 h 224"/>
                  <a:gd name="T82" fmla="*/ 130 w 198"/>
                  <a:gd name="T83" fmla="*/ 170 h 224"/>
                  <a:gd name="T84" fmla="*/ 141 w 198"/>
                  <a:gd name="T85" fmla="*/ 158 h 224"/>
                  <a:gd name="T86" fmla="*/ 183 w 198"/>
                  <a:gd name="T87" fmla="*/ 199 h 224"/>
                  <a:gd name="T88" fmla="*/ 186 w 198"/>
                  <a:gd name="T89" fmla="*/ 211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98" h="224">
                    <a:moveTo>
                      <a:pt x="189" y="193"/>
                    </a:moveTo>
                    <a:cubicBezTo>
                      <a:pt x="164" y="167"/>
                      <a:pt x="164" y="167"/>
                      <a:pt x="164" y="167"/>
                    </a:cubicBezTo>
                    <a:cubicBezTo>
                      <a:pt x="164" y="37"/>
                      <a:pt x="164" y="37"/>
                      <a:pt x="164" y="37"/>
                    </a:cubicBezTo>
                    <a:cubicBezTo>
                      <a:pt x="163" y="37"/>
                      <a:pt x="163" y="37"/>
                      <a:pt x="163" y="37"/>
                    </a:cubicBezTo>
                    <a:cubicBezTo>
                      <a:pt x="163" y="37"/>
                      <a:pt x="163" y="37"/>
                      <a:pt x="163" y="37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06"/>
                      <a:pt x="0" y="206"/>
                      <a:pt x="0" y="206"/>
                    </a:cubicBezTo>
                    <a:cubicBezTo>
                      <a:pt x="153" y="206"/>
                      <a:pt x="153" y="206"/>
                      <a:pt x="153" y="206"/>
                    </a:cubicBezTo>
                    <a:cubicBezTo>
                      <a:pt x="165" y="218"/>
                      <a:pt x="165" y="218"/>
                      <a:pt x="165" y="218"/>
                    </a:cubicBezTo>
                    <a:cubicBezTo>
                      <a:pt x="169" y="222"/>
                      <a:pt x="175" y="224"/>
                      <a:pt x="179" y="224"/>
                    </a:cubicBezTo>
                    <a:cubicBezTo>
                      <a:pt x="183" y="224"/>
                      <a:pt x="187" y="223"/>
                      <a:pt x="189" y="220"/>
                    </a:cubicBezTo>
                    <a:cubicBezTo>
                      <a:pt x="192" y="217"/>
                      <a:pt x="192" y="217"/>
                      <a:pt x="192" y="217"/>
                    </a:cubicBezTo>
                    <a:cubicBezTo>
                      <a:pt x="198" y="211"/>
                      <a:pt x="197" y="200"/>
                      <a:pt x="189" y="193"/>
                    </a:cubicBezTo>
                    <a:close/>
                    <a:moveTo>
                      <a:pt x="151" y="37"/>
                    </a:move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13"/>
                      <a:pt x="127" y="13"/>
                      <a:pt x="127" y="13"/>
                    </a:cubicBezTo>
                    <a:lnTo>
                      <a:pt x="151" y="37"/>
                    </a:lnTo>
                    <a:close/>
                    <a:moveTo>
                      <a:pt x="9" y="197"/>
                    </a:moveTo>
                    <a:cubicBezTo>
                      <a:pt x="9" y="9"/>
                      <a:pt x="9" y="9"/>
                      <a:pt x="9" y="9"/>
                    </a:cubicBezTo>
                    <a:cubicBezTo>
                      <a:pt x="118" y="9"/>
                      <a:pt x="118" y="9"/>
                      <a:pt x="118" y="9"/>
                    </a:cubicBezTo>
                    <a:cubicBezTo>
                      <a:pt x="119" y="46"/>
                      <a:pt x="119" y="46"/>
                      <a:pt x="119" y="46"/>
                    </a:cubicBezTo>
                    <a:cubicBezTo>
                      <a:pt x="155" y="46"/>
                      <a:pt x="155" y="46"/>
                      <a:pt x="155" y="46"/>
                    </a:cubicBezTo>
                    <a:cubicBezTo>
                      <a:pt x="155" y="159"/>
                      <a:pt x="155" y="159"/>
                      <a:pt x="155" y="159"/>
                    </a:cubicBezTo>
                    <a:cubicBezTo>
                      <a:pt x="144" y="148"/>
                      <a:pt x="144" y="148"/>
                      <a:pt x="144" y="148"/>
                    </a:cubicBezTo>
                    <a:cubicBezTo>
                      <a:pt x="147" y="140"/>
                      <a:pt x="149" y="132"/>
                      <a:pt x="149" y="123"/>
                    </a:cubicBezTo>
                    <a:cubicBezTo>
                      <a:pt x="149" y="88"/>
                      <a:pt x="121" y="60"/>
                      <a:pt x="87" y="60"/>
                    </a:cubicBezTo>
                    <a:cubicBezTo>
                      <a:pt x="52" y="60"/>
                      <a:pt x="24" y="88"/>
                      <a:pt x="24" y="123"/>
                    </a:cubicBezTo>
                    <a:cubicBezTo>
                      <a:pt x="24" y="157"/>
                      <a:pt x="52" y="186"/>
                      <a:pt x="87" y="186"/>
                    </a:cubicBezTo>
                    <a:cubicBezTo>
                      <a:pt x="100" y="186"/>
                      <a:pt x="112" y="182"/>
                      <a:pt x="122" y="175"/>
                    </a:cubicBezTo>
                    <a:cubicBezTo>
                      <a:pt x="144" y="197"/>
                      <a:pt x="144" y="197"/>
                      <a:pt x="144" y="197"/>
                    </a:cubicBezTo>
                    <a:lnTo>
                      <a:pt x="9" y="197"/>
                    </a:lnTo>
                    <a:close/>
                    <a:moveTo>
                      <a:pt x="140" y="123"/>
                    </a:moveTo>
                    <a:cubicBezTo>
                      <a:pt x="140" y="153"/>
                      <a:pt x="116" y="177"/>
                      <a:pt x="87" y="177"/>
                    </a:cubicBezTo>
                    <a:cubicBezTo>
                      <a:pt x="57" y="177"/>
                      <a:pt x="33" y="153"/>
                      <a:pt x="33" y="123"/>
                    </a:cubicBezTo>
                    <a:cubicBezTo>
                      <a:pt x="33" y="93"/>
                      <a:pt x="57" y="69"/>
                      <a:pt x="87" y="69"/>
                    </a:cubicBezTo>
                    <a:cubicBezTo>
                      <a:pt x="116" y="69"/>
                      <a:pt x="140" y="93"/>
                      <a:pt x="140" y="123"/>
                    </a:cubicBezTo>
                    <a:close/>
                    <a:moveTo>
                      <a:pt x="186" y="211"/>
                    </a:moveTo>
                    <a:cubicBezTo>
                      <a:pt x="183" y="214"/>
                      <a:pt x="183" y="214"/>
                      <a:pt x="183" y="214"/>
                    </a:cubicBezTo>
                    <a:cubicBezTo>
                      <a:pt x="181" y="216"/>
                      <a:pt x="176" y="215"/>
                      <a:pt x="171" y="211"/>
                    </a:cubicBezTo>
                    <a:cubicBezTo>
                      <a:pt x="130" y="170"/>
                      <a:pt x="130" y="170"/>
                      <a:pt x="130" y="170"/>
                    </a:cubicBezTo>
                    <a:cubicBezTo>
                      <a:pt x="141" y="158"/>
                      <a:pt x="141" y="158"/>
                      <a:pt x="141" y="158"/>
                    </a:cubicBezTo>
                    <a:cubicBezTo>
                      <a:pt x="183" y="199"/>
                      <a:pt x="183" y="199"/>
                      <a:pt x="183" y="199"/>
                    </a:cubicBezTo>
                    <a:cubicBezTo>
                      <a:pt x="187" y="203"/>
                      <a:pt x="188" y="208"/>
                      <a:pt x="186" y="2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37" name="Freeform 6">
                <a:extLst>
                  <a:ext uri="{FF2B5EF4-FFF2-40B4-BE49-F238E27FC236}">
                    <a16:creationId xmlns:a16="http://schemas.microsoft.com/office/drawing/2014/main" id="{9B95BFC8-EFD4-8A33-D404-2AC19145C8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2" y="3024"/>
                <a:ext cx="125" cy="21"/>
              </a:xfrm>
              <a:custGeom>
                <a:avLst/>
                <a:gdLst>
                  <a:gd name="T0" fmla="*/ 48 w 52"/>
                  <a:gd name="T1" fmla="*/ 0 h 9"/>
                  <a:gd name="T2" fmla="*/ 5 w 52"/>
                  <a:gd name="T3" fmla="*/ 0 h 9"/>
                  <a:gd name="T4" fmla="*/ 0 w 52"/>
                  <a:gd name="T5" fmla="*/ 4 h 9"/>
                  <a:gd name="T6" fmla="*/ 5 w 52"/>
                  <a:gd name="T7" fmla="*/ 9 h 9"/>
                  <a:gd name="T8" fmla="*/ 48 w 52"/>
                  <a:gd name="T9" fmla="*/ 9 h 9"/>
                  <a:gd name="T10" fmla="*/ 52 w 52"/>
                  <a:gd name="T11" fmla="*/ 4 h 9"/>
                  <a:gd name="T12" fmla="*/ 48 w 52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9">
                    <a:moveTo>
                      <a:pt x="48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7"/>
                      <a:pt x="2" y="9"/>
                      <a:pt x="5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50" y="9"/>
                      <a:pt x="52" y="7"/>
                      <a:pt x="52" y="4"/>
                    </a:cubicBezTo>
                    <a:cubicBezTo>
                      <a:pt x="52" y="2"/>
                      <a:pt x="50" y="0"/>
                      <a:pt x="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38" name="Freeform 7">
                <a:extLst>
                  <a:ext uri="{FF2B5EF4-FFF2-40B4-BE49-F238E27FC236}">
                    <a16:creationId xmlns:a16="http://schemas.microsoft.com/office/drawing/2014/main" id="{64294F05-C8C0-9E39-69F9-519A18045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2" y="3074"/>
                <a:ext cx="125" cy="22"/>
              </a:xfrm>
              <a:custGeom>
                <a:avLst/>
                <a:gdLst>
                  <a:gd name="T0" fmla="*/ 48 w 52"/>
                  <a:gd name="T1" fmla="*/ 0 h 9"/>
                  <a:gd name="T2" fmla="*/ 5 w 52"/>
                  <a:gd name="T3" fmla="*/ 0 h 9"/>
                  <a:gd name="T4" fmla="*/ 0 w 52"/>
                  <a:gd name="T5" fmla="*/ 4 h 9"/>
                  <a:gd name="T6" fmla="*/ 5 w 52"/>
                  <a:gd name="T7" fmla="*/ 9 h 9"/>
                  <a:gd name="T8" fmla="*/ 48 w 52"/>
                  <a:gd name="T9" fmla="*/ 9 h 9"/>
                  <a:gd name="T10" fmla="*/ 52 w 52"/>
                  <a:gd name="T11" fmla="*/ 4 h 9"/>
                  <a:gd name="T12" fmla="*/ 48 w 52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9">
                    <a:moveTo>
                      <a:pt x="48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7"/>
                      <a:pt x="2" y="9"/>
                      <a:pt x="5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50" y="9"/>
                      <a:pt x="52" y="7"/>
                      <a:pt x="52" y="4"/>
                    </a:cubicBezTo>
                    <a:cubicBezTo>
                      <a:pt x="52" y="2"/>
                      <a:pt x="50" y="0"/>
                      <a:pt x="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39" name="Freeform 8">
                <a:extLst>
                  <a:ext uri="{FF2B5EF4-FFF2-40B4-BE49-F238E27FC236}">
                    <a16:creationId xmlns:a16="http://schemas.microsoft.com/office/drawing/2014/main" id="{3413CB10-B7AF-4784-A2B4-C1608FCCF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2" y="2923"/>
                <a:ext cx="125" cy="24"/>
              </a:xfrm>
              <a:custGeom>
                <a:avLst/>
                <a:gdLst>
                  <a:gd name="T0" fmla="*/ 48 w 52"/>
                  <a:gd name="T1" fmla="*/ 0 h 10"/>
                  <a:gd name="T2" fmla="*/ 5 w 52"/>
                  <a:gd name="T3" fmla="*/ 0 h 10"/>
                  <a:gd name="T4" fmla="*/ 0 w 52"/>
                  <a:gd name="T5" fmla="*/ 5 h 10"/>
                  <a:gd name="T6" fmla="*/ 5 w 52"/>
                  <a:gd name="T7" fmla="*/ 10 h 10"/>
                  <a:gd name="T8" fmla="*/ 48 w 52"/>
                  <a:gd name="T9" fmla="*/ 10 h 10"/>
                  <a:gd name="T10" fmla="*/ 52 w 52"/>
                  <a:gd name="T11" fmla="*/ 5 h 10"/>
                  <a:gd name="T12" fmla="*/ 48 w 52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10">
                    <a:moveTo>
                      <a:pt x="48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50" y="10"/>
                      <a:pt x="52" y="8"/>
                      <a:pt x="52" y="5"/>
                    </a:cubicBezTo>
                    <a:cubicBezTo>
                      <a:pt x="52" y="3"/>
                      <a:pt x="50" y="0"/>
                      <a:pt x="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40" name="Freeform 9">
                <a:extLst>
                  <a:ext uri="{FF2B5EF4-FFF2-40B4-BE49-F238E27FC236}">
                    <a16:creationId xmlns:a16="http://schemas.microsoft.com/office/drawing/2014/main" id="{928D4A9E-CB37-AAF2-DD92-1A20B84E0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4" y="2971"/>
                <a:ext cx="65" cy="24"/>
              </a:xfrm>
              <a:custGeom>
                <a:avLst/>
                <a:gdLst>
                  <a:gd name="T0" fmla="*/ 5 w 27"/>
                  <a:gd name="T1" fmla="*/ 10 h 10"/>
                  <a:gd name="T2" fmla="*/ 22 w 27"/>
                  <a:gd name="T3" fmla="*/ 10 h 10"/>
                  <a:gd name="T4" fmla="*/ 27 w 27"/>
                  <a:gd name="T5" fmla="*/ 5 h 10"/>
                  <a:gd name="T6" fmla="*/ 22 w 27"/>
                  <a:gd name="T7" fmla="*/ 0 h 10"/>
                  <a:gd name="T8" fmla="*/ 5 w 27"/>
                  <a:gd name="T9" fmla="*/ 0 h 10"/>
                  <a:gd name="T10" fmla="*/ 0 w 27"/>
                  <a:gd name="T11" fmla="*/ 5 h 10"/>
                  <a:gd name="T12" fmla="*/ 5 w 27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10">
                    <a:moveTo>
                      <a:pt x="5" y="10"/>
                    </a:moveTo>
                    <a:cubicBezTo>
                      <a:pt x="22" y="10"/>
                      <a:pt x="22" y="10"/>
                      <a:pt x="22" y="10"/>
                    </a:cubicBezTo>
                    <a:cubicBezTo>
                      <a:pt x="25" y="10"/>
                      <a:pt x="27" y="8"/>
                      <a:pt x="27" y="5"/>
                    </a:cubicBezTo>
                    <a:cubicBezTo>
                      <a:pt x="27" y="2"/>
                      <a:pt x="25" y="0"/>
                      <a:pt x="22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7742" name="화살표: 아래쪽 27741">
            <a:extLst>
              <a:ext uri="{FF2B5EF4-FFF2-40B4-BE49-F238E27FC236}">
                <a16:creationId xmlns:a16="http://schemas.microsoft.com/office/drawing/2014/main" id="{B2E55E4B-9E6F-0A1B-0CA4-45EF04699F92}"/>
              </a:ext>
            </a:extLst>
          </p:cNvPr>
          <p:cNvSpPr/>
          <p:nvPr/>
        </p:nvSpPr>
        <p:spPr>
          <a:xfrm>
            <a:off x="952385" y="4797233"/>
            <a:ext cx="335152" cy="365928"/>
          </a:xfrm>
          <a:prstGeom prst="downArrow">
            <a:avLst/>
          </a:prstGeom>
          <a:solidFill>
            <a:srgbClr val="2187C5"/>
          </a:solidFill>
          <a:ln w="6350" cap="flat" cmpd="sng" algn="ctr">
            <a:solidFill>
              <a:srgbClr val="2187C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sz="1600" kern="0">
              <a:solidFill>
                <a:sysClr val="window" lastClr="FFFFFF"/>
              </a:solidFill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43" name="직사각형 27742">
            <a:extLst>
              <a:ext uri="{FF2B5EF4-FFF2-40B4-BE49-F238E27FC236}">
                <a16:creationId xmlns:a16="http://schemas.microsoft.com/office/drawing/2014/main" id="{1D4B9125-C2FB-EDD2-A8C1-88FF4892068F}"/>
              </a:ext>
            </a:extLst>
          </p:cNvPr>
          <p:cNvSpPr/>
          <p:nvPr/>
        </p:nvSpPr>
        <p:spPr>
          <a:xfrm>
            <a:off x="620973" y="2952686"/>
            <a:ext cx="997977" cy="1900153"/>
          </a:xfrm>
          <a:prstGeom prst="rect">
            <a:avLst/>
          </a:prstGeom>
          <a:solidFill>
            <a:srgbClr val="E8F3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744" name="그룹 27743">
            <a:extLst>
              <a:ext uri="{FF2B5EF4-FFF2-40B4-BE49-F238E27FC236}">
                <a16:creationId xmlns:a16="http://schemas.microsoft.com/office/drawing/2014/main" id="{3E55975E-1EA6-E86B-3A41-E029C9B9C94B}"/>
              </a:ext>
            </a:extLst>
          </p:cNvPr>
          <p:cNvGrpSpPr/>
          <p:nvPr/>
        </p:nvGrpSpPr>
        <p:grpSpPr>
          <a:xfrm>
            <a:off x="620973" y="2952686"/>
            <a:ext cx="997977" cy="1900153"/>
            <a:chOff x="6275388" y="2222784"/>
            <a:chExt cx="997977" cy="1900153"/>
          </a:xfrm>
        </p:grpSpPr>
        <p:sp>
          <p:nvSpPr>
            <p:cNvPr id="27745" name="직사각형 27744">
              <a:extLst>
                <a:ext uri="{FF2B5EF4-FFF2-40B4-BE49-F238E27FC236}">
                  <a16:creationId xmlns:a16="http://schemas.microsoft.com/office/drawing/2014/main" id="{69F34036-819A-480F-80E9-B7890007A8B5}"/>
                </a:ext>
              </a:extLst>
            </p:cNvPr>
            <p:cNvSpPr/>
            <p:nvPr/>
          </p:nvSpPr>
          <p:spPr>
            <a:xfrm>
              <a:off x="6275388" y="2222784"/>
              <a:ext cx="997977" cy="79352"/>
            </a:xfrm>
            <a:prstGeom prst="rect">
              <a:avLst/>
            </a:prstGeom>
            <a:solidFill>
              <a:srgbClr val="2187C5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46" name="직사각형 27745">
              <a:extLst>
                <a:ext uri="{FF2B5EF4-FFF2-40B4-BE49-F238E27FC236}">
                  <a16:creationId xmlns:a16="http://schemas.microsoft.com/office/drawing/2014/main" id="{A2C5B605-5A15-68A8-38FC-3FD29328093E}"/>
                </a:ext>
              </a:extLst>
            </p:cNvPr>
            <p:cNvSpPr/>
            <p:nvPr/>
          </p:nvSpPr>
          <p:spPr>
            <a:xfrm>
              <a:off x="6275388" y="4043585"/>
              <a:ext cx="997977" cy="79352"/>
            </a:xfrm>
            <a:prstGeom prst="rect">
              <a:avLst/>
            </a:prstGeom>
            <a:solidFill>
              <a:srgbClr val="2187C5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747" name="그룹 27746">
            <a:extLst>
              <a:ext uri="{FF2B5EF4-FFF2-40B4-BE49-F238E27FC236}">
                <a16:creationId xmlns:a16="http://schemas.microsoft.com/office/drawing/2014/main" id="{66C2962C-DE66-0DEF-F20E-0A6A09E6B16E}"/>
              </a:ext>
            </a:extLst>
          </p:cNvPr>
          <p:cNvGrpSpPr/>
          <p:nvPr/>
        </p:nvGrpSpPr>
        <p:grpSpPr>
          <a:xfrm>
            <a:off x="749667" y="3479134"/>
            <a:ext cx="740588" cy="816097"/>
            <a:chOff x="6404082" y="2684684"/>
            <a:chExt cx="740588" cy="816097"/>
          </a:xfrm>
        </p:grpSpPr>
        <p:sp>
          <p:nvSpPr>
            <p:cNvPr id="27748" name="TextBox 27747">
              <a:extLst>
                <a:ext uri="{FF2B5EF4-FFF2-40B4-BE49-F238E27FC236}">
                  <a16:creationId xmlns:a16="http://schemas.microsoft.com/office/drawing/2014/main" id="{665FFCFA-C3B4-E8FC-AE4B-981C1CDFFD04}"/>
                </a:ext>
              </a:extLst>
            </p:cNvPr>
            <p:cNvSpPr txBox="1"/>
            <p:nvPr/>
          </p:nvSpPr>
          <p:spPr>
            <a:xfrm>
              <a:off x="6404082" y="3105801"/>
              <a:ext cx="740588" cy="394980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algn="ctr" eaLnBrk="1" fontAlgn="auto" latinLnBrk="1" hangingPunct="1">
                <a:spcBef>
                  <a:spcPts val="200"/>
                </a:spcBef>
                <a:spcAft>
                  <a:spcPts val="0"/>
                </a:spcAft>
                <a:defRPr/>
              </a:pPr>
              <a:r>
                <a:rPr lang="en-US" altLang="ko-KR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3X3</a:t>
              </a:r>
            </a:p>
            <a:p>
              <a:pPr algn="ctr" eaLnBrk="1" fontAlgn="auto" latinLnBrk="1" hangingPunct="1">
                <a:spcBef>
                  <a:spcPts val="200"/>
                </a:spcBef>
                <a:spcAft>
                  <a:spcPts val="0"/>
                </a:spcAft>
                <a:defRPr/>
              </a:pPr>
              <a:r>
                <a:rPr lang="ko-KR" altLang="en-US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빈도</a:t>
              </a:r>
              <a:r>
                <a:rPr lang="en-US" altLang="ko-KR" sz="12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·</a:t>
              </a:r>
              <a:r>
                <a:rPr lang="ko-KR" altLang="en-US" sz="1200" b="1" dirty="0" err="1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강도법</a:t>
              </a:r>
              <a:endParaRPr lang="ko-KR" altLang="en-US" sz="12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27749" name="Group 12">
              <a:extLst>
                <a:ext uri="{FF2B5EF4-FFF2-40B4-BE49-F238E27FC236}">
                  <a16:creationId xmlns:a16="http://schemas.microsoft.com/office/drawing/2014/main" id="{5FE1AC09-09A4-768D-6487-C3C6609DFC2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7600" y="2684684"/>
              <a:ext cx="393552" cy="350477"/>
              <a:chOff x="3829" y="1430"/>
              <a:chExt cx="603" cy="537"/>
            </a:xfrm>
            <a:solidFill>
              <a:srgbClr val="2187C5"/>
            </a:solidFill>
          </p:grpSpPr>
          <p:sp>
            <p:nvSpPr>
              <p:cNvPr id="27750" name="Freeform 13">
                <a:extLst>
                  <a:ext uri="{FF2B5EF4-FFF2-40B4-BE49-F238E27FC236}">
                    <a16:creationId xmlns:a16="http://schemas.microsoft.com/office/drawing/2014/main" id="{532FDACA-02D0-52B3-000F-E27928BEC7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29" y="1430"/>
                <a:ext cx="603" cy="537"/>
              </a:xfrm>
              <a:custGeom>
                <a:avLst/>
                <a:gdLst>
                  <a:gd name="T0" fmla="*/ 225 w 251"/>
                  <a:gd name="T1" fmla="*/ 0 h 224"/>
                  <a:gd name="T2" fmla="*/ 224 w 251"/>
                  <a:gd name="T3" fmla="*/ 0 h 224"/>
                  <a:gd name="T4" fmla="*/ 62 w 251"/>
                  <a:gd name="T5" fmla="*/ 0 h 224"/>
                  <a:gd name="T6" fmla="*/ 37 w 251"/>
                  <a:gd name="T7" fmla="*/ 34 h 224"/>
                  <a:gd name="T8" fmla="*/ 48 w 251"/>
                  <a:gd name="T9" fmla="*/ 26 h 224"/>
                  <a:gd name="T10" fmla="*/ 63 w 251"/>
                  <a:gd name="T11" fmla="*/ 11 h 224"/>
                  <a:gd name="T12" fmla="*/ 204 w 251"/>
                  <a:gd name="T13" fmla="*/ 11 h 224"/>
                  <a:gd name="T14" fmla="*/ 203 w 251"/>
                  <a:gd name="T15" fmla="*/ 14 h 224"/>
                  <a:gd name="T16" fmla="*/ 201 w 251"/>
                  <a:gd name="T17" fmla="*/ 17 h 224"/>
                  <a:gd name="T18" fmla="*/ 201 w 251"/>
                  <a:gd name="T19" fmla="*/ 20 h 224"/>
                  <a:gd name="T20" fmla="*/ 200 w 251"/>
                  <a:gd name="T21" fmla="*/ 23 h 224"/>
                  <a:gd name="T22" fmla="*/ 200 w 251"/>
                  <a:gd name="T23" fmla="*/ 26 h 224"/>
                  <a:gd name="T24" fmla="*/ 200 w 251"/>
                  <a:gd name="T25" fmla="*/ 49 h 224"/>
                  <a:gd name="T26" fmla="*/ 200 w 251"/>
                  <a:gd name="T27" fmla="*/ 199 h 224"/>
                  <a:gd name="T28" fmla="*/ 171 w 251"/>
                  <a:gd name="T29" fmla="*/ 197 h 224"/>
                  <a:gd name="T30" fmla="*/ 166 w 251"/>
                  <a:gd name="T31" fmla="*/ 174 h 224"/>
                  <a:gd name="T32" fmla="*/ 48 w 251"/>
                  <a:gd name="T33" fmla="*/ 140 h 224"/>
                  <a:gd name="T34" fmla="*/ 37 w 251"/>
                  <a:gd name="T35" fmla="*/ 174 h 224"/>
                  <a:gd name="T36" fmla="*/ 0 w 251"/>
                  <a:gd name="T37" fmla="*/ 179 h 224"/>
                  <a:gd name="T38" fmla="*/ 26 w 251"/>
                  <a:gd name="T39" fmla="*/ 224 h 224"/>
                  <a:gd name="T40" fmla="*/ 185 w 251"/>
                  <a:gd name="T41" fmla="*/ 224 h 224"/>
                  <a:gd name="T42" fmla="*/ 185 w 251"/>
                  <a:gd name="T43" fmla="*/ 224 h 224"/>
                  <a:gd name="T44" fmla="*/ 186 w 251"/>
                  <a:gd name="T45" fmla="*/ 224 h 224"/>
                  <a:gd name="T46" fmla="*/ 211 w 251"/>
                  <a:gd name="T47" fmla="*/ 197 h 224"/>
                  <a:gd name="T48" fmla="*/ 245 w 251"/>
                  <a:gd name="T49" fmla="*/ 53 h 224"/>
                  <a:gd name="T50" fmla="*/ 251 w 251"/>
                  <a:gd name="T51" fmla="*/ 26 h 224"/>
                  <a:gd name="T52" fmla="*/ 26 w 251"/>
                  <a:gd name="T53" fmla="*/ 213 h 224"/>
                  <a:gd name="T54" fmla="*/ 11 w 251"/>
                  <a:gd name="T55" fmla="*/ 185 h 224"/>
                  <a:gd name="T56" fmla="*/ 160 w 251"/>
                  <a:gd name="T57" fmla="*/ 197 h 224"/>
                  <a:gd name="T58" fmla="*/ 26 w 251"/>
                  <a:gd name="T59" fmla="*/ 213 h 224"/>
                  <a:gd name="T60" fmla="*/ 211 w 251"/>
                  <a:gd name="T61" fmla="*/ 42 h 224"/>
                  <a:gd name="T62" fmla="*/ 211 w 251"/>
                  <a:gd name="T63" fmla="*/ 24 h 224"/>
                  <a:gd name="T64" fmla="*/ 211 w 251"/>
                  <a:gd name="T65" fmla="*/ 22 h 224"/>
                  <a:gd name="T66" fmla="*/ 212 w 251"/>
                  <a:gd name="T67" fmla="*/ 19 h 224"/>
                  <a:gd name="T68" fmla="*/ 213 w 251"/>
                  <a:gd name="T69" fmla="*/ 17 h 224"/>
                  <a:gd name="T70" fmla="*/ 215 w 251"/>
                  <a:gd name="T71" fmla="*/ 15 h 224"/>
                  <a:gd name="T72" fmla="*/ 217 w 251"/>
                  <a:gd name="T73" fmla="*/ 13 h 224"/>
                  <a:gd name="T74" fmla="*/ 220 w 251"/>
                  <a:gd name="T75" fmla="*/ 12 h 224"/>
                  <a:gd name="T76" fmla="*/ 222 w 251"/>
                  <a:gd name="T77" fmla="*/ 11 h 224"/>
                  <a:gd name="T78" fmla="*/ 225 w 251"/>
                  <a:gd name="T79" fmla="*/ 11 h 224"/>
                  <a:gd name="T80" fmla="*/ 240 w 251"/>
                  <a:gd name="T81" fmla="*/ 42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1" h="224">
                    <a:moveTo>
                      <a:pt x="225" y="0"/>
                    </a:moveTo>
                    <a:cubicBezTo>
                      <a:pt x="225" y="0"/>
                      <a:pt x="225" y="0"/>
                      <a:pt x="225" y="0"/>
                    </a:cubicBezTo>
                    <a:cubicBezTo>
                      <a:pt x="225" y="0"/>
                      <a:pt x="225" y="0"/>
                      <a:pt x="225" y="0"/>
                    </a:cubicBezTo>
                    <a:cubicBezTo>
                      <a:pt x="225" y="0"/>
                      <a:pt x="225" y="0"/>
                      <a:pt x="224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63" y="0"/>
                      <a:pt x="62" y="0"/>
                      <a:pt x="62" y="0"/>
                    </a:cubicBezTo>
                    <a:cubicBezTo>
                      <a:pt x="48" y="0"/>
                      <a:pt x="37" y="12"/>
                      <a:pt x="37" y="26"/>
                    </a:cubicBezTo>
                    <a:cubicBezTo>
                      <a:pt x="37" y="34"/>
                      <a:pt x="37" y="34"/>
                      <a:pt x="37" y="34"/>
                    </a:cubicBezTo>
                    <a:cubicBezTo>
                      <a:pt x="40" y="33"/>
                      <a:pt x="44" y="32"/>
                      <a:pt x="48" y="32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8" y="18"/>
                      <a:pt x="54" y="11"/>
                      <a:pt x="62" y="11"/>
                    </a:cubicBezTo>
                    <a:cubicBezTo>
                      <a:pt x="63" y="11"/>
                      <a:pt x="63" y="11"/>
                      <a:pt x="63" y="11"/>
                    </a:cubicBezTo>
                    <a:cubicBezTo>
                      <a:pt x="205" y="11"/>
                      <a:pt x="205" y="11"/>
                      <a:pt x="205" y="11"/>
                    </a:cubicBezTo>
                    <a:cubicBezTo>
                      <a:pt x="205" y="11"/>
                      <a:pt x="204" y="11"/>
                      <a:pt x="204" y="11"/>
                    </a:cubicBezTo>
                    <a:cubicBezTo>
                      <a:pt x="204" y="12"/>
                      <a:pt x="204" y="12"/>
                      <a:pt x="203" y="13"/>
                    </a:cubicBezTo>
                    <a:cubicBezTo>
                      <a:pt x="203" y="13"/>
                      <a:pt x="203" y="13"/>
                      <a:pt x="203" y="14"/>
                    </a:cubicBezTo>
                    <a:cubicBezTo>
                      <a:pt x="202" y="14"/>
                      <a:pt x="202" y="15"/>
                      <a:pt x="202" y="16"/>
                    </a:cubicBezTo>
                    <a:cubicBezTo>
                      <a:pt x="202" y="16"/>
                      <a:pt x="202" y="17"/>
                      <a:pt x="201" y="17"/>
                    </a:cubicBezTo>
                    <a:cubicBezTo>
                      <a:pt x="201" y="18"/>
                      <a:pt x="201" y="18"/>
                      <a:pt x="201" y="19"/>
                    </a:cubicBezTo>
                    <a:cubicBezTo>
                      <a:pt x="201" y="19"/>
                      <a:pt x="201" y="20"/>
                      <a:pt x="201" y="20"/>
                    </a:cubicBezTo>
                    <a:cubicBezTo>
                      <a:pt x="200" y="21"/>
                      <a:pt x="200" y="22"/>
                      <a:pt x="200" y="23"/>
                    </a:cubicBezTo>
                    <a:cubicBezTo>
                      <a:pt x="200" y="23"/>
                      <a:pt x="200" y="23"/>
                      <a:pt x="200" y="23"/>
                    </a:cubicBezTo>
                    <a:cubicBezTo>
                      <a:pt x="200" y="23"/>
                      <a:pt x="200" y="23"/>
                      <a:pt x="200" y="23"/>
                    </a:cubicBezTo>
                    <a:cubicBezTo>
                      <a:pt x="200" y="24"/>
                      <a:pt x="200" y="25"/>
                      <a:pt x="200" y="26"/>
                    </a:cubicBezTo>
                    <a:cubicBezTo>
                      <a:pt x="200" y="47"/>
                      <a:pt x="200" y="47"/>
                      <a:pt x="200" y="47"/>
                    </a:cubicBezTo>
                    <a:cubicBezTo>
                      <a:pt x="200" y="48"/>
                      <a:pt x="200" y="48"/>
                      <a:pt x="200" y="49"/>
                    </a:cubicBezTo>
                    <a:cubicBezTo>
                      <a:pt x="200" y="197"/>
                      <a:pt x="200" y="197"/>
                      <a:pt x="200" y="197"/>
                    </a:cubicBezTo>
                    <a:cubicBezTo>
                      <a:pt x="200" y="198"/>
                      <a:pt x="200" y="199"/>
                      <a:pt x="200" y="199"/>
                    </a:cubicBezTo>
                    <a:cubicBezTo>
                      <a:pt x="199" y="207"/>
                      <a:pt x="193" y="212"/>
                      <a:pt x="186" y="213"/>
                    </a:cubicBezTo>
                    <a:cubicBezTo>
                      <a:pt x="177" y="212"/>
                      <a:pt x="171" y="206"/>
                      <a:pt x="171" y="197"/>
                    </a:cubicBezTo>
                    <a:cubicBezTo>
                      <a:pt x="171" y="179"/>
                      <a:pt x="171" y="179"/>
                      <a:pt x="171" y="179"/>
                    </a:cubicBezTo>
                    <a:cubicBezTo>
                      <a:pt x="171" y="176"/>
                      <a:pt x="169" y="174"/>
                      <a:pt x="166" y="174"/>
                    </a:cubicBezTo>
                    <a:cubicBezTo>
                      <a:pt x="48" y="174"/>
                      <a:pt x="48" y="174"/>
                      <a:pt x="48" y="174"/>
                    </a:cubicBezTo>
                    <a:cubicBezTo>
                      <a:pt x="48" y="140"/>
                      <a:pt x="48" y="140"/>
                      <a:pt x="48" y="140"/>
                    </a:cubicBezTo>
                    <a:cubicBezTo>
                      <a:pt x="44" y="139"/>
                      <a:pt x="40" y="139"/>
                      <a:pt x="37" y="137"/>
                    </a:cubicBezTo>
                    <a:cubicBezTo>
                      <a:pt x="37" y="174"/>
                      <a:pt x="37" y="174"/>
                      <a:pt x="37" y="174"/>
                    </a:cubicBezTo>
                    <a:cubicBezTo>
                      <a:pt x="5" y="174"/>
                      <a:pt x="5" y="174"/>
                      <a:pt x="5" y="174"/>
                    </a:cubicBezTo>
                    <a:cubicBezTo>
                      <a:pt x="2" y="174"/>
                      <a:pt x="0" y="176"/>
                      <a:pt x="0" y="179"/>
                    </a:cubicBezTo>
                    <a:cubicBezTo>
                      <a:pt x="0" y="197"/>
                      <a:pt x="0" y="197"/>
                      <a:pt x="0" y="197"/>
                    </a:cubicBezTo>
                    <a:cubicBezTo>
                      <a:pt x="0" y="212"/>
                      <a:pt x="12" y="224"/>
                      <a:pt x="26" y="224"/>
                    </a:cubicBezTo>
                    <a:cubicBezTo>
                      <a:pt x="185" y="224"/>
                      <a:pt x="185" y="224"/>
                      <a:pt x="185" y="224"/>
                    </a:cubicBezTo>
                    <a:cubicBezTo>
                      <a:pt x="185" y="224"/>
                      <a:pt x="185" y="224"/>
                      <a:pt x="185" y="224"/>
                    </a:cubicBezTo>
                    <a:cubicBezTo>
                      <a:pt x="185" y="224"/>
                      <a:pt x="185" y="224"/>
                      <a:pt x="185" y="224"/>
                    </a:cubicBezTo>
                    <a:cubicBezTo>
                      <a:pt x="185" y="224"/>
                      <a:pt x="185" y="224"/>
                      <a:pt x="185" y="224"/>
                    </a:cubicBezTo>
                    <a:cubicBezTo>
                      <a:pt x="185" y="224"/>
                      <a:pt x="185" y="224"/>
                      <a:pt x="186" y="224"/>
                    </a:cubicBezTo>
                    <a:cubicBezTo>
                      <a:pt x="186" y="224"/>
                      <a:pt x="186" y="224"/>
                      <a:pt x="186" y="224"/>
                    </a:cubicBezTo>
                    <a:cubicBezTo>
                      <a:pt x="199" y="223"/>
                      <a:pt x="209" y="213"/>
                      <a:pt x="211" y="200"/>
                    </a:cubicBezTo>
                    <a:cubicBezTo>
                      <a:pt x="211" y="199"/>
                      <a:pt x="211" y="198"/>
                      <a:pt x="211" y="197"/>
                    </a:cubicBezTo>
                    <a:cubicBezTo>
                      <a:pt x="211" y="53"/>
                      <a:pt x="211" y="53"/>
                      <a:pt x="211" y="53"/>
                    </a:cubicBezTo>
                    <a:cubicBezTo>
                      <a:pt x="245" y="53"/>
                      <a:pt x="245" y="53"/>
                      <a:pt x="245" y="53"/>
                    </a:cubicBezTo>
                    <a:cubicBezTo>
                      <a:pt x="248" y="53"/>
                      <a:pt x="251" y="50"/>
                      <a:pt x="251" y="47"/>
                    </a:cubicBezTo>
                    <a:cubicBezTo>
                      <a:pt x="251" y="26"/>
                      <a:pt x="251" y="26"/>
                      <a:pt x="251" y="26"/>
                    </a:cubicBezTo>
                    <a:cubicBezTo>
                      <a:pt x="251" y="12"/>
                      <a:pt x="240" y="0"/>
                      <a:pt x="225" y="0"/>
                    </a:cubicBezTo>
                    <a:close/>
                    <a:moveTo>
                      <a:pt x="26" y="213"/>
                    </a:moveTo>
                    <a:cubicBezTo>
                      <a:pt x="18" y="213"/>
                      <a:pt x="11" y="206"/>
                      <a:pt x="11" y="197"/>
                    </a:cubicBezTo>
                    <a:cubicBezTo>
                      <a:pt x="11" y="185"/>
                      <a:pt x="11" y="185"/>
                      <a:pt x="11" y="185"/>
                    </a:cubicBezTo>
                    <a:cubicBezTo>
                      <a:pt x="160" y="185"/>
                      <a:pt x="160" y="185"/>
                      <a:pt x="160" y="185"/>
                    </a:cubicBezTo>
                    <a:cubicBezTo>
                      <a:pt x="160" y="197"/>
                      <a:pt x="160" y="197"/>
                      <a:pt x="160" y="197"/>
                    </a:cubicBezTo>
                    <a:cubicBezTo>
                      <a:pt x="160" y="203"/>
                      <a:pt x="162" y="209"/>
                      <a:pt x="165" y="213"/>
                    </a:cubicBezTo>
                    <a:lnTo>
                      <a:pt x="26" y="213"/>
                    </a:lnTo>
                    <a:close/>
                    <a:moveTo>
                      <a:pt x="240" y="42"/>
                    </a:moveTo>
                    <a:cubicBezTo>
                      <a:pt x="211" y="42"/>
                      <a:pt x="211" y="42"/>
                      <a:pt x="211" y="42"/>
                    </a:cubicBezTo>
                    <a:cubicBezTo>
                      <a:pt x="211" y="26"/>
                      <a:pt x="211" y="26"/>
                      <a:pt x="211" y="26"/>
                    </a:cubicBezTo>
                    <a:cubicBezTo>
                      <a:pt x="211" y="25"/>
                      <a:pt x="211" y="25"/>
                      <a:pt x="211" y="24"/>
                    </a:cubicBezTo>
                    <a:cubicBezTo>
                      <a:pt x="211" y="24"/>
                      <a:pt x="211" y="24"/>
                      <a:pt x="211" y="23"/>
                    </a:cubicBezTo>
                    <a:cubicBezTo>
                      <a:pt x="211" y="23"/>
                      <a:pt x="211" y="22"/>
                      <a:pt x="211" y="22"/>
                    </a:cubicBezTo>
                    <a:cubicBezTo>
                      <a:pt x="211" y="22"/>
                      <a:pt x="212" y="21"/>
                      <a:pt x="212" y="21"/>
                    </a:cubicBezTo>
                    <a:cubicBezTo>
                      <a:pt x="212" y="20"/>
                      <a:pt x="212" y="20"/>
                      <a:pt x="212" y="19"/>
                    </a:cubicBezTo>
                    <a:cubicBezTo>
                      <a:pt x="212" y="19"/>
                      <a:pt x="213" y="19"/>
                      <a:pt x="213" y="18"/>
                    </a:cubicBezTo>
                    <a:cubicBezTo>
                      <a:pt x="213" y="18"/>
                      <a:pt x="213" y="17"/>
                      <a:pt x="213" y="17"/>
                    </a:cubicBezTo>
                    <a:cubicBezTo>
                      <a:pt x="214" y="17"/>
                      <a:pt x="214" y="16"/>
                      <a:pt x="215" y="16"/>
                    </a:cubicBezTo>
                    <a:cubicBezTo>
                      <a:pt x="215" y="16"/>
                      <a:pt x="215" y="15"/>
                      <a:pt x="215" y="15"/>
                    </a:cubicBezTo>
                    <a:cubicBezTo>
                      <a:pt x="216" y="15"/>
                      <a:pt x="216" y="14"/>
                      <a:pt x="217" y="14"/>
                    </a:cubicBezTo>
                    <a:cubicBezTo>
                      <a:pt x="217" y="14"/>
                      <a:pt x="217" y="13"/>
                      <a:pt x="217" y="13"/>
                    </a:cubicBezTo>
                    <a:cubicBezTo>
                      <a:pt x="218" y="13"/>
                      <a:pt x="218" y="13"/>
                      <a:pt x="219" y="12"/>
                    </a:cubicBezTo>
                    <a:cubicBezTo>
                      <a:pt x="219" y="12"/>
                      <a:pt x="219" y="12"/>
                      <a:pt x="220" y="12"/>
                    </a:cubicBezTo>
                    <a:cubicBezTo>
                      <a:pt x="220" y="12"/>
                      <a:pt x="221" y="11"/>
                      <a:pt x="221" y="11"/>
                    </a:cubicBezTo>
                    <a:cubicBezTo>
                      <a:pt x="222" y="11"/>
                      <a:pt x="222" y="11"/>
                      <a:pt x="222" y="11"/>
                    </a:cubicBezTo>
                    <a:cubicBezTo>
                      <a:pt x="223" y="11"/>
                      <a:pt x="224" y="11"/>
                      <a:pt x="224" y="11"/>
                    </a:cubicBezTo>
                    <a:cubicBezTo>
                      <a:pt x="225" y="11"/>
                      <a:pt x="225" y="11"/>
                      <a:pt x="225" y="11"/>
                    </a:cubicBezTo>
                    <a:cubicBezTo>
                      <a:pt x="233" y="11"/>
                      <a:pt x="240" y="18"/>
                      <a:pt x="240" y="26"/>
                    </a:cubicBezTo>
                    <a:lnTo>
                      <a:pt x="240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51" name="Freeform 14">
                <a:extLst>
                  <a:ext uri="{FF2B5EF4-FFF2-40B4-BE49-F238E27FC236}">
                    <a16:creationId xmlns:a16="http://schemas.microsoft.com/office/drawing/2014/main" id="{9CCDEDB6-64B1-AC05-1B25-81F97F7A2B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29" y="1504"/>
                <a:ext cx="262" cy="262"/>
              </a:xfrm>
              <a:custGeom>
                <a:avLst/>
                <a:gdLst>
                  <a:gd name="T0" fmla="*/ 54 w 109"/>
                  <a:gd name="T1" fmla="*/ 109 h 109"/>
                  <a:gd name="T2" fmla="*/ 109 w 109"/>
                  <a:gd name="T3" fmla="*/ 55 h 109"/>
                  <a:gd name="T4" fmla="*/ 54 w 109"/>
                  <a:gd name="T5" fmla="*/ 0 h 109"/>
                  <a:gd name="T6" fmla="*/ 48 w 109"/>
                  <a:gd name="T7" fmla="*/ 1 h 109"/>
                  <a:gd name="T8" fmla="*/ 37 w 109"/>
                  <a:gd name="T9" fmla="*/ 3 h 109"/>
                  <a:gd name="T10" fmla="*/ 0 w 109"/>
                  <a:gd name="T11" fmla="*/ 55 h 109"/>
                  <a:gd name="T12" fmla="*/ 37 w 109"/>
                  <a:gd name="T13" fmla="*/ 106 h 109"/>
                  <a:gd name="T14" fmla="*/ 48 w 109"/>
                  <a:gd name="T15" fmla="*/ 109 h 109"/>
                  <a:gd name="T16" fmla="*/ 54 w 109"/>
                  <a:gd name="T17" fmla="*/ 109 h 109"/>
                  <a:gd name="T18" fmla="*/ 11 w 109"/>
                  <a:gd name="T19" fmla="*/ 55 h 109"/>
                  <a:gd name="T20" fmla="*/ 54 w 109"/>
                  <a:gd name="T21" fmla="*/ 11 h 109"/>
                  <a:gd name="T22" fmla="*/ 90 w 109"/>
                  <a:gd name="T23" fmla="*/ 30 h 109"/>
                  <a:gd name="T24" fmla="*/ 54 w 109"/>
                  <a:gd name="T25" fmla="*/ 66 h 109"/>
                  <a:gd name="T26" fmla="*/ 35 w 109"/>
                  <a:gd name="T27" fmla="*/ 48 h 109"/>
                  <a:gd name="T28" fmla="*/ 28 w 109"/>
                  <a:gd name="T29" fmla="*/ 48 h 109"/>
                  <a:gd name="T30" fmla="*/ 28 w 109"/>
                  <a:gd name="T31" fmla="*/ 56 h 109"/>
                  <a:gd name="T32" fmla="*/ 50 w 109"/>
                  <a:gd name="T33" fmla="*/ 78 h 109"/>
                  <a:gd name="T34" fmla="*/ 54 w 109"/>
                  <a:gd name="T35" fmla="*/ 79 h 109"/>
                  <a:gd name="T36" fmla="*/ 57 w 109"/>
                  <a:gd name="T37" fmla="*/ 78 h 109"/>
                  <a:gd name="T38" fmla="*/ 95 w 109"/>
                  <a:gd name="T39" fmla="*/ 40 h 109"/>
                  <a:gd name="T40" fmla="*/ 98 w 109"/>
                  <a:gd name="T41" fmla="*/ 55 h 109"/>
                  <a:gd name="T42" fmla="*/ 54 w 109"/>
                  <a:gd name="T43" fmla="*/ 98 h 109"/>
                  <a:gd name="T44" fmla="*/ 11 w 109"/>
                  <a:gd name="T45" fmla="*/ 5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9" h="109">
                    <a:moveTo>
                      <a:pt x="54" y="109"/>
                    </a:moveTo>
                    <a:cubicBezTo>
                      <a:pt x="84" y="109"/>
                      <a:pt x="109" y="85"/>
                      <a:pt x="109" y="55"/>
                    </a:cubicBezTo>
                    <a:cubicBezTo>
                      <a:pt x="109" y="25"/>
                      <a:pt x="84" y="0"/>
                      <a:pt x="54" y="0"/>
                    </a:cubicBezTo>
                    <a:cubicBezTo>
                      <a:pt x="52" y="0"/>
                      <a:pt x="50" y="0"/>
                      <a:pt x="48" y="1"/>
                    </a:cubicBezTo>
                    <a:cubicBezTo>
                      <a:pt x="44" y="1"/>
                      <a:pt x="40" y="2"/>
                      <a:pt x="37" y="3"/>
                    </a:cubicBezTo>
                    <a:cubicBezTo>
                      <a:pt x="15" y="10"/>
                      <a:pt x="0" y="31"/>
                      <a:pt x="0" y="55"/>
                    </a:cubicBezTo>
                    <a:cubicBezTo>
                      <a:pt x="0" y="79"/>
                      <a:pt x="15" y="99"/>
                      <a:pt x="37" y="106"/>
                    </a:cubicBezTo>
                    <a:cubicBezTo>
                      <a:pt x="40" y="108"/>
                      <a:pt x="44" y="108"/>
                      <a:pt x="48" y="109"/>
                    </a:cubicBezTo>
                    <a:cubicBezTo>
                      <a:pt x="50" y="109"/>
                      <a:pt x="52" y="109"/>
                      <a:pt x="54" y="109"/>
                    </a:cubicBezTo>
                    <a:close/>
                    <a:moveTo>
                      <a:pt x="11" y="55"/>
                    </a:moveTo>
                    <a:cubicBezTo>
                      <a:pt x="11" y="31"/>
                      <a:pt x="30" y="11"/>
                      <a:pt x="54" y="11"/>
                    </a:cubicBezTo>
                    <a:cubicBezTo>
                      <a:pt x="69" y="11"/>
                      <a:pt x="82" y="19"/>
                      <a:pt x="90" y="30"/>
                    </a:cubicBezTo>
                    <a:cubicBezTo>
                      <a:pt x="54" y="66"/>
                      <a:pt x="54" y="66"/>
                      <a:pt x="54" y="66"/>
                    </a:cubicBezTo>
                    <a:cubicBezTo>
                      <a:pt x="35" y="48"/>
                      <a:pt x="35" y="48"/>
                      <a:pt x="35" y="48"/>
                    </a:cubicBezTo>
                    <a:cubicBezTo>
                      <a:pt x="33" y="46"/>
                      <a:pt x="30" y="46"/>
                      <a:pt x="28" y="48"/>
                    </a:cubicBezTo>
                    <a:cubicBezTo>
                      <a:pt x="26" y="50"/>
                      <a:pt x="26" y="54"/>
                      <a:pt x="28" y="56"/>
                    </a:cubicBezTo>
                    <a:cubicBezTo>
                      <a:pt x="50" y="78"/>
                      <a:pt x="50" y="78"/>
                      <a:pt x="50" y="78"/>
                    </a:cubicBezTo>
                    <a:cubicBezTo>
                      <a:pt x="51" y="79"/>
                      <a:pt x="52" y="79"/>
                      <a:pt x="54" y="79"/>
                    </a:cubicBezTo>
                    <a:cubicBezTo>
                      <a:pt x="55" y="79"/>
                      <a:pt x="56" y="79"/>
                      <a:pt x="57" y="78"/>
                    </a:cubicBezTo>
                    <a:cubicBezTo>
                      <a:pt x="95" y="40"/>
                      <a:pt x="95" y="40"/>
                      <a:pt x="95" y="40"/>
                    </a:cubicBezTo>
                    <a:cubicBezTo>
                      <a:pt x="97" y="45"/>
                      <a:pt x="98" y="50"/>
                      <a:pt x="98" y="55"/>
                    </a:cubicBezTo>
                    <a:cubicBezTo>
                      <a:pt x="98" y="79"/>
                      <a:pt x="78" y="98"/>
                      <a:pt x="54" y="98"/>
                    </a:cubicBezTo>
                    <a:cubicBezTo>
                      <a:pt x="30" y="98"/>
                      <a:pt x="11" y="79"/>
                      <a:pt x="11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52" name="Freeform 15">
                <a:extLst>
                  <a:ext uri="{FF2B5EF4-FFF2-40B4-BE49-F238E27FC236}">
                    <a16:creationId xmlns:a16="http://schemas.microsoft.com/office/drawing/2014/main" id="{619A8CDD-4371-E2B2-BF98-669314D8F8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0" y="1533"/>
                <a:ext cx="137" cy="24"/>
              </a:xfrm>
              <a:custGeom>
                <a:avLst/>
                <a:gdLst>
                  <a:gd name="T0" fmla="*/ 5 w 57"/>
                  <a:gd name="T1" fmla="*/ 10 h 10"/>
                  <a:gd name="T2" fmla="*/ 52 w 57"/>
                  <a:gd name="T3" fmla="*/ 10 h 10"/>
                  <a:gd name="T4" fmla="*/ 57 w 57"/>
                  <a:gd name="T5" fmla="*/ 5 h 10"/>
                  <a:gd name="T6" fmla="*/ 52 w 57"/>
                  <a:gd name="T7" fmla="*/ 0 h 10"/>
                  <a:gd name="T8" fmla="*/ 5 w 57"/>
                  <a:gd name="T9" fmla="*/ 0 h 10"/>
                  <a:gd name="T10" fmla="*/ 0 w 57"/>
                  <a:gd name="T11" fmla="*/ 5 h 10"/>
                  <a:gd name="T12" fmla="*/ 5 w 57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0">
                    <a:moveTo>
                      <a:pt x="5" y="10"/>
                    </a:moveTo>
                    <a:cubicBezTo>
                      <a:pt x="52" y="10"/>
                      <a:pt x="52" y="10"/>
                      <a:pt x="52" y="10"/>
                    </a:cubicBezTo>
                    <a:cubicBezTo>
                      <a:pt x="55" y="10"/>
                      <a:pt x="57" y="8"/>
                      <a:pt x="57" y="5"/>
                    </a:cubicBezTo>
                    <a:cubicBezTo>
                      <a:pt x="57" y="2"/>
                      <a:pt x="55" y="0"/>
                      <a:pt x="52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53" name="Freeform 16">
                <a:extLst>
                  <a:ext uri="{FF2B5EF4-FFF2-40B4-BE49-F238E27FC236}">
                    <a16:creationId xmlns:a16="http://schemas.microsoft.com/office/drawing/2014/main" id="{B813DBC3-407C-7117-03EF-463D45195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4" y="1598"/>
                <a:ext cx="123" cy="26"/>
              </a:xfrm>
              <a:custGeom>
                <a:avLst/>
                <a:gdLst>
                  <a:gd name="T0" fmla="*/ 46 w 51"/>
                  <a:gd name="T1" fmla="*/ 0 h 11"/>
                  <a:gd name="T2" fmla="*/ 5 w 51"/>
                  <a:gd name="T3" fmla="*/ 0 h 11"/>
                  <a:gd name="T4" fmla="*/ 0 w 51"/>
                  <a:gd name="T5" fmla="*/ 5 h 11"/>
                  <a:gd name="T6" fmla="*/ 5 w 51"/>
                  <a:gd name="T7" fmla="*/ 11 h 11"/>
                  <a:gd name="T8" fmla="*/ 46 w 51"/>
                  <a:gd name="T9" fmla="*/ 11 h 11"/>
                  <a:gd name="T10" fmla="*/ 51 w 51"/>
                  <a:gd name="T11" fmla="*/ 5 h 11"/>
                  <a:gd name="T12" fmla="*/ 46 w 51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11">
                    <a:moveTo>
                      <a:pt x="46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8"/>
                      <a:pt x="2" y="11"/>
                      <a:pt x="5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9" y="11"/>
                      <a:pt x="51" y="8"/>
                      <a:pt x="51" y="5"/>
                    </a:cubicBezTo>
                    <a:cubicBezTo>
                      <a:pt x="51" y="2"/>
                      <a:pt x="49" y="0"/>
                      <a:pt x="4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54" name="Freeform 17">
                <a:extLst>
                  <a:ext uri="{FF2B5EF4-FFF2-40B4-BE49-F238E27FC236}">
                    <a16:creationId xmlns:a16="http://schemas.microsoft.com/office/drawing/2014/main" id="{1150804C-E114-8B46-63A5-DB2CC704D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4" y="1663"/>
                <a:ext cx="123" cy="26"/>
              </a:xfrm>
              <a:custGeom>
                <a:avLst/>
                <a:gdLst>
                  <a:gd name="T0" fmla="*/ 46 w 51"/>
                  <a:gd name="T1" fmla="*/ 0 h 11"/>
                  <a:gd name="T2" fmla="*/ 5 w 51"/>
                  <a:gd name="T3" fmla="*/ 0 h 11"/>
                  <a:gd name="T4" fmla="*/ 0 w 51"/>
                  <a:gd name="T5" fmla="*/ 6 h 11"/>
                  <a:gd name="T6" fmla="*/ 5 w 51"/>
                  <a:gd name="T7" fmla="*/ 11 h 11"/>
                  <a:gd name="T8" fmla="*/ 46 w 51"/>
                  <a:gd name="T9" fmla="*/ 11 h 11"/>
                  <a:gd name="T10" fmla="*/ 51 w 51"/>
                  <a:gd name="T11" fmla="*/ 6 h 11"/>
                  <a:gd name="T12" fmla="*/ 46 w 51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11">
                    <a:moveTo>
                      <a:pt x="46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9"/>
                      <a:pt x="2" y="11"/>
                      <a:pt x="5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9" y="11"/>
                      <a:pt x="51" y="9"/>
                      <a:pt x="51" y="6"/>
                    </a:cubicBezTo>
                    <a:cubicBezTo>
                      <a:pt x="51" y="3"/>
                      <a:pt x="49" y="0"/>
                      <a:pt x="4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55" name="Freeform 18">
                <a:extLst>
                  <a:ext uri="{FF2B5EF4-FFF2-40B4-BE49-F238E27FC236}">
                    <a16:creationId xmlns:a16="http://schemas.microsoft.com/office/drawing/2014/main" id="{F44349D2-F0D2-7A23-7D2C-45230AB77D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0" y="1727"/>
                <a:ext cx="137" cy="27"/>
              </a:xfrm>
              <a:custGeom>
                <a:avLst/>
                <a:gdLst>
                  <a:gd name="T0" fmla="*/ 5 w 57"/>
                  <a:gd name="T1" fmla="*/ 11 h 11"/>
                  <a:gd name="T2" fmla="*/ 52 w 57"/>
                  <a:gd name="T3" fmla="*/ 11 h 11"/>
                  <a:gd name="T4" fmla="*/ 57 w 57"/>
                  <a:gd name="T5" fmla="*/ 6 h 11"/>
                  <a:gd name="T6" fmla="*/ 52 w 57"/>
                  <a:gd name="T7" fmla="*/ 0 h 11"/>
                  <a:gd name="T8" fmla="*/ 5 w 57"/>
                  <a:gd name="T9" fmla="*/ 0 h 11"/>
                  <a:gd name="T10" fmla="*/ 0 w 57"/>
                  <a:gd name="T11" fmla="*/ 6 h 11"/>
                  <a:gd name="T12" fmla="*/ 5 w 57"/>
                  <a:gd name="T1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1">
                    <a:moveTo>
                      <a:pt x="5" y="11"/>
                    </a:moveTo>
                    <a:cubicBezTo>
                      <a:pt x="52" y="11"/>
                      <a:pt x="52" y="11"/>
                      <a:pt x="52" y="11"/>
                    </a:cubicBezTo>
                    <a:cubicBezTo>
                      <a:pt x="55" y="11"/>
                      <a:pt x="57" y="9"/>
                      <a:pt x="57" y="6"/>
                    </a:cubicBezTo>
                    <a:cubicBezTo>
                      <a:pt x="57" y="3"/>
                      <a:pt x="55" y="0"/>
                      <a:pt x="52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9"/>
                      <a:pt x="2" y="11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7764" name="그룹 27763">
            <a:extLst>
              <a:ext uri="{FF2B5EF4-FFF2-40B4-BE49-F238E27FC236}">
                <a16:creationId xmlns:a16="http://schemas.microsoft.com/office/drawing/2014/main" id="{04436DD6-B6EF-57AF-43E9-C1793A53DF7A}"/>
              </a:ext>
            </a:extLst>
          </p:cNvPr>
          <p:cNvGrpSpPr/>
          <p:nvPr/>
        </p:nvGrpSpPr>
        <p:grpSpPr>
          <a:xfrm>
            <a:off x="1769797" y="2941045"/>
            <a:ext cx="4786574" cy="3993233"/>
            <a:chOff x="1769797" y="5469152"/>
            <a:chExt cx="4091201" cy="3993233"/>
          </a:xfrm>
        </p:grpSpPr>
        <p:pic>
          <p:nvPicPr>
            <p:cNvPr id="27728" name="그림 12">
              <a:extLst>
                <a:ext uri="{FF2B5EF4-FFF2-40B4-BE49-F238E27FC236}">
                  <a16:creationId xmlns:a16="http://schemas.microsoft.com/office/drawing/2014/main" id="{B50141A7-839E-61E3-39C3-B10A7556D9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797" y="7569916"/>
              <a:ext cx="4091200" cy="1892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729" name="그림 14">
              <a:extLst>
                <a:ext uri="{FF2B5EF4-FFF2-40B4-BE49-F238E27FC236}">
                  <a16:creationId xmlns:a16="http://schemas.microsoft.com/office/drawing/2014/main" id="{59A201A9-AEE3-D683-C3FC-9ABF0D4D7E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798" y="5469152"/>
              <a:ext cx="4091200" cy="1906343"/>
            </a:xfrm>
            <a:prstGeom prst="rect">
              <a:avLst/>
            </a:prstGeom>
            <a:solidFill>
              <a:srgbClr val="C00000">
                <a:alpha val="30196"/>
              </a:srgb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7741" name="사각형: 둥근 모서리 27740">
              <a:extLst>
                <a:ext uri="{FF2B5EF4-FFF2-40B4-BE49-F238E27FC236}">
                  <a16:creationId xmlns:a16="http://schemas.microsoft.com/office/drawing/2014/main" id="{718D30BF-1A9B-F099-55FD-F1439036BE99}"/>
                </a:ext>
              </a:extLst>
            </p:cNvPr>
            <p:cNvSpPr/>
            <p:nvPr/>
          </p:nvSpPr>
          <p:spPr>
            <a:xfrm>
              <a:off x="2453031" y="7225968"/>
              <a:ext cx="825540" cy="23060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10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생략됨</a:t>
              </a:r>
            </a:p>
          </p:txBody>
        </p:sp>
        <p:sp>
          <p:nvSpPr>
            <p:cNvPr id="27756" name="사각형: 둥근 모서리 27755">
              <a:extLst>
                <a:ext uri="{FF2B5EF4-FFF2-40B4-BE49-F238E27FC236}">
                  <a16:creationId xmlns:a16="http://schemas.microsoft.com/office/drawing/2014/main" id="{FF32A099-1C42-3DD9-89C7-C1F0E09C8CCF}"/>
                </a:ext>
              </a:extLst>
            </p:cNvPr>
            <p:cNvSpPr/>
            <p:nvPr/>
          </p:nvSpPr>
          <p:spPr>
            <a:xfrm>
              <a:off x="2149021" y="5722793"/>
              <a:ext cx="283822" cy="402124"/>
            </a:xfrm>
            <a:prstGeom prst="roundRect">
              <a:avLst/>
            </a:prstGeom>
            <a:noFill/>
            <a:ln w="9525">
              <a:solidFill>
                <a:schemeClr val="bg1"/>
              </a:solidFill>
            </a:ln>
            <a:effectLst>
              <a:glow rad="38100">
                <a:srgbClr val="C00000"/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57" name="사각형: 둥근 모서리 27756">
              <a:extLst>
                <a:ext uri="{FF2B5EF4-FFF2-40B4-BE49-F238E27FC236}">
                  <a16:creationId xmlns:a16="http://schemas.microsoft.com/office/drawing/2014/main" id="{A8BD29EE-F96F-C3CC-9ED5-965124A59927}"/>
                </a:ext>
              </a:extLst>
            </p:cNvPr>
            <p:cNvSpPr/>
            <p:nvPr/>
          </p:nvSpPr>
          <p:spPr>
            <a:xfrm>
              <a:off x="3391111" y="7686835"/>
              <a:ext cx="400929" cy="499404"/>
            </a:xfrm>
            <a:prstGeom prst="roundRect">
              <a:avLst>
                <a:gd name="adj" fmla="val 9995"/>
              </a:avLst>
            </a:prstGeom>
            <a:noFill/>
            <a:ln w="9525">
              <a:solidFill>
                <a:schemeClr val="bg1"/>
              </a:solidFill>
            </a:ln>
            <a:effectLst>
              <a:glow rad="38100">
                <a:srgbClr val="C00000"/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758" name="직선 연결선 27757">
              <a:extLst>
                <a:ext uri="{FF2B5EF4-FFF2-40B4-BE49-F238E27FC236}">
                  <a16:creationId xmlns:a16="http://schemas.microsoft.com/office/drawing/2014/main" id="{63FD852A-689B-24EC-4C1C-160D4FCBF3A3}"/>
                </a:ext>
              </a:extLst>
            </p:cNvPr>
            <p:cNvCxnSpPr>
              <a:cxnSpLocks/>
              <a:stCxn id="27761" idx="2"/>
            </p:cNvCxnSpPr>
            <p:nvPr/>
          </p:nvCxnSpPr>
          <p:spPr>
            <a:xfrm flipH="1">
              <a:off x="3588059" y="6729523"/>
              <a:ext cx="1" cy="915109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tailEnd type="triangle" w="lg" len="me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7759" name="자유형: 도형 27758">
              <a:extLst>
                <a:ext uri="{FF2B5EF4-FFF2-40B4-BE49-F238E27FC236}">
                  <a16:creationId xmlns:a16="http://schemas.microsoft.com/office/drawing/2014/main" id="{60C588C5-BEA0-5620-143B-6404375604B9}"/>
                </a:ext>
              </a:extLst>
            </p:cNvPr>
            <p:cNvSpPr/>
            <p:nvPr/>
          </p:nvSpPr>
          <p:spPr>
            <a:xfrm>
              <a:off x="2303903" y="6132355"/>
              <a:ext cx="1143479" cy="119575"/>
            </a:xfrm>
            <a:custGeom>
              <a:avLst/>
              <a:gdLst>
                <a:gd name="connsiteX0" fmla="*/ 0 w 1160585"/>
                <a:gd name="connsiteY0" fmla="*/ 0 h 161778"/>
                <a:gd name="connsiteX1" fmla="*/ 0 w 1160585"/>
                <a:gd name="connsiteY1" fmla="*/ 161778 h 161778"/>
                <a:gd name="connsiteX2" fmla="*/ 1160585 w 1160585"/>
                <a:gd name="connsiteY2" fmla="*/ 161778 h 161778"/>
                <a:gd name="connsiteX3" fmla="*/ 1160585 w 1160585"/>
                <a:gd name="connsiteY3" fmla="*/ 14068 h 161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585" h="161778">
                  <a:moveTo>
                    <a:pt x="0" y="0"/>
                  </a:moveTo>
                  <a:lnTo>
                    <a:pt x="0" y="161778"/>
                  </a:lnTo>
                  <a:lnTo>
                    <a:pt x="1160585" y="161778"/>
                  </a:lnTo>
                  <a:lnTo>
                    <a:pt x="1160585" y="14068"/>
                  </a:lnTo>
                </a:path>
              </a:pathLst>
            </a:custGeom>
            <a:noFill/>
            <a:ln w="25400">
              <a:solidFill>
                <a:srgbClr val="C00000"/>
              </a:solidFill>
              <a:tailEnd type="none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760" name="직선 연결선 27759">
              <a:extLst>
                <a:ext uri="{FF2B5EF4-FFF2-40B4-BE49-F238E27FC236}">
                  <a16:creationId xmlns:a16="http://schemas.microsoft.com/office/drawing/2014/main" id="{5F4410B8-712F-337D-607D-7A0A26D28DDE}"/>
                </a:ext>
              </a:extLst>
            </p:cNvPr>
            <p:cNvCxnSpPr>
              <a:cxnSpLocks/>
            </p:cNvCxnSpPr>
            <p:nvPr/>
          </p:nvCxnSpPr>
          <p:spPr>
            <a:xfrm>
              <a:off x="2865801" y="6258964"/>
              <a:ext cx="0" cy="942535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tailEnd type="triangle" w="lg" len="me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7761" name="사각형: 둥근 모서리 27760">
              <a:extLst>
                <a:ext uri="{FF2B5EF4-FFF2-40B4-BE49-F238E27FC236}">
                  <a16:creationId xmlns:a16="http://schemas.microsoft.com/office/drawing/2014/main" id="{C705352B-6795-6723-6BA5-C4D9DA5304DB}"/>
                </a:ext>
              </a:extLst>
            </p:cNvPr>
            <p:cNvSpPr/>
            <p:nvPr/>
          </p:nvSpPr>
          <p:spPr>
            <a:xfrm>
              <a:off x="3175289" y="6498920"/>
              <a:ext cx="825540" cy="23060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1000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Arial" panose="020B0604020202020204" pitchFamily="34" charset="0"/>
                  <a:ea typeface="나눔바른고딕" panose="020B0603020101020101" pitchFamily="50" charset="-127"/>
                  <a:cs typeface="Arial" panose="020B0604020202020204" pitchFamily="34" charset="0"/>
                </a:rPr>
                <a:t>변경됨</a:t>
              </a:r>
            </a:p>
          </p:txBody>
        </p:sp>
        <p:sp>
          <p:nvSpPr>
            <p:cNvPr id="27762" name="사각형: 둥근 모서리 27761">
              <a:extLst>
                <a:ext uri="{FF2B5EF4-FFF2-40B4-BE49-F238E27FC236}">
                  <a16:creationId xmlns:a16="http://schemas.microsoft.com/office/drawing/2014/main" id="{552215C5-20C3-6CDE-14FC-559E0B2E3276}"/>
                </a:ext>
              </a:extLst>
            </p:cNvPr>
            <p:cNvSpPr/>
            <p:nvPr/>
          </p:nvSpPr>
          <p:spPr>
            <a:xfrm>
              <a:off x="3302571" y="5597782"/>
              <a:ext cx="544829" cy="527135"/>
            </a:xfrm>
            <a:prstGeom prst="roundRect">
              <a:avLst>
                <a:gd name="adj" fmla="val 9995"/>
              </a:avLst>
            </a:prstGeom>
            <a:noFill/>
            <a:ln w="9525">
              <a:solidFill>
                <a:schemeClr val="bg1"/>
              </a:solidFill>
            </a:ln>
            <a:effectLst>
              <a:glow rad="38100">
                <a:srgbClr val="C00000"/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7777" name="표 27776">
            <a:extLst>
              <a:ext uri="{FF2B5EF4-FFF2-40B4-BE49-F238E27FC236}">
                <a16:creationId xmlns:a16="http://schemas.microsoft.com/office/drawing/2014/main" id="{1C75A65F-5CE8-BD8B-6D7F-8A47A2175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131273"/>
              </p:ext>
            </p:extLst>
          </p:nvPr>
        </p:nvGraphicFramePr>
        <p:xfrm>
          <a:off x="647260" y="7739455"/>
          <a:ext cx="2646230" cy="1567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315">
                  <a:extLst>
                    <a:ext uri="{9D8B030D-6E8A-4147-A177-3AD203B41FA5}">
                      <a16:colId xmlns:a16="http://schemas.microsoft.com/office/drawing/2014/main" val="100835715"/>
                    </a:ext>
                  </a:extLst>
                </a:gridCol>
                <a:gridCol w="710305">
                  <a:extLst>
                    <a:ext uri="{9D8B030D-6E8A-4147-A177-3AD203B41FA5}">
                      <a16:colId xmlns:a16="http://schemas.microsoft.com/office/drawing/2014/main" val="343634504"/>
                    </a:ext>
                  </a:extLst>
                </a:gridCol>
                <a:gridCol w="710305">
                  <a:extLst>
                    <a:ext uri="{9D8B030D-6E8A-4147-A177-3AD203B41FA5}">
                      <a16:colId xmlns:a16="http://schemas.microsoft.com/office/drawing/2014/main" val="971446400"/>
                    </a:ext>
                  </a:extLst>
                </a:gridCol>
                <a:gridCol w="710305">
                  <a:extLst>
                    <a:ext uri="{9D8B030D-6E8A-4147-A177-3AD203B41FA5}">
                      <a16:colId xmlns:a16="http://schemas.microsoft.com/office/drawing/2014/main" val="772026676"/>
                    </a:ext>
                  </a:extLst>
                </a:gridCol>
              </a:tblGrid>
              <a:tr h="324000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유해</a:t>
                      </a:r>
                      <a:endParaRPr lang="en-US" altLang="ko-KR" sz="1050" b="1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105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위험</a:t>
                      </a:r>
                      <a:endParaRPr lang="en-US" altLang="ko-KR" sz="1050" b="1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105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요인</a:t>
                      </a: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위험성 수준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74857"/>
                  </a:ext>
                </a:extLst>
              </a:tr>
              <a:tr h="38791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가능성</a:t>
                      </a:r>
                      <a:endParaRPr lang="en-US" altLang="ko-KR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en-US" altLang="ko-KR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빈도</a:t>
                      </a:r>
                      <a:r>
                        <a:rPr lang="en-US" altLang="ko-KR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중대성</a:t>
                      </a:r>
                      <a:endParaRPr lang="en-US" altLang="ko-KR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en-US" altLang="ko-KR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강도</a:t>
                      </a:r>
                      <a:r>
                        <a:rPr lang="en-US" altLang="ko-KR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위험성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870336"/>
                  </a:ext>
                </a:extLst>
              </a:tr>
              <a:tr h="38791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58498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사다리 </a:t>
                      </a:r>
                      <a:r>
                        <a:rPr lang="ko-KR" altLang="en-US" sz="1000" b="0" kern="12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이용시</a:t>
                      </a:r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 미끄럼 위험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983948"/>
                  </a:ext>
                </a:extLst>
              </a:tr>
            </a:tbl>
          </a:graphicData>
        </a:graphic>
      </p:graphicFrame>
      <p:sp>
        <p:nvSpPr>
          <p:cNvPr id="27778" name="사각형: 둥근 모서리 27777">
            <a:extLst>
              <a:ext uri="{FF2B5EF4-FFF2-40B4-BE49-F238E27FC236}">
                <a16:creationId xmlns:a16="http://schemas.microsoft.com/office/drawing/2014/main" id="{A0ECBFBB-4226-4307-F92A-1D47C890A22D}"/>
              </a:ext>
            </a:extLst>
          </p:cNvPr>
          <p:cNvSpPr/>
          <p:nvPr/>
        </p:nvSpPr>
        <p:spPr>
          <a:xfrm>
            <a:off x="1159798" y="8046067"/>
            <a:ext cx="2124792" cy="792000"/>
          </a:xfrm>
          <a:prstGeom prst="roundRect">
            <a:avLst>
              <a:gd name="adj" fmla="val 8255"/>
            </a:avLst>
          </a:prstGeom>
          <a:noFill/>
          <a:ln w="6350">
            <a:solidFill>
              <a:schemeClr val="bg1"/>
            </a:solidFill>
          </a:ln>
          <a:effectLst>
            <a:glow rad="38100">
              <a:schemeClr val="tx2">
                <a:lumMod val="60000"/>
                <a:lumOff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779" name="표 27778">
            <a:extLst>
              <a:ext uri="{FF2B5EF4-FFF2-40B4-BE49-F238E27FC236}">
                <a16:creationId xmlns:a16="http://schemas.microsoft.com/office/drawing/2014/main" id="{D4A8FA76-1C5D-3BEB-D9FC-FEB305E5AE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514976"/>
              </p:ext>
            </p:extLst>
          </p:nvPr>
        </p:nvGraphicFramePr>
        <p:xfrm>
          <a:off x="3836213" y="7739455"/>
          <a:ext cx="2646230" cy="1567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315">
                  <a:extLst>
                    <a:ext uri="{9D8B030D-6E8A-4147-A177-3AD203B41FA5}">
                      <a16:colId xmlns:a16="http://schemas.microsoft.com/office/drawing/2014/main" val="100835715"/>
                    </a:ext>
                  </a:extLst>
                </a:gridCol>
                <a:gridCol w="710305">
                  <a:extLst>
                    <a:ext uri="{9D8B030D-6E8A-4147-A177-3AD203B41FA5}">
                      <a16:colId xmlns:a16="http://schemas.microsoft.com/office/drawing/2014/main" val="343634504"/>
                    </a:ext>
                  </a:extLst>
                </a:gridCol>
                <a:gridCol w="710305">
                  <a:extLst>
                    <a:ext uri="{9D8B030D-6E8A-4147-A177-3AD203B41FA5}">
                      <a16:colId xmlns:a16="http://schemas.microsoft.com/office/drawing/2014/main" val="971446400"/>
                    </a:ext>
                  </a:extLst>
                </a:gridCol>
                <a:gridCol w="710305">
                  <a:extLst>
                    <a:ext uri="{9D8B030D-6E8A-4147-A177-3AD203B41FA5}">
                      <a16:colId xmlns:a16="http://schemas.microsoft.com/office/drawing/2014/main" val="772026676"/>
                    </a:ext>
                  </a:extLst>
                </a:gridCol>
              </a:tblGrid>
              <a:tr h="324000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유해</a:t>
                      </a:r>
                      <a:endParaRPr lang="en-US" altLang="ko-KR" sz="1050" b="1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105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위험</a:t>
                      </a:r>
                      <a:endParaRPr lang="en-US" altLang="ko-KR" sz="1050" b="1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1"/>
                      <a:r>
                        <a:rPr lang="ko-KR" altLang="en-US" sz="105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요인</a:t>
                      </a: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BAE">
                        <a:alpha val="1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위험성의 수준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574857"/>
                  </a:ext>
                </a:extLst>
              </a:tr>
              <a:tr h="38791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870336"/>
                  </a:ext>
                </a:extLst>
              </a:tr>
              <a:tr h="38791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000" b="0" kern="120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나눔바른고딕" panose="020B0603020101020101" pitchFamily="50" charset="-127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58498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사다리 </a:t>
                      </a:r>
                      <a:r>
                        <a:rPr lang="ko-KR" altLang="en-US" sz="1000" b="0" kern="120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이용시</a:t>
                      </a:r>
                      <a:r>
                        <a:rPr lang="ko-KR" altLang="en-US" sz="1000" b="0" kern="120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나눔바른고딕" panose="020B0603020101020101" pitchFamily="50" charset="-127"/>
                          <a:cs typeface="Arial" panose="020B0604020202020204" pitchFamily="34" charset="0"/>
                        </a:rPr>
                        <a:t> 미끄럼 위험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983948"/>
                  </a:ext>
                </a:extLst>
              </a:tr>
            </a:tbl>
          </a:graphicData>
        </a:graphic>
      </p:graphicFrame>
      <p:sp>
        <p:nvSpPr>
          <p:cNvPr id="27780" name="사각형: 둥근 모서리 27779">
            <a:extLst>
              <a:ext uri="{FF2B5EF4-FFF2-40B4-BE49-F238E27FC236}">
                <a16:creationId xmlns:a16="http://schemas.microsoft.com/office/drawing/2014/main" id="{3D516DC8-91E8-FECF-3280-577BAD25ED56}"/>
              </a:ext>
            </a:extLst>
          </p:cNvPr>
          <p:cNvSpPr/>
          <p:nvPr/>
        </p:nvSpPr>
        <p:spPr>
          <a:xfrm>
            <a:off x="4348751" y="8046067"/>
            <a:ext cx="2124792" cy="792000"/>
          </a:xfrm>
          <a:prstGeom prst="roundRect">
            <a:avLst>
              <a:gd name="adj" fmla="val 8255"/>
            </a:avLst>
          </a:prstGeom>
          <a:noFill/>
          <a:ln w="6350">
            <a:solidFill>
              <a:schemeClr val="bg1"/>
            </a:solidFill>
          </a:ln>
          <a:effectLst>
            <a:glow rad="38100">
              <a:srgbClr val="285BAE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781" name="Freeform 5">
            <a:extLst>
              <a:ext uri="{FF2B5EF4-FFF2-40B4-BE49-F238E27FC236}">
                <a16:creationId xmlns:a16="http://schemas.microsoft.com/office/drawing/2014/main" id="{15E8C2C6-FDD3-183E-4165-0FB8BB548859}"/>
              </a:ext>
            </a:extLst>
          </p:cNvPr>
          <p:cNvSpPr>
            <a:spLocks/>
          </p:cNvSpPr>
          <p:nvPr/>
        </p:nvSpPr>
        <p:spPr bwMode="auto">
          <a:xfrm>
            <a:off x="5339822" y="8539865"/>
            <a:ext cx="170339" cy="145476"/>
          </a:xfrm>
          <a:custGeom>
            <a:avLst/>
            <a:gdLst>
              <a:gd name="T0" fmla="*/ 961 w 1190"/>
              <a:gd name="T1" fmla="*/ 49 h 924"/>
              <a:gd name="T2" fmla="*/ 408 w 1190"/>
              <a:gd name="T3" fmla="*/ 602 h 924"/>
              <a:gd name="T4" fmla="*/ 229 w 1190"/>
              <a:gd name="T5" fmla="*/ 424 h 924"/>
              <a:gd name="T6" fmla="*/ 53 w 1190"/>
              <a:gd name="T7" fmla="*/ 424 h 924"/>
              <a:gd name="T8" fmla="*/ 49 w 1190"/>
              <a:gd name="T9" fmla="*/ 428 h 924"/>
              <a:gd name="T10" fmla="*/ 49 w 1190"/>
              <a:gd name="T11" fmla="*/ 604 h 924"/>
              <a:gd name="T12" fmla="*/ 320 w 1190"/>
              <a:gd name="T13" fmla="*/ 875 h 924"/>
              <a:gd name="T14" fmla="*/ 496 w 1190"/>
              <a:gd name="T15" fmla="*/ 875 h 924"/>
              <a:gd name="T16" fmla="*/ 1141 w 1190"/>
              <a:gd name="T17" fmla="*/ 229 h 924"/>
              <a:gd name="T18" fmla="*/ 1141 w 1190"/>
              <a:gd name="T19" fmla="*/ 53 h 924"/>
              <a:gd name="T20" fmla="*/ 1137 w 1190"/>
              <a:gd name="T21" fmla="*/ 49 h 924"/>
              <a:gd name="T22" fmla="*/ 961 w 1190"/>
              <a:gd name="T23" fmla="*/ 49 h 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90" h="924">
                <a:moveTo>
                  <a:pt x="961" y="49"/>
                </a:moveTo>
                <a:cubicBezTo>
                  <a:pt x="408" y="602"/>
                  <a:pt x="408" y="602"/>
                  <a:pt x="408" y="602"/>
                </a:cubicBezTo>
                <a:cubicBezTo>
                  <a:pt x="229" y="424"/>
                  <a:pt x="229" y="424"/>
                  <a:pt x="229" y="424"/>
                </a:cubicBezTo>
                <a:cubicBezTo>
                  <a:pt x="181" y="375"/>
                  <a:pt x="102" y="375"/>
                  <a:pt x="53" y="424"/>
                </a:cubicBezTo>
                <a:cubicBezTo>
                  <a:pt x="49" y="428"/>
                  <a:pt x="49" y="428"/>
                  <a:pt x="49" y="428"/>
                </a:cubicBezTo>
                <a:cubicBezTo>
                  <a:pt x="0" y="477"/>
                  <a:pt x="0" y="555"/>
                  <a:pt x="49" y="604"/>
                </a:cubicBezTo>
                <a:cubicBezTo>
                  <a:pt x="320" y="875"/>
                  <a:pt x="320" y="875"/>
                  <a:pt x="320" y="875"/>
                </a:cubicBezTo>
                <a:cubicBezTo>
                  <a:pt x="368" y="924"/>
                  <a:pt x="447" y="924"/>
                  <a:pt x="496" y="875"/>
                </a:cubicBezTo>
                <a:cubicBezTo>
                  <a:pt x="1141" y="229"/>
                  <a:pt x="1141" y="229"/>
                  <a:pt x="1141" y="229"/>
                </a:cubicBezTo>
                <a:cubicBezTo>
                  <a:pt x="1190" y="181"/>
                  <a:pt x="1190" y="102"/>
                  <a:pt x="1141" y="53"/>
                </a:cubicBezTo>
                <a:cubicBezTo>
                  <a:pt x="1137" y="49"/>
                  <a:pt x="1137" y="49"/>
                  <a:pt x="1137" y="49"/>
                </a:cubicBezTo>
                <a:cubicBezTo>
                  <a:pt x="1088" y="0"/>
                  <a:pt x="1009" y="0"/>
                  <a:pt x="961" y="49"/>
                </a:cubicBezTo>
                <a:close/>
              </a:path>
            </a:pathLst>
          </a:custGeom>
          <a:solidFill>
            <a:srgbClr val="285BA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783" name="TextBox 27782">
            <a:extLst>
              <a:ext uri="{FF2B5EF4-FFF2-40B4-BE49-F238E27FC236}">
                <a16:creationId xmlns:a16="http://schemas.microsoft.com/office/drawing/2014/main" id="{23A17912-5C8B-1227-453F-B4E8E6FF9F76}"/>
              </a:ext>
            </a:extLst>
          </p:cNvPr>
          <p:cNvSpPr txBox="1"/>
          <p:nvPr/>
        </p:nvSpPr>
        <p:spPr>
          <a:xfrm>
            <a:off x="803700" y="7364548"/>
            <a:ext cx="2292295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 eaLnBrk="1" fontAlgn="auto" latinLnBrk="1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ko-KR" altLang="en-US" sz="14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빈도</a:t>
            </a:r>
            <a:r>
              <a:rPr lang="en-US" altLang="ko-KR" sz="14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·</a:t>
            </a:r>
            <a:r>
              <a:rPr lang="ko-KR" altLang="en-US" sz="14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강도법에 의한 위험성평가</a:t>
            </a:r>
          </a:p>
        </p:txBody>
      </p:sp>
      <p:sp>
        <p:nvSpPr>
          <p:cNvPr id="27785" name="TextBox 27784">
            <a:extLst>
              <a:ext uri="{FF2B5EF4-FFF2-40B4-BE49-F238E27FC236}">
                <a16:creationId xmlns:a16="http://schemas.microsoft.com/office/drawing/2014/main" id="{92A94D24-4A9D-E581-2072-76CB9FD0A8B3}"/>
              </a:ext>
            </a:extLst>
          </p:cNvPr>
          <p:cNvSpPr txBox="1"/>
          <p:nvPr/>
        </p:nvSpPr>
        <p:spPr>
          <a:xfrm>
            <a:off x="4259164" y="7357514"/>
            <a:ext cx="1851469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 eaLnBrk="1" fontAlgn="auto" latinLnBrk="1" hangingPunct="1">
              <a:spcBef>
                <a:spcPts val="200"/>
              </a:spcBef>
              <a:spcAft>
                <a:spcPts val="0"/>
              </a:spcAft>
              <a:defRPr/>
            </a:pPr>
            <a:r>
              <a:rPr lang="ko-KR" altLang="en-US" sz="14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위험성 수준 </a:t>
            </a:r>
            <a:r>
              <a:rPr lang="en-US" altLang="ko-KR" sz="14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3</a:t>
            </a:r>
            <a:r>
              <a:rPr lang="ko-KR" altLang="en-US" sz="1400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단계 </a:t>
            </a:r>
            <a:r>
              <a:rPr lang="ko-KR" altLang="en-US" sz="1400" b="1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Arial" panose="020B0604020202020204" pitchFamily="34" charset="0"/>
                <a:ea typeface="나눔바른고딕" panose="020B0603020101020101" pitchFamily="50" charset="-127"/>
                <a:cs typeface="Arial" panose="020B0604020202020204" pitchFamily="34" charset="0"/>
              </a:rPr>
              <a:t>판단법</a:t>
            </a:r>
            <a:endParaRPr lang="ko-KR" altLang="en-US" sz="1400" b="1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Arial" panose="020B0604020202020204" pitchFamily="34" charset="0"/>
              <a:ea typeface="나눔바른고딕" panose="020B0603020101020101" pitchFamily="50" charset="-127"/>
              <a:cs typeface="Arial" panose="020B0604020202020204" pitchFamily="34" charset="0"/>
            </a:endParaRPr>
          </a:p>
        </p:txBody>
      </p:sp>
      <p:sp>
        <p:nvSpPr>
          <p:cNvPr id="27786" name="화살표: 오른쪽 27785">
            <a:extLst>
              <a:ext uri="{FF2B5EF4-FFF2-40B4-BE49-F238E27FC236}">
                <a16:creationId xmlns:a16="http://schemas.microsoft.com/office/drawing/2014/main" id="{22728BEE-7485-91B4-007E-DD21E809F891}"/>
              </a:ext>
            </a:extLst>
          </p:cNvPr>
          <p:cNvSpPr/>
          <p:nvPr/>
        </p:nvSpPr>
        <p:spPr>
          <a:xfrm>
            <a:off x="3401263" y="8142450"/>
            <a:ext cx="363060" cy="59923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DACA2FF-E8EF-E835-9A39-BE1ECAD12A52}"/>
              </a:ext>
            </a:extLst>
          </p:cNvPr>
          <p:cNvSpPr/>
          <p:nvPr/>
        </p:nvSpPr>
        <p:spPr>
          <a:xfrm>
            <a:off x="4259165" y="3065596"/>
            <a:ext cx="637432" cy="527135"/>
          </a:xfrm>
          <a:prstGeom prst="roundRect">
            <a:avLst>
              <a:gd name="adj" fmla="val 9995"/>
            </a:avLst>
          </a:prstGeom>
          <a:noFill/>
          <a:ln w="9525">
            <a:solidFill>
              <a:schemeClr val="bg1"/>
            </a:solidFill>
          </a:ln>
          <a:effectLst>
            <a:glow rad="38100">
              <a:srgbClr val="C00000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8F1B2166-F1D7-D84A-EB3E-D840EA69884E}"/>
              </a:ext>
            </a:extLst>
          </p:cNvPr>
          <p:cNvCxnSpPr>
            <a:stCxn id="2" idx="2"/>
            <a:endCxn id="27761" idx="0"/>
          </p:cNvCxnSpPr>
          <p:nvPr/>
        </p:nvCxnSpPr>
        <p:spPr>
          <a:xfrm rot="5400000">
            <a:off x="4048453" y="3441385"/>
            <a:ext cx="378082" cy="680775"/>
          </a:xfrm>
          <a:prstGeom prst="bentConnector3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 28">
            <a:extLst>
              <a:ext uri="{FF2B5EF4-FFF2-40B4-BE49-F238E27FC236}">
                <a16:creationId xmlns:a16="http://schemas.microsoft.com/office/drawing/2014/main" id="{FE48640C-447D-A555-90D0-390C9A6B578A}"/>
              </a:ext>
            </a:extLst>
          </p:cNvPr>
          <p:cNvSpPr>
            <a:spLocks noEditPoints="1"/>
          </p:cNvSpPr>
          <p:nvPr/>
        </p:nvSpPr>
        <p:spPr bwMode="auto">
          <a:xfrm>
            <a:off x="868776" y="2733740"/>
            <a:ext cx="141412" cy="115941"/>
          </a:xfrm>
          <a:custGeom>
            <a:avLst/>
            <a:gdLst>
              <a:gd name="T0" fmla="*/ 50 w 61"/>
              <a:gd name="T1" fmla="*/ 0 h 61"/>
              <a:gd name="T2" fmla="*/ 11 w 61"/>
              <a:gd name="T3" fmla="*/ 0 h 61"/>
              <a:gd name="T4" fmla="*/ 0 w 61"/>
              <a:gd name="T5" fmla="*/ 11 h 61"/>
              <a:gd name="T6" fmla="*/ 0 w 61"/>
              <a:gd name="T7" fmla="*/ 50 h 61"/>
              <a:gd name="T8" fmla="*/ 11 w 61"/>
              <a:gd name="T9" fmla="*/ 61 h 61"/>
              <a:gd name="T10" fmla="*/ 50 w 61"/>
              <a:gd name="T11" fmla="*/ 61 h 61"/>
              <a:gd name="T12" fmla="*/ 61 w 61"/>
              <a:gd name="T13" fmla="*/ 50 h 61"/>
              <a:gd name="T14" fmla="*/ 61 w 61"/>
              <a:gd name="T15" fmla="*/ 11 h 61"/>
              <a:gd name="T16" fmla="*/ 50 w 61"/>
              <a:gd name="T17" fmla="*/ 0 h 61"/>
              <a:gd name="T18" fmla="*/ 25 w 61"/>
              <a:gd name="T19" fmla="*/ 51 h 61"/>
              <a:gd name="T20" fmla="*/ 19 w 61"/>
              <a:gd name="T21" fmla="*/ 45 h 61"/>
              <a:gd name="T22" fmla="*/ 34 w 61"/>
              <a:gd name="T23" fmla="*/ 30 h 61"/>
              <a:gd name="T24" fmla="*/ 19 w 61"/>
              <a:gd name="T25" fmla="*/ 16 h 61"/>
              <a:gd name="T26" fmla="*/ 25 w 61"/>
              <a:gd name="T27" fmla="*/ 9 h 61"/>
              <a:gd name="T28" fmla="*/ 46 w 61"/>
              <a:gd name="T29" fmla="*/ 30 h 61"/>
              <a:gd name="T30" fmla="*/ 25 w 61"/>
              <a:gd name="T31" fmla="*/ 5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" h="61">
                <a:moveTo>
                  <a:pt x="50" y="0"/>
                </a:move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50"/>
                  <a:pt x="0" y="50"/>
                  <a:pt x="0" y="50"/>
                </a:cubicBezTo>
                <a:cubicBezTo>
                  <a:pt x="0" y="56"/>
                  <a:pt x="5" y="61"/>
                  <a:pt x="11" y="61"/>
                </a:cubicBezTo>
                <a:cubicBezTo>
                  <a:pt x="50" y="61"/>
                  <a:pt x="50" y="61"/>
                  <a:pt x="50" y="61"/>
                </a:cubicBezTo>
                <a:cubicBezTo>
                  <a:pt x="56" y="61"/>
                  <a:pt x="61" y="56"/>
                  <a:pt x="61" y="50"/>
                </a:cubicBezTo>
                <a:cubicBezTo>
                  <a:pt x="61" y="11"/>
                  <a:pt x="61" y="11"/>
                  <a:pt x="61" y="11"/>
                </a:cubicBezTo>
                <a:cubicBezTo>
                  <a:pt x="61" y="5"/>
                  <a:pt x="56" y="0"/>
                  <a:pt x="50" y="0"/>
                </a:cubicBezTo>
                <a:close/>
                <a:moveTo>
                  <a:pt x="25" y="51"/>
                </a:moveTo>
                <a:cubicBezTo>
                  <a:pt x="19" y="45"/>
                  <a:pt x="19" y="45"/>
                  <a:pt x="19" y="45"/>
                </a:cubicBezTo>
                <a:cubicBezTo>
                  <a:pt x="34" y="30"/>
                  <a:pt x="34" y="30"/>
                  <a:pt x="34" y="30"/>
                </a:cubicBezTo>
                <a:cubicBezTo>
                  <a:pt x="19" y="16"/>
                  <a:pt x="19" y="16"/>
                  <a:pt x="19" y="16"/>
                </a:cubicBezTo>
                <a:cubicBezTo>
                  <a:pt x="25" y="9"/>
                  <a:pt x="25" y="9"/>
                  <a:pt x="25" y="9"/>
                </a:cubicBezTo>
                <a:cubicBezTo>
                  <a:pt x="46" y="30"/>
                  <a:pt x="46" y="30"/>
                  <a:pt x="46" y="30"/>
                </a:cubicBezTo>
                <a:lnTo>
                  <a:pt x="25" y="51"/>
                </a:lnTo>
                <a:close/>
              </a:path>
            </a:pathLst>
          </a:custGeom>
          <a:solidFill>
            <a:srgbClr val="218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sz="1100" kern="0" dirty="0">
              <a:solidFill>
                <a:sysClr val="window" lastClr="FFFFFF"/>
              </a:solidFill>
              <a:latin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87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90D7546-1A5D-1957-EED5-ED7DF2DFB60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Ⅰ.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안전보건 경영방침 및 목표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963613" y="1485900"/>
            <a:ext cx="4930775" cy="3243263"/>
            <a:chOff x="963613" y="1485900"/>
            <a:chExt cx="4930775" cy="3243263"/>
          </a:xfrm>
        </p:grpSpPr>
        <p:grpSp>
          <p:nvGrpSpPr>
            <p:cNvPr id="24" name="그룹 23"/>
            <p:cNvGrpSpPr/>
            <p:nvPr/>
          </p:nvGrpSpPr>
          <p:grpSpPr>
            <a:xfrm>
              <a:off x="1824038" y="3341687"/>
              <a:ext cx="3209925" cy="1387476"/>
              <a:chOff x="1824038" y="3341687"/>
              <a:chExt cx="3209925" cy="1387476"/>
            </a:xfrm>
          </p:grpSpPr>
          <p:pic>
            <p:nvPicPr>
              <p:cNvPr id="7191" name="그림 5">
                <a:extLst>
                  <a:ext uri="{FF2B5EF4-FFF2-40B4-BE49-F238E27FC236}">
                    <a16:creationId xmlns:a16="http://schemas.microsoft.com/office/drawing/2014/main" id="{98CA4202-F9A9-760A-0744-36B8072B00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5962" y="3480822"/>
                <a:ext cx="1246077" cy="792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5" name="그룹 14"/>
              <p:cNvGrpSpPr/>
              <p:nvPr/>
            </p:nvGrpSpPr>
            <p:grpSpPr>
              <a:xfrm>
                <a:off x="1976446" y="3341687"/>
                <a:ext cx="2905109" cy="1233066"/>
                <a:chOff x="1966921" y="3341687"/>
                <a:chExt cx="2905109" cy="1233066"/>
              </a:xfrm>
            </p:grpSpPr>
            <p:sp>
              <p:nvSpPr>
                <p:cNvPr id="7" name="화살표: 오른쪽 6">
                  <a:extLst>
                    <a:ext uri="{FF2B5EF4-FFF2-40B4-BE49-F238E27FC236}">
                      <a16:creationId xmlns:a16="http://schemas.microsoft.com/office/drawing/2014/main" id="{658763BE-782A-75E9-37FA-E63C00B5946B}"/>
                    </a:ext>
                  </a:extLst>
                </p:cNvPr>
                <p:cNvSpPr/>
                <p:nvPr/>
              </p:nvSpPr>
              <p:spPr bwMode="auto">
                <a:xfrm rot="5400000">
                  <a:off x="1750389" y="3558219"/>
                  <a:ext cx="941089" cy="508025"/>
                </a:xfrm>
                <a:prstGeom prst="rightArrow">
                  <a:avLst>
                    <a:gd name="adj1" fmla="val 50000"/>
                    <a:gd name="adj2" fmla="val 38373"/>
                  </a:avLst>
                </a:prstGeom>
                <a:gradFill flip="none" rotWithShape="1">
                  <a:gsLst>
                    <a:gs pos="0">
                      <a:srgbClr val="FFFFFF">
                        <a:lumMod val="50000"/>
                        <a:tint val="66000"/>
                        <a:satMod val="160000"/>
                      </a:srgbClr>
                    </a:gs>
                    <a:gs pos="50000">
                      <a:srgbClr val="FFFFFF">
                        <a:lumMod val="50000"/>
                        <a:tint val="44500"/>
                        <a:satMod val="160000"/>
                      </a:srgbClr>
                    </a:gs>
                    <a:gs pos="100000">
                      <a:srgbClr val="FFFFFF">
                        <a:lumMod val="50000"/>
                        <a:tint val="23500"/>
                        <a:satMod val="16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defTabSz="914400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1400" b="1" kern="0" dirty="0">
                    <a:solidFill>
                      <a:srgbClr val="FFFFFF"/>
                    </a:solidFill>
                    <a:latin typeface="+mn-ea"/>
                  </a:endParaRPr>
                </a:p>
              </p:txBody>
            </p:sp>
            <p:sp>
              <p:nvSpPr>
                <p:cNvPr id="8" name="화살표: 오른쪽 45">
                  <a:extLst>
                    <a:ext uri="{FF2B5EF4-FFF2-40B4-BE49-F238E27FC236}">
                      <a16:creationId xmlns:a16="http://schemas.microsoft.com/office/drawing/2014/main" id="{09A02B6A-C40F-D497-FAC3-DCBD77E4DA86}"/>
                    </a:ext>
                  </a:extLst>
                </p:cNvPr>
                <p:cNvSpPr/>
                <p:nvPr/>
              </p:nvSpPr>
              <p:spPr bwMode="auto">
                <a:xfrm rot="16200000" flipV="1">
                  <a:off x="4023876" y="3726599"/>
                  <a:ext cx="1188283" cy="508025"/>
                </a:xfrm>
                <a:prstGeom prst="rightArrow">
                  <a:avLst>
                    <a:gd name="adj1" fmla="val 50000"/>
                    <a:gd name="adj2" fmla="val 38373"/>
                  </a:avLst>
                </a:prstGeom>
                <a:gradFill flip="none" rotWithShape="1">
                  <a:gsLst>
                    <a:gs pos="0">
                      <a:srgbClr val="FFFFFF">
                        <a:lumMod val="50000"/>
                        <a:tint val="66000"/>
                        <a:satMod val="160000"/>
                      </a:srgbClr>
                    </a:gs>
                    <a:gs pos="50000">
                      <a:srgbClr val="FFFFFF">
                        <a:lumMod val="50000"/>
                        <a:tint val="44500"/>
                        <a:satMod val="160000"/>
                      </a:srgbClr>
                    </a:gs>
                    <a:gs pos="100000">
                      <a:srgbClr val="FFFFFF">
                        <a:lumMod val="50000"/>
                        <a:tint val="23500"/>
                        <a:satMod val="160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1905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 defTabSz="914400" eaLnBrk="1" fontAlgn="auto" latinLnBrk="1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ko-KR" altLang="en-US" sz="1400" b="1" kern="0" dirty="0">
                    <a:solidFill>
                      <a:srgbClr val="FFFFFF"/>
                    </a:solidFill>
                    <a:latin typeface="+mn-ea"/>
                  </a:endParaRPr>
                </a:p>
              </p:txBody>
            </p:sp>
          </p:grpSp>
          <p:sp>
            <p:nvSpPr>
              <p:cNvPr id="23" name="사각형: 둥근 모서리 51">
                <a:extLst>
                  <a:ext uri="{FF2B5EF4-FFF2-40B4-BE49-F238E27FC236}">
                    <a16:creationId xmlns:a16="http://schemas.microsoft.com/office/drawing/2014/main" id="{435D30EB-E23C-CD86-8298-B67E45E4F2A2}"/>
                  </a:ext>
                </a:extLst>
              </p:cNvPr>
              <p:cNvSpPr/>
              <p:nvPr/>
            </p:nvSpPr>
            <p:spPr bwMode="auto">
              <a:xfrm>
                <a:off x="1824038" y="4273550"/>
                <a:ext cx="3209925" cy="455613"/>
              </a:xfrm>
              <a:prstGeom prst="roundRect">
                <a:avLst>
                  <a:gd name="adj" fmla="val 50000"/>
                </a:avLst>
              </a:prstGeom>
              <a:solidFill>
                <a:srgbClr val="C6D1E6"/>
              </a:solidFill>
              <a:ln w="190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400" b="1" kern="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+mn-ea"/>
                  </a:rPr>
                  <a:t>사업장 내 全體 종사자</a:t>
                </a:r>
                <a:endParaRPr lang="en-US" altLang="ko-KR" sz="1400" b="1" kern="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ea"/>
                </a:endParaRPr>
              </a:p>
            </p:txBody>
          </p:sp>
        </p:grpSp>
        <p:grpSp>
          <p:nvGrpSpPr>
            <p:cNvPr id="6" name="그룹 5"/>
            <p:cNvGrpSpPr/>
            <p:nvPr/>
          </p:nvGrpSpPr>
          <p:grpSpPr>
            <a:xfrm>
              <a:off x="963613" y="1485900"/>
              <a:ext cx="4930775" cy="1901825"/>
              <a:chOff x="963613" y="1485900"/>
              <a:chExt cx="4930775" cy="1901825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6AB5493E-CBEF-EDCE-BB3F-B7DD2E0C9AC8}"/>
                  </a:ext>
                </a:extLst>
              </p:cNvPr>
              <p:cNvSpPr/>
              <p:nvPr/>
            </p:nvSpPr>
            <p:spPr bwMode="auto">
              <a:xfrm>
                <a:off x="963613" y="1485900"/>
                <a:ext cx="1471612" cy="590550"/>
              </a:xfrm>
              <a:prstGeom prst="rect">
                <a:avLst/>
              </a:prstGeom>
              <a:solidFill>
                <a:srgbClr val="C6D1E6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b="1" kern="0" dirty="0">
                    <a:solidFill>
                      <a:srgbClr val="000000"/>
                    </a:solidFill>
                    <a:latin typeface="+mn-ea"/>
                  </a:rPr>
                  <a:t>핵심 경영방침</a:t>
                </a:r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0C917194-E5E0-16FC-F1C3-B0269170064A}"/>
                  </a:ext>
                </a:extLst>
              </p:cNvPr>
              <p:cNvSpPr/>
              <p:nvPr/>
            </p:nvSpPr>
            <p:spPr bwMode="auto">
              <a:xfrm>
                <a:off x="2481263" y="1485900"/>
                <a:ext cx="3413125" cy="590550"/>
              </a:xfrm>
              <a:prstGeom prst="rect">
                <a:avLst/>
              </a:prstGeom>
              <a:solidFill>
                <a:srgbClr val="EAEDED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모든 사업장내 종사원이 안심하고 근무할 수 </a:t>
                </a:r>
                <a:endParaRPr lang="en-US" altLang="ko-KR" sz="1200" kern="0" dirty="0">
                  <a:solidFill>
                    <a:srgbClr val="000000"/>
                  </a:solidFill>
                  <a:latin typeface="+mn-ea"/>
                </a:endParaRPr>
              </a:p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있는 표준 산업안전 보건 이행체계 확보</a:t>
                </a:r>
                <a:r>
                  <a:rPr lang="en-US" altLang="ko-KR" sz="1200" kern="0" dirty="0">
                    <a:solidFill>
                      <a:srgbClr val="000000"/>
                    </a:solidFill>
                    <a:latin typeface="+mn-ea"/>
                  </a:rPr>
                  <a:t>·</a:t>
                </a: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유지</a:t>
                </a:r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7A9CC665-247C-0B7D-F123-23ED7E26C8ED}"/>
                  </a:ext>
                </a:extLst>
              </p:cNvPr>
              <p:cNvSpPr/>
              <p:nvPr/>
            </p:nvSpPr>
            <p:spPr bwMode="auto">
              <a:xfrm>
                <a:off x="963613" y="2141538"/>
                <a:ext cx="1471612" cy="590550"/>
              </a:xfrm>
              <a:prstGeom prst="rect">
                <a:avLst/>
              </a:prstGeom>
              <a:solidFill>
                <a:srgbClr val="C6D1E6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b="1" kern="0" dirty="0">
                    <a:solidFill>
                      <a:srgbClr val="000000"/>
                    </a:solidFill>
                    <a:latin typeface="+mn-ea"/>
                  </a:rPr>
                  <a:t>목표 설정</a:t>
                </a:r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F9563FDB-A075-87F4-0F71-7D195BFEEBE1}"/>
                  </a:ext>
                </a:extLst>
              </p:cNvPr>
              <p:cNvSpPr/>
              <p:nvPr/>
            </p:nvSpPr>
            <p:spPr bwMode="auto">
              <a:xfrm>
                <a:off x="2481263" y="2141538"/>
                <a:ext cx="3413125" cy="590550"/>
              </a:xfrm>
              <a:prstGeom prst="rect">
                <a:avLst/>
              </a:prstGeom>
              <a:solidFill>
                <a:srgbClr val="EAEDED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latin typeface="+mn-ea"/>
                  </a:rPr>
                  <a:t>끊임없이 찾아 개선하는 </a:t>
                </a:r>
                <a:endParaRPr lang="en-US" altLang="ko-KR" sz="1200" kern="0" dirty="0">
                  <a:latin typeface="+mn-ea"/>
                </a:endParaRPr>
              </a:p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latin typeface="+mn-ea"/>
                  </a:rPr>
                  <a:t>현장 안심형 재해 예방활동 </a:t>
                </a:r>
              </a:p>
            </p:txBody>
          </p:sp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27C1F0BC-6F94-23CF-3E7C-5D9BA017D83E}"/>
                  </a:ext>
                </a:extLst>
              </p:cNvPr>
              <p:cNvSpPr/>
              <p:nvPr/>
            </p:nvSpPr>
            <p:spPr bwMode="auto">
              <a:xfrm>
                <a:off x="963613" y="2797175"/>
                <a:ext cx="1471612" cy="590550"/>
              </a:xfrm>
              <a:prstGeom prst="rect">
                <a:avLst/>
              </a:prstGeom>
              <a:solidFill>
                <a:srgbClr val="C6D1E6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b="1" kern="0" dirty="0">
                    <a:solidFill>
                      <a:srgbClr val="000000"/>
                    </a:solidFill>
                    <a:latin typeface="+mn-ea"/>
                  </a:rPr>
                  <a:t>평가관리</a:t>
                </a: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BE0AC15F-12AE-52A8-D7D5-66C5166F96EF}"/>
                  </a:ext>
                </a:extLst>
              </p:cNvPr>
              <p:cNvSpPr/>
              <p:nvPr/>
            </p:nvSpPr>
            <p:spPr bwMode="auto">
              <a:xfrm>
                <a:off x="2481263" y="2797175"/>
                <a:ext cx="3413125" cy="590550"/>
              </a:xfrm>
              <a:prstGeom prst="rect">
                <a:avLst/>
              </a:prstGeom>
              <a:solidFill>
                <a:srgbClr val="EAEDED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정기</a:t>
                </a:r>
                <a:r>
                  <a:rPr lang="en-US" altLang="ko-KR" sz="1200" kern="0" dirty="0">
                    <a:solidFill>
                      <a:srgbClr val="000000"/>
                    </a:solidFill>
                    <a:latin typeface="+mn-ea"/>
                  </a:rPr>
                  <a:t>/</a:t>
                </a: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수시 성과 평가</a:t>
                </a:r>
              </a:p>
              <a:p>
                <a:pPr algn="ctr" defTabSz="914400" eaLnBrk="1" fontAlgn="auto" latinLnBrk="1" hangingPunct="1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200" kern="0" dirty="0">
                    <a:solidFill>
                      <a:srgbClr val="000000"/>
                    </a:solidFill>
                    <a:latin typeface="+mn-ea"/>
                  </a:rPr>
                  <a:t>및 신상필벌 시행</a:t>
                </a:r>
              </a:p>
            </p:txBody>
          </p:sp>
        </p:grpSp>
      </p:grpSp>
      <p:sp>
        <p:nvSpPr>
          <p:cNvPr id="7184" name="슬라이드 번호 개체 틀 8">
            <a:extLst>
              <a:ext uri="{FF2B5EF4-FFF2-40B4-BE49-F238E27FC236}">
                <a16:creationId xmlns:a16="http://schemas.microsoft.com/office/drawing/2014/main" id="{5FCD1FB7-D59E-2F9A-AEC4-935089EEB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8B39DD0-CB2A-418D-B73C-E820F518510F}" type="slidenum">
              <a:rPr lang="ko-KR" altLang="en-US" smtClean="0">
                <a:solidFill>
                  <a:srgbClr val="898989"/>
                </a:solidFill>
              </a:rPr>
              <a:pPr/>
              <a:t>3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352425" y="4949825"/>
            <a:ext cx="6153150" cy="4352925"/>
            <a:chOff x="352425" y="4949825"/>
            <a:chExt cx="6153150" cy="4352925"/>
          </a:xfrm>
        </p:grpSpPr>
        <p:grpSp>
          <p:nvGrpSpPr>
            <p:cNvPr id="7178" name="그룹 1">
              <a:extLst>
                <a:ext uri="{FF2B5EF4-FFF2-40B4-BE49-F238E27FC236}">
                  <a16:creationId xmlns:a16="http://schemas.microsoft.com/office/drawing/2014/main" id="{B6D2DACA-2921-42B8-A826-A5499A620A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2425" y="5035550"/>
              <a:ext cx="6153150" cy="4267200"/>
              <a:chOff x="715343" y="2384318"/>
              <a:chExt cx="4071339" cy="3703098"/>
            </a:xfrm>
          </p:grpSpPr>
          <p:sp>
            <p:nvSpPr>
              <p:cNvPr id="3" name="Rectangle 69">
                <a:extLst>
                  <a:ext uri="{FF2B5EF4-FFF2-40B4-BE49-F238E27FC236}">
                    <a16:creationId xmlns:a16="http://schemas.microsoft.com/office/drawing/2014/main" id="{ABEE9044-B27D-3161-73A6-FFDE7049E7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5847" y="2384318"/>
                <a:ext cx="4050331" cy="37003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 eaLnBrk="1" hangingPunct="1">
                  <a:lnSpc>
                    <a:spcPct val="120000"/>
                  </a:lnSpc>
                  <a:defRPr/>
                </a:pPr>
                <a:endParaRPr lang="ko-KR" altLang="en-US">
                  <a:solidFill>
                    <a:schemeClr val="lt1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168C1495-80BD-5E6F-5C0B-3DD6A8036ACE}"/>
                  </a:ext>
                </a:extLst>
              </p:cNvPr>
              <p:cNvSpPr/>
              <p:nvPr/>
            </p:nvSpPr>
            <p:spPr>
              <a:xfrm>
                <a:off x="715343" y="2384318"/>
                <a:ext cx="4071339" cy="0"/>
              </a:xfrm>
              <a:custGeom>
                <a:avLst/>
                <a:gdLst>
                  <a:gd name="connsiteX0" fmla="*/ 0 w 4770120"/>
                  <a:gd name="connsiteY0" fmla="*/ 0 h 0"/>
                  <a:gd name="connsiteX1" fmla="*/ 4770120 w 477012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70120">
                    <a:moveTo>
                      <a:pt x="0" y="0"/>
                    </a:moveTo>
                    <a:lnTo>
                      <a:pt x="4770120" y="0"/>
                    </a:lnTo>
                  </a:path>
                </a:pathLst>
              </a:custGeom>
              <a:noFill/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2435A78F-AAEE-EAF6-28F6-94D87C73AFAA}"/>
                  </a:ext>
                </a:extLst>
              </p:cNvPr>
              <p:cNvSpPr/>
              <p:nvPr/>
            </p:nvSpPr>
            <p:spPr>
              <a:xfrm>
                <a:off x="715343" y="6087416"/>
                <a:ext cx="4071339" cy="0"/>
              </a:xfrm>
              <a:custGeom>
                <a:avLst/>
                <a:gdLst>
                  <a:gd name="connsiteX0" fmla="*/ 0 w 4770120"/>
                  <a:gd name="connsiteY0" fmla="*/ 0 h 0"/>
                  <a:gd name="connsiteX1" fmla="*/ 4770120 w 477012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70120">
                    <a:moveTo>
                      <a:pt x="0" y="0"/>
                    </a:moveTo>
                    <a:lnTo>
                      <a:pt x="4770120" y="0"/>
                    </a:lnTo>
                  </a:path>
                </a:pathLst>
              </a:custGeom>
              <a:noFill/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7179" name="그룹 14">
              <a:extLst>
                <a:ext uri="{FF2B5EF4-FFF2-40B4-BE49-F238E27FC236}">
                  <a16:creationId xmlns:a16="http://schemas.microsoft.com/office/drawing/2014/main" id="{EBCA7831-4EFD-DBF8-8D35-04DCDDD16F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213" y="4949825"/>
              <a:ext cx="2441575" cy="384478"/>
              <a:chOff x="5076161" y="2423651"/>
              <a:chExt cx="2008024" cy="376236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D09AC75B-7750-01F1-34E5-4C35AADFB5E8}"/>
                  </a:ext>
                </a:extLst>
              </p:cNvPr>
              <p:cNvSpPr/>
              <p:nvPr/>
            </p:nvSpPr>
            <p:spPr>
              <a:xfrm>
                <a:off x="5076161" y="2423651"/>
                <a:ext cx="130561" cy="75770"/>
              </a:xfrm>
              <a:custGeom>
                <a:avLst/>
                <a:gdLst>
                  <a:gd name="connsiteX0" fmla="*/ 173368 w 346736"/>
                  <a:gd name="connsiteY0" fmla="*/ 0 h 171117"/>
                  <a:gd name="connsiteX1" fmla="*/ 333636 w 346736"/>
                  <a:gd name="connsiteY1" fmla="*/ 106233 h 171117"/>
                  <a:gd name="connsiteX2" fmla="*/ 346736 w 346736"/>
                  <a:gd name="connsiteY2" fmla="*/ 171117 h 171117"/>
                  <a:gd name="connsiteX3" fmla="*/ 0 w 346736"/>
                  <a:gd name="connsiteY3" fmla="*/ 171117 h 171117"/>
                  <a:gd name="connsiteX4" fmla="*/ 13100 w 346736"/>
                  <a:gd name="connsiteY4" fmla="*/ 106233 h 171117"/>
                  <a:gd name="connsiteX5" fmla="*/ 173368 w 346736"/>
                  <a:gd name="connsiteY5" fmla="*/ 0 h 171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6736" h="171117">
                    <a:moveTo>
                      <a:pt x="173368" y="0"/>
                    </a:moveTo>
                    <a:cubicBezTo>
                      <a:pt x="245415" y="0"/>
                      <a:pt x="307231" y="43804"/>
                      <a:pt x="333636" y="106233"/>
                    </a:cubicBezTo>
                    <a:lnTo>
                      <a:pt x="346736" y="171117"/>
                    </a:lnTo>
                    <a:lnTo>
                      <a:pt x="0" y="171117"/>
                    </a:lnTo>
                    <a:lnTo>
                      <a:pt x="13100" y="106233"/>
                    </a:lnTo>
                    <a:cubicBezTo>
                      <a:pt x="39505" y="43804"/>
                      <a:pt x="101321" y="0"/>
                      <a:pt x="17336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96049FB9-FF9F-9B0B-A0E7-880F7EBA168D}"/>
                  </a:ext>
                </a:extLst>
              </p:cNvPr>
              <p:cNvSpPr/>
              <p:nvPr/>
            </p:nvSpPr>
            <p:spPr>
              <a:xfrm>
                <a:off x="6953624" y="2423651"/>
                <a:ext cx="130561" cy="75770"/>
              </a:xfrm>
              <a:custGeom>
                <a:avLst/>
                <a:gdLst>
                  <a:gd name="connsiteX0" fmla="*/ 173368 w 346736"/>
                  <a:gd name="connsiteY0" fmla="*/ 0 h 171117"/>
                  <a:gd name="connsiteX1" fmla="*/ 333636 w 346736"/>
                  <a:gd name="connsiteY1" fmla="*/ 106233 h 171117"/>
                  <a:gd name="connsiteX2" fmla="*/ 346736 w 346736"/>
                  <a:gd name="connsiteY2" fmla="*/ 171117 h 171117"/>
                  <a:gd name="connsiteX3" fmla="*/ 0 w 346736"/>
                  <a:gd name="connsiteY3" fmla="*/ 171117 h 171117"/>
                  <a:gd name="connsiteX4" fmla="*/ 13100 w 346736"/>
                  <a:gd name="connsiteY4" fmla="*/ 106233 h 171117"/>
                  <a:gd name="connsiteX5" fmla="*/ 173368 w 346736"/>
                  <a:gd name="connsiteY5" fmla="*/ 0 h 171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6736" h="171117">
                    <a:moveTo>
                      <a:pt x="173368" y="0"/>
                    </a:moveTo>
                    <a:cubicBezTo>
                      <a:pt x="245415" y="0"/>
                      <a:pt x="307231" y="43804"/>
                      <a:pt x="333636" y="106233"/>
                    </a:cubicBezTo>
                    <a:lnTo>
                      <a:pt x="346736" y="171117"/>
                    </a:lnTo>
                    <a:lnTo>
                      <a:pt x="0" y="171117"/>
                    </a:lnTo>
                    <a:lnTo>
                      <a:pt x="13100" y="106233"/>
                    </a:lnTo>
                    <a:cubicBezTo>
                      <a:pt x="39505" y="43804"/>
                      <a:pt x="101321" y="0"/>
                      <a:pt x="17336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47D6BA59-FE06-8FAA-F632-4C1880CEED50}"/>
                  </a:ext>
                </a:extLst>
              </p:cNvPr>
              <p:cNvSpPr/>
              <p:nvPr/>
            </p:nvSpPr>
            <p:spPr>
              <a:xfrm rot="10800000">
                <a:off x="5141441" y="2423651"/>
                <a:ext cx="1874852" cy="376236"/>
              </a:xfrm>
              <a:custGeom>
                <a:avLst/>
                <a:gdLst>
                  <a:gd name="connsiteX0" fmla="*/ 2965929 w 2965929"/>
                  <a:gd name="connsiteY0" fmla="*/ 595158 h 595158"/>
                  <a:gd name="connsiteX1" fmla="*/ 2605887 w 2965929"/>
                  <a:gd name="connsiteY1" fmla="*/ 594563 h 595158"/>
                  <a:gd name="connsiteX2" fmla="*/ 2606923 w 2965929"/>
                  <a:gd name="connsiteY2" fmla="*/ 595158 h 595158"/>
                  <a:gd name="connsiteX3" fmla="*/ 1482965 w 2965929"/>
                  <a:gd name="connsiteY3" fmla="*/ 593300 h 595158"/>
                  <a:gd name="connsiteX4" fmla="*/ 359006 w 2965929"/>
                  <a:gd name="connsiteY4" fmla="*/ 595158 h 595158"/>
                  <a:gd name="connsiteX5" fmla="*/ 360042 w 2965929"/>
                  <a:gd name="connsiteY5" fmla="*/ 594563 h 595158"/>
                  <a:gd name="connsiteX6" fmla="*/ 0 w 2965929"/>
                  <a:gd name="connsiteY6" fmla="*/ 595158 h 595158"/>
                  <a:gd name="connsiteX7" fmla="*/ 276971 w 2965929"/>
                  <a:gd name="connsiteY7" fmla="*/ 2420 h 595158"/>
                  <a:gd name="connsiteX8" fmla="*/ 797829 w 2965929"/>
                  <a:gd name="connsiteY8" fmla="*/ 27 h 595158"/>
                  <a:gd name="connsiteX9" fmla="*/ 919555 w 2965929"/>
                  <a:gd name="connsiteY9" fmla="*/ 200 h 595158"/>
                  <a:gd name="connsiteX10" fmla="*/ 938268 w 2965929"/>
                  <a:gd name="connsiteY10" fmla="*/ 123 h 595158"/>
                  <a:gd name="connsiteX11" fmla="*/ 1404004 w 2965929"/>
                  <a:gd name="connsiteY11" fmla="*/ 378 h 595158"/>
                  <a:gd name="connsiteX12" fmla="*/ 1482965 w 2965929"/>
                  <a:gd name="connsiteY12" fmla="*/ 560 h 595158"/>
                  <a:gd name="connsiteX13" fmla="*/ 1561925 w 2965929"/>
                  <a:gd name="connsiteY13" fmla="*/ 378 h 595158"/>
                  <a:gd name="connsiteX14" fmla="*/ 2027661 w 2965929"/>
                  <a:gd name="connsiteY14" fmla="*/ 123 h 595158"/>
                  <a:gd name="connsiteX15" fmla="*/ 2046374 w 2965929"/>
                  <a:gd name="connsiteY15" fmla="*/ 200 h 595158"/>
                  <a:gd name="connsiteX16" fmla="*/ 2168100 w 2965929"/>
                  <a:gd name="connsiteY16" fmla="*/ 27 h 595158"/>
                  <a:gd name="connsiteX17" fmla="*/ 2688958 w 2965929"/>
                  <a:gd name="connsiteY17" fmla="*/ 2420 h 595158"/>
                  <a:gd name="connsiteX18" fmla="*/ 2965929 w 2965929"/>
                  <a:gd name="connsiteY18" fmla="*/ 595158 h 59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65929" h="595158">
                    <a:moveTo>
                      <a:pt x="2965929" y="595158"/>
                    </a:moveTo>
                    <a:lnTo>
                      <a:pt x="2605887" y="594563"/>
                    </a:lnTo>
                    <a:lnTo>
                      <a:pt x="2606923" y="595158"/>
                    </a:lnTo>
                    <a:lnTo>
                      <a:pt x="1482965" y="593300"/>
                    </a:lnTo>
                    <a:lnTo>
                      <a:pt x="359006" y="595158"/>
                    </a:lnTo>
                    <a:lnTo>
                      <a:pt x="360042" y="594563"/>
                    </a:lnTo>
                    <a:lnTo>
                      <a:pt x="0" y="595158"/>
                    </a:lnTo>
                    <a:cubicBezTo>
                      <a:pt x="173604" y="534104"/>
                      <a:pt x="26465" y="7865"/>
                      <a:pt x="276971" y="2420"/>
                    </a:cubicBezTo>
                    <a:cubicBezTo>
                      <a:pt x="370911" y="378"/>
                      <a:pt x="562918" y="-133"/>
                      <a:pt x="797829" y="27"/>
                    </a:cubicBezTo>
                    <a:lnTo>
                      <a:pt x="919555" y="200"/>
                    </a:lnTo>
                    <a:lnTo>
                      <a:pt x="938268" y="123"/>
                    </a:lnTo>
                    <a:cubicBezTo>
                      <a:pt x="1071721" y="-133"/>
                      <a:pt x="1232414" y="38"/>
                      <a:pt x="1404004" y="378"/>
                    </a:cubicBezTo>
                    <a:lnTo>
                      <a:pt x="1482965" y="560"/>
                    </a:lnTo>
                    <a:lnTo>
                      <a:pt x="1561925" y="378"/>
                    </a:lnTo>
                    <a:cubicBezTo>
                      <a:pt x="1733515" y="38"/>
                      <a:pt x="1894208" y="-133"/>
                      <a:pt x="2027661" y="123"/>
                    </a:cubicBezTo>
                    <a:lnTo>
                      <a:pt x="2046374" y="200"/>
                    </a:lnTo>
                    <a:lnTo>
                      <a:pt x="2168100" y="27"/>
                    </a:lnTo>
                    <a:cubicBezTo>
                      <a:pt x="2403011" y="-133"/>
                      <a:pt x="2595018" y="378"/>
                      <a:pt x="2688958" y="2420"/>
                    </a:cubicBezTo>
                    <a:cubicBezTo>
                      <a:pt x="2939464" y="7865"/>
                      <a:pt x="2792325" y="534104"/>
                      <a:pt x="2965929" y="59515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>
                  <a:latin typeface="+mn-ea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D0AE6D-A311-FADE-0AA4-4F483FAB1EEE}"/>
                </a:ext>
              </a:extLst>
            </p:cNvPr>
            <p:cNvSpPr txBox="1"/>
            <p:nvPr/>
          </p:nvSpPr>
          <p:spPr>
            <a:xfrm>
              <a:off x="2354313" y="4995749"/>
              <a:ext cx="2149374" cy="3385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안전보건 경영방침</a:t>
              </a:r>
              <a:endParaRPr lang="ko-KR" altLang="en-US" sz="16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0" name="직사각형 6">
              <a:extLst>
                <a:ext uri="{FF2B5EF4-FFF2-40B4-BE49-F238E27FC236}">
                  <a16:creationId xmlns:a16="http://schemas.microsoft.com/office/drawing/2014/main" id="{ADF583B6-4590-FC29-2D96-DCD82E552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413" y="5491163"/>
              <a:ext cx="6111875" cy="3811587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tIns="0" rIns="90000" bIns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빌딩관리의 표준을 지향하는 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KSmate는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산업안전보건이 회사 존립의 핵심요소임을 분명히 인식하며, 최적의 산업안전보건 이행 체계를 구축하고  이를 적극 실천한다.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marL="228600" indent="-228600"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회사의 주축인 현장 중심의 실질적인 산업안전보건 이행체계를 구축한다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.</a:t>
              </a:r>
            </a:p>
            <a:p>
              <a:pPr marL="228600" indent="-228600"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Tx/>
                <a:buAutoNum type="arabicPeriod"/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근로자의 신체적 피로와 정신적 스트레스 등을 줄일 수 있는 쾌적한 작업환경을 조성하고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   근로조건 개선을 위하여 노력한다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. </a:t>
              </a:r>
            </a:p>
            <a:p>
              <a:pPr marL="228600" indent="-228600"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FontTx/>
                <a:buAutoNum type="arabicPeriod" startAt="3"/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안전보건을 위협하는 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유해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  <a:sym typeface="Wingdings" panose="05000000000000000000" pitchFamily="2" charset="2"/>
                </a:rPr>
                <a:t>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위험요소는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최일선 관리감독까지 선제적으로 조치할 수 있도록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   권한을 위임하며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회사는 이를 전폭 지원한다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. </a:t>
              </a: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4.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산업재해를 예방하기 위하여 막힘없이 소통하며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안전보건 환경조성과 대응역량 확보를 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  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위하여 필요한 인력 및 예산을 적극 투자한다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. </a:t>
              </a:r>
            </a:p>
            <a:p>
              <a:pPr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5.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산업안전보건과 관련한 제반 법규를 철저히 준수하며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고객사 및 </a:t>
              </a:r>
              <a:r>
                <a:rPr lang="ko-KR" altLang="en-US" sz="1100" dirty="0" err="1">
                  <a:solidFill>
                    <a:schemeClr val="tx1"/>
                  </a:solidFill>
                  <a:latin typeface="+mn-ea"/>
                </a:rPr>
                <a:t>협력사와의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 안전보건 이행 </a:t>
              </a:r>
              <a:endParaRPr lang="en-US" altLang="ko-KR" sz="1100" dirty="0">
                <a:solidFill>
                  <a:schemeClr val="tx1"/>
                </a:solidFill>
                <a:latin typeface="+mn-ea"/>
              </a:endParaRPr>
            </a:p>
            <a:p>
              <a:pPr fontAlgn="auto">
                <a:lnSpc>
                  <a:spcPts val="20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    </a:t>
              </a:r>
              <a:r>
                <a:rPr lang="ko-KR" altLang="en-US" sz="1100" dirty="0">
                  <a:solidFill>
                    <a:schemeClr val="tx1"/>
                  </a:solidFill>
                  <a:latin typeface="+mn-ea"/>
                </a:rPr>
                <a:t>협력에 최선의 노력을 다한다</a:t>
              </a:r>
              <a:r>
                <a:rPr lang="en-US" altLang="ko-KR" sz="1100" dirty="0">
                  <a:solidFill>
                    <a:schemeClr val="tx1"/>
                  </a:solidFill>
                  <a:latin typeface="+mn-ea"/>
                </a:rPr>
                <a:t>.</a:t>
              </a:r>
              <a:endParaRPr lang="ko-KR" altLang="en-US" sz="1100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100" b="1" dirty="0">
                <a:solidFill>
                  <a:schemeClr val="tx1"/>
                </a:solidFill>
                <a:latin typeface="+mn-ea"/>
              </a:endParaRPr>
            </a:p>
            <a:p>
              <a:pPr algn="just" fontAlgn="auto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1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7183" name="직사각형 31">
              <a:extLst>
                <a:ext uri="{FF2B5EF4-FFF2-40B4-BE49-F238E27FC236}">
                  <a16:creationId xmlns:a16="http://schemas.microsoft.com/office/drawing/2014/main" id="{84AEC6ED-EEE4-959B-9258-A78C8D8B3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1900" y="8674100"/>
              <a:ext cx="3978275" cy="49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r>
                <a:rPr lang="en-US" altLang="ko-KR" sz="1000" dirty="0">
                  <a:latin typeface="맑은 고딕" panose="020B0503020000020004" pitchFamily="50" charset="-127"/>
                </a:rPr>
                <a:t>2025</a:t>
              </a:r>
              <a:r>
                <a:rPr lang="ko-KR" altLang="en-US" sz="1000" dirty="0">
                  <a:latin typeface="맑은 고딕" panose="020B0503020000020004" pitchFamily="50" charset="-127"/>
                </a:rPr>
                <a:t>년 </a:t>
              </a:r>
              <a:r>
                <a:rPr lang="en-US" altLang="ko-KR" sz="1000" dirty="0">
                  <a:latin typeface="맑은 고딕" panose="020B0503020000020004" pitchFamily="50" charset="-127"/>
                </a:rPr>
                <a:t>01</a:t>
              </a:r>
              <a:r>
                <a:rPr lang="ko-KR" altLang="en-US" sz="1000" dirty="0">
                  <a:latin typeface="맑은 고딕" panose="020B0503020000020004" pitchFamily="50" charset="-127"/>
                </a:rPr>
                <a:t>월</a:t>
              </a:r>
              <a:r>
                <a:rPr lang="en-US" altLang="ko-KR" sz="1000" dirty="0">
                  <a:latin typeface="맑은 고딕" panose="020B0503020000020004" pitchFamily="50" charset="-127"/>
                </a:rPr>
                <a:t>16</a:t>
              </a:r>
              <a:r>
                <a:rPr lang="ko-KR" altLang="en-US" sz="1000" dirty="0">
                  <a:latin typeface="맑은 고딕" panose="020B0503020000020004" pitchFamily="50" charset="-127"/>
                </a:rPr>
                <a:t>일        </a:t>
              </a:r>
              <a:endParaRPr lang="en-US" altLang="ko-KR" sz="1000" dirty="0">
                <a:latin typeface="맑은 고딕" panose="020B0503020000020004" pitchFamily="50" charset="-127"/>
              </a:endParaRPr>
            </a:p>
            <a:p>
              <a:pPr algn="r" eaLnBrk="1" hangingPunct="1">
                <a:lnSpc>
                  <a:spcPts val="1500"/>
                </a:lnSpc>
                <a:spcBef>
                  <a:spcPts val="300"/>
                </a:spcBef>
              </a:pPr>
              <a:r>
                <a:rPr lang="ko-KR" altLang="en-US" sz="1000" b="1" dirty="0">
                  <a:latin typeface="맑은 고딕" panose="020B0503020000020004" pitchFamily="50" charset="-127"/>
                </a:rPr>
                <a:t>주식회사 </a:t>
              </a:r>
              <a:r>
                <a:rPr lang="ko-KR" altLang="en-US" sz="1000" b="1" dirty="0" err="1">
                  <a:latin typeface="맑은 고딕" panose="020B0503020000020004" pitchFamily="50" charset="-127"/>
                </a:rPr>
                <a:t>케이에스메이트</a:t>
              </a:r>
              <a:r>
                <a:rPr lang="ko-KR" altLang="en-US" sz="1000" b="1" dirty="0">
                  <a:latin typeface="맑은 고딕" panose="020B0503020000020004" pitchFamily="50" charset="-127"/>
                </a:rPr>
                <a:t> 대표이사   박 이 근 </a:t>
              </a:r>
              <a:r>
                <a:rPr lang="en-US" altLang="ko-KR" sz="1000" b="1" dirty="0">
                  <a:latin typeface="맑은 고딕" panose="020B0503020000020004" pitchFamily="50" charset="-127"/>
                </a:rPr>
                <a:t>(</a:t>
              </a:r>
              <a:r>
                <a:rPr lang="ko-KR" altLang="en-US" sz="1000" b="1" dirty="0">
                  <a:latin typeface="맑은 고딕" panose="020B0503020000020004" pitchFamily="50" charset="-127"/>
                </a:rPr>
                <a:t>서  명</a:t>
              </a:r>
              <a:r>
                <a:rPr lang="en-US" altLang="ko-KR" sz="1000" b="1" dirty="0">
                  <a:latin typeface="맑은 고딕" panose="020B0503020000020004" pitchFamily="50" charset="-127"/>
                </a:rPr>
                <a:t>)</a:t>
              </a:r>
              <a:endParaRPr lang="ko-KR" altLang="en-US" sz="1000" b="1" dirty="0">
                <a:latin typeface="맑은 고딕" panose="020B0503020000020004" pitchFamily="50" charset="-127"/>
              </a:endParaRPr>
            </a:p>
          </p:txBody>
        </p:sp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E411A4A5-75CB-8F03-BFFA-6FC5EF00B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9788" y="8812827"/>
              <a:ext cx="426757" cy="4877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2E168472-648C-9F56-5725-26A2EFDC2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5897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7481A99F-C1A9-2EF3-8F61-0DC54E23CC7F}"/>
              </a:ext>
            </a:extLst>
          </p:cNvPr>
          <p:cNvSpPr/>
          <p:nvPr/>
        </p:nvSpPr>
        <p:spPr>
          <a:xfrm>
            <a:off x="588464" y="1329221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예방체계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89CC96E9-E0CF-E23D-763F-BF27CD88F38B}"/>
              </a:ext>
            </a:extLst>
          </p:cNvPr>
          <p:cNvSpPr/>
          <p:nvPr/>
        </p:nvSpPr>
        <p:spPr>
          <a:xfrm>
            <a:off x="273310" y="1329221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8677" name="슬라이드 번호 개체 틀 1">
            <a:extLst>
              <a:ext uri="{FF2B5EF4-FFF2-40B4-BE49-F238E27FC236}">
                <a16:creationId xmlns:a16="http://schemas.microsoft.com/office/drawing/2014/main" id="{F41371CF-24CD-AEB3-7D0B-90CBAF4A1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BA1500F-27DE-4185-B04E-1B2C6EDFF039}" type="slidenum">
              <a:rPr lang="ko-KR" altLang="en-US" smtClean="0">
                <a:solidFill>
                  <a:srgbClr val="898989"/>
                </a:solidFill>
              </a:rPr>
              <a:pPr/>
              <a:t>30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CFE7D994-172A-52ED-8BB3-8F8AFE50FDD1}"/>
              </a:ext>
            </a:extLst>
          </p:cNvPr>
          <p:cNvSpPr/>
          <p:nvPr/>
        </p:nvSpPr>
        <p:spPr>
          <a:xfrm>
            <a:off x="589617" y="1886582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자율 안전보건 이행활동 실시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안전점검의 날 운영 등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3AC6E713-29FD-3C99-B711-77AA10AF4D4C}"/>
              </a:ext>
            </a:extLst>
          </p:cNvPr>
          <p:cNvSpPr/>
          <p:nvPr/>
        </p:nvSpPr>
        <p:spPr>
          <a:xfrm>
            <a:off x="273050" y="2298700"/>
            <a:ext cx="6283325" cy="11096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사업장이 전국에 산재되어 있어 개별사업장의 일사불란한 </a:t>
            </a:r>
            <a:r>
              <a:rPr lang="ko-KR" altLang="en-US" sz="1200" b="1" dirty="0" err="1">
                <a:latin typeface="+mn-ea"/>
              </a:rPr>
              <a:t>이행체계</a:t>
            </a:r>
            <a:r>
              <a:rPr lang="ko-KR" altLang="en-US" sz="1200" b="1" dirty="0">
                <a:latin typeface="+mn-ea"/>
              </a:rPr>
              <a:t> 구축이 산재 예방의 핵심과제</a:t>
            </a:r>
            <a:r>
              <a:rPr lang="ko-KR" altLang="en-US" sz="1200" dirty="0">
                <a:latin typeface="+mn-ea"/>
              </a:rPr>
              <a:t>임에 따라 </a:t>
            </a:r>
            <a:r>
              <a:rPr lang="ko-KR" altLang="en-US" sz="1200" b="1" dirty="0">
                <a:latin typeface="+mn-ea"/>
              </a:rPr>
              <a:t>현장 자체의 점검 및 개선활동을 생활화</a:t>
            </a:r>
            <a:r>
              <a:rPr lang="ko-KR" altLang="en-US" sz="1200" dirty="0">
                <a:latin typeface="+mn-ea"/>
              </a:rPr>
              <a:t>하고자 매월 </a:t>
            </a:r>
            <a:r>
              <a:rPr lang="en-US" altLang="ko-KR" sz="1200" dirty="0">
                <a:latin typeface="+mn-ea"/>
              </a:rPr>
              <a:t>4</a:t>
            </a:r>
            <a:r>
              <a:rPr lang="ko-KR" altLang="en-US" sz="1200" dirty="0">
                <a:latin typeface="+mn-ea"/>
              </a:rPr>
              <a:t>일 안전점검의 날 활성화하고 동시에 전사적 관심을 지속 유지하고자 본사의 관련 안전보건 활동을 주기적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반복적으로 시행</a:t>
            </a:r>
            <a:endParaRPr lang="ko-KR" altLang="en-US" sz="1200" kern="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D1CEE5-B68A-C3D0-C0EA-8CF493C10309}"/>
              </a:ext>
            </a:extLst>
          </p:cNvPr>
          <p:cNvSpPr txBox="1"/>
          <p:nvPr/>
        </p:nvSpPr>
        <p:spPr>
          <a:xfrm>
            <a:off x="558701" y="3530918"/>
            <a:ext cx="5997670" cy="6120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안전점검의 날 실시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주기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ko-KR" sz="1200" dirty="0">
                <a:latin typeface="+mn-lt"/>
                <a:cs typeface="Times New Roman" panose="02020603050405020304" pitchFamily="18" charset="0"/>
              </a:rPr>
              <a:t>매월</a:t>
            </a:r>
            <a:r>
              <a:rPr lang="en-US" altLang="ko-KR" sz="1200" dirty="0">
                <a:latin typeface="+mn-lt"/>
                <a:cs typeface="Times New Roman" panose="02020603050405020304" pitchFamily="18" charset="0"/>
              </a:rPr>
              <a:t> 4</a:t>
            </a:r>
            <a:r>
              <a:rPr lang="ko-KR" altLang="ko-KR" sz="1200" dirty="0">
                <a:latin typeface="+mn-lt"/>
                <a:cs typeface="Times New Roman" panose="02020603050405020304" pitchFamily="18" charset="0"/>
              </a:rPr>
              <a:t>일</a:t>
            </a:r>
            <a:r>
              <a:rPr lang="en-US" altLang="ko-KR" sz="1200" dirty="0">
                <a:latin typeface="+mn-lt"/>
                <a:cs typeface="Times New Roman" panose="02020603050405020304" pitchFamily="18" charset="0"/>
              </a:rPr>
              <a:t> 08:30 ~ 09:30 (</a:t>
            </a:r>
            <a:r>
              <a:rPr lang="ko-KR" altLang="ko-KR" sz="1200" dirty="0">
                <a:latin typeface="+mn-lt"/>
                <a:cs typeface="Times New Roman" panose="02020603050405020304" pitchFamily="18" charset="0"/>
              </a:rPr>
              <a:t>휴일인 경우 직후 근무일</a:t>
            </a:r>
            <a:r>
              <a:rPr lang="en-US" altLang="ko-KR" sz="1200" dirty="0">
                <a:latin typeface="+mn-lt"/>
                <a:cs typeface="Times New Roman" panose="02020603050405020304" pitchFamily="18" charset="0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주관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총괄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 err="1">
                <a:latin typeface="+mn-ea"/>
              </a:rPr>
              <a:t>안전보건팀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주요 </a:t>
            </a:r>
            <a:r>
              <a:rPr lang="ko-KR" altLang="en-US" sz="1200" dirty="0" err="1">
                <a:latin typeface="+mn-ea"/>
              </a:rPr>
              <a:t>실시사항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 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안전사고 예방 점검활동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각 관리감독자 주관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장비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안전보호구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MSDS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관리상태 및 이상유무 점검</a:t>
            </a:r>
            <a:r>
              <a:rPr lang="ko-KR" altLang="en-US" sz="1200" dirty="0">
                <a:latin typeface="+mn-ea"/>
                <a:sym typeface="Wingdings" panose="05000000000000000000" pitchFamily="2" charset="2"/>
              </a:rPr>
              <a:t> 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분야별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시기별 안전사고 발생 중요 위험요소 확인 점검</a:t>
            </a:r>
            <a:endParaRPr lang="ko-KR" altLang="en-US" sz="1200" dirty="0">
              <a:latin typeface="+mn-ea"/>
              <a:sym typeface="Wingdings" panose="05000000000000000000" pitchFamily="2" charset="2"/>
            </a:endParaRP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</a:rPr>
              <a:t>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소속직원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집합교육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실시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운영주관자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각 업무분야별 점검결과 및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지적사항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피드백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월간 중점 이행사항 교육 실시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법정교육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병행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ko-KR" sz="1200" dirty="0">
                <a:latin typeface="+mn-ea"/>
                <a:sym typeface="Wingdings" panose="05000000000000000000" pitchFamily="2" charset="2"/>
              </a:rPr>
              <a:t> </a:t>
            </a: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건의사항 수렴 및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조치방안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강구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○ 안전점검의 날 실시결과 </a:t>
            </a:r>
            <a:r>
              <a:rPr lang="ko-KR" altLang="en-US" sz="1200" dirty="0" err="1">
                <a:latin typeface="+mn-ea"/>
              </a:rPr>
              <a:t>안전보건팀</a:t>
            </a:r>
            <a:r>
              <a:rPr lang="ko-KR" altLang="en-US" sz="1200" dirty="0">
                <a:latin typeface="+mn-ea"/>
              </a:rPr>
              <a:t> 제출</a:t>
            </a:r>
            <a:endParaRPr lang="en-US" altLang="ko-KR" sz="1200" dirty="0">
              <a:latin typeface="+mn-ea"/>
            </a:endParaRPr>
          </a:p>
          <a:p>
            <a:pPr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 - </a:t>
            </a:r>
            <a:r>
              <a:rPr lang="ko-KR" altLang="en-US" sz="1200" dirty="0">
                <a:latin typeface="+mn-ea"/>
              </a:rPr>
              <a:t>실시결과 및 현장 건의사항 관리</a:t>
            </a:r>
            <a:r>
              <a:rPr lang="en-US" altLang="ko-KR" sz="1200" dirty="0">
                <a:latin typeface="+mn-ea"/>
              </a:rPr>
              <a:t> 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우수사례 발굴 병행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defTabSz="914400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defTabSz="914400">
              <a:lnSpc>
                <a:spcPts val="1000"/>
              </a:lnSpc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</a:p>
          <a:p>
            <a:pPr defTabSz="914400">
              <a:lnSpc>
                <a:spcPts val="1000"/>
              </a:lnSpc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생활화를 위한 지원활동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안전점검의 날 리포트 발행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안전보건팀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,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 게시 및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교육시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활용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  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 매월 중점 이행 사항 및 </a:t>
            </a:r>
            <a:r>
              <a:rPr lang="ko-KR" altLang="en-US" sz="1200" dirty="0" err="1">
                <a:latin typeface="+mn-ea"/>
              </a:rPr>
              <a:t>이슈사항</a:t>
            </a:r>
            <a:r>
              <a:rPr lang="ko-KR" altLang="en-US" sz="1200" dirty="0">
                <a:latin typeface="+mn-ea"/>
              </a:rPr>
              <a:t> 전사 공유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○ 안전한 </a:t>
            </a:r>
            <a:r>
              <a:rPr lang="ko-KR" altLang="en-US" sz="1200" dirty="0" err="1">
                <a:latin typeface="+mn-ea"/>
              </a:rPr>
              <a:t>직장만들기</a:t>
            </a:r>
            <a:r>
              <a:rPr lang="ko-KR" altLang="en-US" sz="1200" dirty="0">
                <a:latin typeface="+mn-ea"/>
              </a:rPr>
              <a:t> 우수사례 발굴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및 </a:t>
            </a:r>
            <a:r>
              <a:rPr lang="ko-KR" altLang="en-US" sz="1200" dirty="0" err="1">
                <a:latin typeface="+mn-ea"/>
              </a:rPr>
              <a:t>우수사례집</a:t>
            </a:r>
            <a:r>
              <a:rPr lang="ko-KR" altLang="en-US" sz="1200" dirty="0">
                <a:latin typeface="+mn-ea"/>
              </a:rPr>
              <a:t> 발행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전사 공유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rgbClr val="FF0000"/>
                </a:solidFill>
                <a:latin typeface="+mn-ea"/>
              </a:rPr>
              <a:t>    </a:t>
            </a:r>
            <a:r>
              <a:rPr lang="ko-KR" altLang="en-US" sz="1200" dirty="0">
                <a:latin typeface="+mn-ea"/>
              </a:rPr>
              <a:t>○ 안전지킴이 선발 및 포상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전사 공유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○ </a:t>
            </a:r>
            <a:r>
              <a:rPr lang="ko-KR" altLang="en-US" sz="1200" dirty="0" err="1">
                <a:latin typeface="+mn-ea"/>
              </a:rPr>
              <a:t>아차사고</a:t>
            </a:r>
            <a:r>
              <a:rPr lang="ko-KR" altLang="en-US" sz="1200" dirty="0">
                <a:latin typeface="+mn-ea"/>
              </a:rPr>
              <a:t> 발굴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전사 공유</a:t>
            </a:r>
            <a:r>
              <a:rPr lang="en-US" altLang="ko-KR" sz="1200" dirty="0">
                <a:latin typeface="+mn-ea"/>
              </a:rPr>
              <a:t>)</a:t>
            </a:r>
            <a:endParaRPr lang="en-US" altLang="ko-KR" sz="1200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130676F5-0162-FA64-82E0-AE1774291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997886"/>
              </p:ext>
            </p:extLst>
          </p:nvPr>
        </p:nvGraphicFramePr>
        <p:xfrm>
          <a:off x="279427" y="4365265"/>
          <a:ext cx="6283323" cy="834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8296">
                <a:tc rowSpan="2"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실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ko-KR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본부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</a:rPr>
                        <a:t>빌딩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사업장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지사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지원센터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296">
                <a:tc vMerge="1"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kt</a:t>
                      </a: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100" b="1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외부빌딩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1100" b="1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인프라센터</a:t>
                      </a:r>
                      <a:endParaRPr lang="ko-KR" alt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296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실</a:t>
                      </a:r>
                      <a:r>
                        <a:rPr lang="en-US" sz="1100" kern="1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본부장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소장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센터장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팀장</a:t>
                      </a:r>
                      <a:r>
                        <a:rPr lang="en-US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센터장</a:t>
                      </a:r>
                      <a:r>
                        <a:rPr lang="en-US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소장</a:t>
                      </a:r>
                      <a:endParaRPr lang="ko-KR" sz="1000" kern="100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센터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소장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팀장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지사장</a:t>
                      </a:r>
                      <a:r>
                        <a:rPr lang="en-US" sz="11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11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센터장</a:t>
                      </a:r>
                      <a:endParaRPr lang="ko-KR" sz="1100" kern="100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25A75CE-B430-7003-CA55-2C7DB7AE1F09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6011E910-A3AB-CA27-A928-F49A794C7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9288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42996AE8-015E-C605-0D3F-5C7843D38DE2}"/>
              </a:ext>
            </a:extLst>
          </p:cNvPr>
          <p:cNvSpPr/>
          <p:nvPr/>
        </p:nvSpPr>
        <p:spPr>
          <a:xfrm>
            <a:off x="588464" y="1332590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예방체계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A8DF73BC-BB05-B77D-175B-12AB26E8D08F}"/>
              </a:ext>
            </a:extLst>
          </p:cNvPr>
          <p:cNvSpPr/>
          <p:nvPr/>
        </p:nvSpPr>
        <p:spPr>
          <a:xfrm>
            <a:off x="273310" y="1332590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9701" name="슬라이드 번호 개체 틀 1">
            <a:extLst>
              <a:ext uri="{FF2B5EF4-FFF2-40B4-BE49-F238E27FC236}">
                <a16:creationId xmlns:a16="http://schemas.microsoft.com/office/drawing/2014/main" id="{D3B1C81E-FBA3-8329-F7E8-13230CA4D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8C903CF-7F76-4D2A-94D1-34CB2001EB42}" type="slidenum">
              <a:rPr lang="ko-KR" altLang="en-US" smtClean="0">
                <a:solidFill>
                  <a:srgbClr val="898989"/>
                </a:solidFill>
              </a:rPr>
              <a:pPr/>
              <a:t>31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2275BD43-E38C-9888-5D82-409CEA535C6F}"/>
              </a:ext>
            </a:extLst>
          </p:cNvPr>
          <p:cNvSpPr/>
          <p:nvPr/>
        </p:nvSpPr>
        <p:spPr>
          <a:xfrm>
            <a:off x="589617" y="1885539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교육실시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CC66A9-91D7-5472-2912-DCF40DD07952}"/>
              </a:ext>
            </a:extLst>
          </p:cNvPr>
          <p:cNvSpPr txBox="1"/>
          <p:nvPr/>
        </p:nvSpPr>
        <p:spPr>
          <a:xfrm>
            <a:off x="583838" y="2302937"/>
            <a:ext cx="5690324" cy="270843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법적근거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산업안전보건법 제</a:t>
            </a:r>
            <a:r>
              <a:rPr lang="en-US" altLang="ko-KR" sz="1200" dirty="0">
                <a:latin typeface="+mn-ea"/>
              </a:rPr>
              <a:t>29</a:t>
            </a:r>
            <a:r>
              <a:rPr lang="ko-KR" altLang="en-US" sz="1200" dirty="0">
                <a:latin typeface="+mn-ea"/>
              </a:rPr>
              <a:t>조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근로자에 대한 안전보건교육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산업안전보건법 시행규칙 제</a:t>
            </a:r>
            <a:r>
              <a:rPr lang="en-US" altLang="ko-KR" sz="1200" dirty="0">
                <a:latin typeface="+mn-ea"/>
              </a:rPr>
              <a:t>26</a:t>
            </a:r>
            <a:r>
              <a:rPr lang="ko-KR" altLang="en-US" sz="1200" dirty="0">
                <a:latin typeface="+mn-ea"/>
              </a:rPr>
              <a:t>조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교육시간 및 교육내용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교육주관</a:t>
            </a: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전문기관 위탁교육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매년 위탁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경영기획실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현장 자체 교육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관리감독자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>
                <a:latin typeface="+mn-ea"/>
              </a:rPr>
              <a:t>안전점검의 날 교육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전사 공통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 err="1">
                <a:latin typeface="+mn-ea"/>
              </a:rPr>
              <a:t>사업장별</a:t>
            </a:r>
            <a:r>
              <a:rPr lang="ko-KR" altLang="en-US" sz="1200" dirty="0">
                <a:latin typeface="+mn-ea"/>
              </a:rPr>
              <a:t> 일일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 err="1">
                <a:latin typeface="+mn-ea"/>
              </a:rPr>
              <a:t>주간결산</a:t>
            </a:r>
            <a:r>
              <a:rPr lang="ko-KR" altLang="en-US" sz="1200" dirty="0">
                <a:latin typeface="+mn-ea"/>
              </a:rPr>
              <a:t> 등 자체 </a:t>
            </a:r>
            <a:r>
              <a:rPr lang="ko-KR" altLang="en-US" sz="1200" dirty="0" err="1">
                <a:latin typeface="+mn-ea"/>
              </a:rPr>
              <a:t>회의활용</a:t>
            </a:r>
            <a:r>
              <a:rPr lang="ko-KR" altLang="en-US" sz="1200" dirty="0">
                <a:latin typeface="+mn-ea"/>
              </a:rPr>
              <a:t> 교육 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다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교육계획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9704" name="TextBox 6">
            <a:extLst>
              <a:ext uri="{FF2B5EF4-FFF2-40B4-BE49-F238E27FC236}">
                <a16:creationId xmlns:a16="http://schemas.microsoft.com/office/drawing/2014/main" id="{AE40FB57-DE22-0E13-6A96-B9B4DFA2C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4740275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 dirty="0">
                <a:latin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</a:rPr>
              <a:t>금액단위 </a:t>
            </a:r>
            <a:r>
              <a:rPr lang="en-US" altLang="ko-KR" sz="900" dirty="0">
                <a:latin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</a:rPr>
              <a:t>천원</a:t>
            </a:r>
            <a:r>
              <a:rPr lang="en-US" altLang="ko-KR" sz="900" dirty="0">
                <a:latin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E327FF-9933-AB8E-0C5D-7EAAE26C700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89E67D46-C8BF-00F1-B982-8EFEBC3F7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648754"/>
              </p:ext>
            </p:extLst>
          </p:nvPr>
        </p:nvGraphicFramePr>
        <p:xfrm>
          <a:off x="333779" y="4977511"/>
          <a:ext cx="6211987" cy="40013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7989">
                  <a:extLst>
                    <a:ext uri="{9D8B030D-6E8A-4147-A177-3AD203B41FA5}">
                      <a16:colId xmlns:a16="http://schemas.microsoft.com/office/drawing/2014/main" val="628589894"/>
                    </a:ext>
                  </a:extLst>
                </a:gridCol>
                <a:gridCol w="994611">
                  <a:extLst>
                    <a:ext uri="{9D8B030D-6E8A-4147-A177-3AD203B41FA5}">
                      <a16:colId xmlns:a16="http://schemas.microsoft.com/office/drawing/2014/main" val="3836193015"/>
                    </a:ext>
                  </a:extLst>
                </a:gridCol>
                <a:gridCol w="672950">
                  <a:extLst>
                    <a:ext uri="{9D8B030D-6E8A-4147-A177-3AD203B41FA5}">
                      <a16:colId xmlns:a16="http://schemas.microsoft.com/office/drawing/2014/main" val="3773738947"/>
                    </a:ext>
                  </a:extLst>
                </a:gridCol>
                <a:gridCol w="1156437">
                  <a:extLst>
                    <a:ext uri="{9D8B030D-6E8A-4147-A177-3AD203B41FA5}">
                      <a16:colId xmlns:a16="http://schemas.microsoft.com/office/drawing/2014/main" val="1464485627"/>
                    </a:ext>
                  </a:extLst>
                </a:gridCol>
              </a:tblGrid>
              <a:tr h="4092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교육과정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예정인원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단가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u="none" strike="noStrike" dirty="0">
                          <a:effectLst/>
                          <a:latin typeface="+mn-ea"/>
                          <a:ea typeface="+mn-ea"/>
                        </a:rPr>
                        <a:t>교육비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681799"/>
                  </a:ext>
                </a:extLst>
              </a:tr>
              <a:tr h="37949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상반기 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57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9.9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5,296</a:t>
                      </a: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77637"/>
                  </a:ext>
                </a:extLst>
              </a:tr>
              <a:tr h="37949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산업안전보건 교육 상반기 비사무직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239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8.2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151221"/>
                  </a:ext>
                </a:extLst>
              </a:tr>
              <a:tr h="37949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산업안전보건 교육 하반기 사무직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62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19.8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3,742</a:t>
                      </a: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908578"/>
                  </a:ext>
                </a:extLst>
              </a:tr>
              <a:tr h="37949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산업안전보건 교육 하반기 비사무직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235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13.7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794823"/>
                  </a:ext>
                </a:extLst>
              </a:tr>
              <a:tr h="37949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대 법정의무 교육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297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4.9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29,300</a:t>
                      </a: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144418"/>
                  </a:ext>
                </a:extLst>
              </a:tr>
              <a:tr h="37949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(8h) 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온라인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200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11.5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74204461"/>
                  </a:ext>
                </a:extLst>
              </a:tr>
              <a:tr h="37949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(8h) 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오프라인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집체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200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127.6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160332"/>
                  </a:ext>
                </a:extLst>
              </a:tr>
              <a:tr h="37949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위험성평가 교육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관리감독자 대체</a:t>
                      </a:r>
                      <a:r>
                        <a:rPr lang="en-US" altLang="ko-KR" sz="1200" u="none" strike="noStrike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38634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274674"/>
                  </a:ext>
                </a:extLst>
              </a:tr>
              <a:tr h="55619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96441" marR="96441" marT="48220" marB="482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n-ea"/>
                          <a:ea typeface="+mn-ea"/>
                        </a:rPr>
                        <a:t>38,339</a:t>
                      </a:r>
                      <a:endParaRPr sz="1200" b="1" dirty="0">
                        <a:latin typeface="+mn-ea"/>
                        <a:ea typeface="+mn-ea"/>
                      </a:endParaRPr>
                    </a:p>
                  </a:txBody>
                  <a:tcPr marL="7702" marR="7702" marT="770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7453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FDB9C3DD-14B1-0B24-2E5A-B68049E49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93888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ABC95667-2038-334E-7FA8-D613CE707820}"/>
              </a:ext>
            </a:extLst>
          </p:cNvPr>
          <p:cNvSpPr/>
          <p:nvPr/>
        </p:nvSpPr>
        <p:spPr>
          <a:xfrm>
            <a:off x="588464" y="1328181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예방체계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08843DCB-2C84-7FA9-9A27-56A19C670D17}"/>
              </a:ext>
            </a:extLst>
          </p:cNvPr>
          <p:cNvSpPr/>
          <p:nvPr/>
        </p:nvSpPr>
        <p:spPr>
          <a:xfrm>
            <a:off x="273310" y="1328181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0725" name="슬라이드 번호 개체 틀 1">
            <a:extLst>
              <a:ext uri="{FF2B5EF4-FFF2-40B4-BE49-F238E27FC236}">
                <a16:creationId xmlns:a16="http://schemas.microsoft.com/office/drawing/2014/main" id="{42D90F4A-639A-6D43-25BE-3FA53071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6A62A-AAD2-46CF-BDEC-0CFF46427FCF}" type="slidenum">
              <a:rPr lang="ko-KR" altLang="en-US" smtClean="0">
                <a:solidFill>
                  <a:srgbClr val="898989"/>
                </a:solidFill>
              </a:rPr>
              <a:pPr/>
              <a:t>32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4EF700AC-3B07-1FCD-4B45-9ABEE742A6D6}"/>
              </a:ext>
            </a:extLst>
          </p:cNvPr>
          <p:cNvSpPr/>
          <p:nvPr/>
        </p:nvSpPr>
        <p:spPr>
          <a:xfrm>
            <a:off x="589617" y="1881130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직원 건강 증진을 위한 건강검진 실시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5FF6CE-9D53-799E-4194-D1D40D44E7C5}"/>
              </a:ext>
            </a:extLst>
          </p:cNvPr>
          <p:cNvSpPr txBox="1"/>
          <p:nvPr/>
        </p:nvSpPr>
        <p:spPr>
          <a:xfrm>
            <a:off x="248424" y="2297886"/>
            <a:ext cx="6317475" cy="38010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건강검진기관 위탁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건강검진 조치 프로세스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2024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년도 건강검진 대상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F984D05E-6BFE-066C-61E9-84D809560A15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2609850"/>
          <a:ext cx="6283326" cy="736600"/>
        </p:xfrm>
        <a:graphic>
          <a:graphicData uri="http://schemas.openxmlformats.org/drawingml/2006/table">
            <a:tbl>
              <a:tblPr firstRow="1" bandRow="1"/>
              <a:tblGrid>
                <a:gridCol w="1639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2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0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830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한국의학연구소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(KMI)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한국건강관리협회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(KAHP)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원주 성지병원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 검진 기관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수도권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광주</a:t>
                      </a:r>
                    </a:p>
                  </a:txBody>
                  <a:tcPr marL="137177" marR="7621" marT="760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부산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울산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경남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충남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충북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제주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강원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그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외지역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1" marR="7621" marT="760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0565B9C3-2A87-9801-7B31-7700A1DCFA26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3814763"/>
          <a:ext cx="6283325" cy="1620838"/>
        </p:xfrm>
        <a:graphic>
          <a:graphicData uri="http://schemas.openxmlformats.org/drawingml/2006/table">
            <a:tbl>
              <a:tblPr firstRow="1" bandRow="1"/>
              <a:tblGrid>
                <a:gridCol w="859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3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955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일반건강진단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특수건강진단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야간작업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종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92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결과접수</a:t>
                      </a:r>
                    </a:p>
                  </a:txBody>
                  <a:tcPr marL="137177" marR="7621" marT="743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결과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일반건강진단 결과표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 발생시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고용노동부 제출</a:t>
                      </a:r>
                      <a:endParaRPr lang="en-US" altLang="ko-KR" sz="1000" dirty="0"/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특수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 err="1"/>
                        <a:t>배치전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수시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임시</a:t>
                      </a:r>
                      <a:r>
                        <a:rPr lang="en-US" altLang="ko-KR" sz="1000" dirty="0"/>
                        <a:t>/ </a:t>
                      </a:r>
                      <a:r>
                        <a:rPr lang="ko-KR" altLang="en-US" sz="1000" dirty="0"/>
                        <a:t>건강진단 결과표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36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사후관리</a:t>
                      </a:r>
                    </a:p>
                  </a:txBody>
                  <a:tcPr marL="137177" marR="7621" marT="743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건강진단 결과 결과표 접수 후 중요질병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직업병 질병 유소견자 개별면담</a:t>
                      </a:r>
                      <a:endParaRPr lang="en-US" altLang="ko-KR" sz="1000" dirty="0"/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유소견자에 대한 건강증진활동 프로그램 계획작성 및 실행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9F333C1C-74E9-4204-CB5E-0C3278F5C5F6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A326CEA-22F5-4441-D260-EDBA77972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5597525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>
                <a:latin typeface="맑은 고딕" panose="020B0503020000020004" pitchFamily="50" charset="-127"/>
              </a:rPr>
              <a:t>(</a:t>
            </a:r>
            <a:r>
              <a:rPr lang="ko-KR" altLang="en-US" sz="900">
                <a:latin typeface="맑은 고딕" panose="020B0503020000020004" pitchFamily="50" charset="-127"/>
              </a:rPr>
              <a:t>금액단위 </a:t>
            </a:r>
            <a:r>
              <a:rPr lang="en-US" altLang="ko-KR" sz="900">
                <a:latin typeface="맑은 고딕" panose="020B0503020000020004" pitchFamily="50" charset="-127"/>
              </a:rPr>
              <a:t>: </a:t>
            </a:r>
            <a:r>
              <a:rPr lang="ko-KR" altLang="en-US" sz="900">
                <a:latin typeface="맑은 고딕" panose="020B0503020000020004" pitchFamily="50" charset="-127"/>
              </a:rPr>
              <a:t>천원</a:t>
            </a:r>
            <a:r>
              <a:rPr lang="en-US" altLang="ko-KR" sz="900">
                <a:latin typeface="맑은 고딕" panose="020B0503020000020004" pitchFamily="50" charset="-127"/>
              </a:rPr>
              <a:t>)</a:t>
            </a:r>
            <a:endParaRPr lang="ko-KR" altLang="en-US" sz="900">
              <a:latin typeface="맑은 고딕" panose="020B0503020000020004" pitchFamily="50" charset="-127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38652B4D-834F-8C22-CA41-6DD05EF65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568357"/>
              </p:ext>
            </p:extLst>
          </p:nvPr>
        </p:nvGraphicFramePr>
        <p:xfrm>
          <a:off x="273050" y="5848350"/>
          <a:ext cx="6292850" cy="3784431"/>
        </p:xfrm>
        <a:graphic>
          <a:graphicData uri="http://schemas.openxmlformats.org/drawingml/2006/table">
            <a:tbl>
              <a:tblPr/>
              <a:tblGrid>
                <a:gridCol w="721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8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6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7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72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9951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/>
                        <a:t>구 분</a:t>
                      </a:r>
                    </a:p>
                  </a:txBody>
                  <a:tcPr marL="91424" marR="9142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인원수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 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소요예상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44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일반검진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실본부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스탭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실본부장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550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6,050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단장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지사장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37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12,210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실본부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101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22,220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149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40,480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148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55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8,140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성장사업본부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55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호텔사업본부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55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246883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인프라사업본부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4,180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호남사업본부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55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2,310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209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14,630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144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특수검진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337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58.3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19,647.1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성장사업본부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166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47.3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7,851.8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호텔사업본부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77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46.7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3,599.7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인프라사업본부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49.5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396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호남사업본부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138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59.4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8,197.2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 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726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39,691.8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144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1,084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94,801.8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7B1D1-41EB-1194-0852-E41D856DA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C4E4FC7-981F-E4AF-9AEC-AF5321359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97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7DFE4BDC-D1FA-D4AB-A41C-9FC5CD7AA850}"/>
              </a:ext>
            </a:extLst>
          </p:cNvPr>
          <p:cNvSpPr/>
          <p:nvPr/>
        </p:nvSpPr>
        <p:spPr>
          <a:xfrm>
            <a:off x="588464" y="1328539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안전문화 조성 강화 활동추진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68BA3077-7812-F475-7970-0765ED471CAA}"/>
              </a:ext>
            </a:extLst>
          </p:cNvPr>
          <p:cNvSpPr/>
          <p:nvPr/>
        </p:nvSpPr>
        <p:spPr>
          <a:xfrm>
            <a:off x="273310" y="1328539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1749" name="슬라이드 번호 개체 틀 1">
            <a:extLst>
              <a:ext uri="{FF2B5EF4-FFF2-40B4-BE49-F238E27FC236}">
                <a16:creationId xmlns:a16="http://schemas.microsoft.com/office/drawing/2014/main" id="{E4BF8545-D5B8-7511-BDF0-8949C258D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017AF8-F61A-41E9-88B9-8D2C1D7CBC96}" type="slidenum">
              <a:rPr lang="ko-KR" altLang="en-US" smtClean="0">
                <a:solidFill>
                  <a:srgbClr val="898989"/>
                </a:solidFill>
              </a:rPr>
              <a:pPr/>
              <a:t>33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2A42726E-1D33-81D8-E5A8-D57DEBA11E3C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경진대회 실시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02E57E-3B33-5C7F-8F17-A2AE7319777B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5CD27E-F5E3-A9C7-6ED6-0C36FD219673}"/>
              </a:ext>
            </a:extLst>
          </p:cNvPr>
          <p:cNvSpPr txBox="1"/>
          <p:nvPr/>
        </p:nvSpPr>
        <p:spPr>
          <a:xfrm>
            <a:off x="548277" y="2264566"/>
            <a:ext cx="5971791" cy="69867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경진대회 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안전문화 확산 및 위험성 인식 강화를 통해 우수사례 발굴하고 공유하기 위함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경진대회 일정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en-US" altLang="ko-KR" sz="1200" dirty="0">
                <a:latin typeface="+mn-ea"/>
              </a:rPr>
              <a:t>4~5</a:t>
            </a:r>
            <a:r>
              <a:rPr lang="ko-KR" altLang="en-US" sz="1200" dirty="0">
                <a:latin typeface="+mn-ea"/>
              </a:rPr>
              <a:t>월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안전보건 혁신 </a:t>
            </a:r>
            <a:r>
              <a:rPr lang="en-US" altLang="ko-KR" sz="1200" dirty="0">
                <a:latin typeface="+mn-ea"/>
              </a:rPr>
              <a:t>KS-IDEA </a:t>
            </a:r>
            <a:r>
              <a:rPr lang="ko-KR" altLang="en-US" sz="1200" dirty="0">
                <a:latin typeface="+mn-ea"/>
              </a:rPr>
              <a:t>공모전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en-US" altLang="ko-KR" sz="1200" dirty="0">
                <a:latin typeface="+mn-ea"/>
              </a:rPr>
              <a:t>5~6</a:t>
            </a:r>
            <a:r>
              <a:rPr lang="ko-KR" altLang="en-US" sz="1200" dirty="0">
                <a:latin typeface="+mn-ea"/>
              </a:rPr>
              <a:t>월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안전보건 영상 공모전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en-US" altLang="ko-KR" sz="1200" dirty="0">
                <a:latin typeface="+mn-ea"/>
              </a:rPr>
              <a:t>6~7</a:t>
            </a:r>
            <a:r>
              <a:rPr lang="ko-KR" altLang="en-US" sz="1200" dirty="0">
                <a:latin typeface="+mn-ea"/>
              </a:rPr>
              <a:t>월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위험성평가 사례 발표대회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소요예산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총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10,000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천원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기대효과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안전문화 확산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직원 참여 증대 및 안전우선 환경 조성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근로자 안전증진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사고 감소 기대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협력증진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부서간 소통 활성화 및 팀워크 강화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우수사례 공유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모범 사례 학습으로 전사 안전 수준 향상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지속적 혁신유도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창의적 안전방안 모색으로 성과 향상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B6255878-B2C8-3601-E4A3-FC2A75930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87425"/>
              </p:ext>
            </p:extLst>
          </p:nvPr>
        </p:nvGraphicFramePr>
        <p:xfrm>
          <a:off x="273310" y="4691266"/>
          <a:ext cx="6283065" cy="1904980"/>
        </p:xfrm>
        <a:graphic>
          <a:graphicData uri="http://schemas.openxmlformats.org/drawingml/2006/table">
            <a:tbl>
              <a:tblPr firstRow="1" firstCol="1" bandRow="1"/>
              <a:tblGrid>
                <a:gridCol w="609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235">
                  <a:extLst>
                    <a:ext uri="{9D8B030D-6E8A-4147-A177-3AD203B41FA5}">
                      <a16:colId xmlns:a16="http://schemas.microsoft.com/office/drawing/2014/main" val="4015404751"/>
                    </a:ext>
                  </a:extLst>
                </a:gridCol>
                <a:gridCol w="864235">
                  <a:extLst>
                    <a:ext uri="{9D8B030D-6E8A-4147-A177-3AD203B41FA5}">
                      <a16:colId xmlns:a16="http://schemas.microsoft.com/office/drawing/2014/main" val="513723949"/>
                    </a:ext>
                  </a:extLst>
                </a:gridCol>
                <a:gridCol w="864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235">
                  <a:extLst>
                    <a:ext uri="{9D8B030D-6E8A-4147-A177-3AD203B41FA5}">
                      <a16:colId xmlns:a16="http://schemas.microsoft.com/office/drawing/2014/main" val="3331332708"/>
                    </a:ext>
                  </a:extLst>
                </a:gridCol>
                <a:gridCol w="864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1971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일정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경진대회명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예산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대상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최우수상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우수상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장려상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003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4~5</a:t>
                      </a: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안전보건 혁신</a:t>
                      </a:r>
                      <a:endParaRPr lang="en-US" alt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KS-IDEA </a:t>
                      </a:r>
                      <a:r>
                        <a:rPr lang="ko-KR" altLang="en-US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공모전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2,500</a:t>
                      </a:r>
                      <a:endParaRPr lang="ko-KR" alt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1,000</a:t>
                      </a:r>
                      <a:endParaRPr lang="ko-KR" altLang="en-US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lang="ko-KR" altLang="en-US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300</a:t>
                      </a:r>
                      <a:endParaRPr lang="ko-KR" altLang="en-US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200</a:t>
                      </a:r>
                      <a:endParaRPr lang="ko-KR" altLang="en-US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003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5~6</a:t>
                      </a:r>
                      <a:r>
                        <a:rPr kumimoji="0" lang="ko-KR" altLang="en-US" sz="11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  <a:endParaRPr kumimoji="0" lang="ko-KR" altLang="ko-KR" sz="11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안전보건 영상 공모전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2,500</a:t>
                      </a:r>
                      <a:endParaRPr lang="ko-KR" alt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1,000</a:t>
                      </a:r>
                      <a:endParaRPr lang="ko-KR" altLang="en-US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lang="ko-KR" altLang="en-US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300</a:t>
                      </a:r>
                      <a:endParaRPr lang="ko-KR" altLang="en-US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200</a:t>
                      </a:r>
                      <a:endParaRPr lang="ko-KR" altLang="en-US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00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6~7</a:t>
                      </a:r>
                      <a:r>
                        <a:rPr kumimoji="0" lang="ko-KR" altLang="en-US" sz="11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  <a:endParaRPr kumimoji="0" lang="ko-KR" altLang="ko-KR" sz="11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위험성평가 사례</a:t>
                      </a:r>
                      <a:endParaRPr lang="en-US" alt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발표대회</a:t>
                      </a:r>
                      <a:endParaRPr lang="en-US" alt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5,000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2,000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1,000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300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313203"/>
                  </a:ext>
                </a:extLst>
              </a:tr>
            </a:tbl>
          </a:graphicData>
        </a:graphic>
      </p:graphicFrame>
      <p:sp>
        <p:nvSpPr>
          <p:cNvPr id="4" name="TextBox 6">
            <a:extLst>
              <a:ext uri="{FF2B5EF4-FFF2-40B4-BE49-F238E27FC236}">
                <a16:creationId xmlns:a16="http://schemas.microsoft.com/office/drawing/2014/main" id="{578B939E-6A2F-66F7-3662-04613CEE3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4454144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 dirty="0">
                <a:latin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</a:rPr>
              <a:t>금액단위 </a:t>
            </a:r>
            <a:r>
              <a:rPr lang="en-US" altLang="ko-KR" sz="900" dirty="0">
                <a:latin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</a:rPr>
              <a:t>천원</a:t>
            </a:r>
            <a:r>
              <a:rPr lang="en-US" altLang="ko-KR" sz="900" dirty="0">
                <a:latin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75294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5A21DE2-3997-848F-09E8-8BAF5C3C1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97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BCC4AA96-B28F-7852-B1FF-8DBEE2B79DC9}"/>
              </a:ext>
            </a:extLst>
          </p:cNvPr>
          <p:cNvSpPr/>
          <p:nvPr/>
        </p:nvSpPr>
        <p:spPr>
          <a:xfrm>
            <a:off x="588464" y="1328539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안전문화 조성 강화 활동추진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B4C587CB-87EC-855A-F1F6-19F76AEA4996}"/>
              </a:ext>
            </a:extLst>
          </p:cNvPr>
          <p:cNvSpPr/>
          <p:nvPr/>
        </p:nvSpPr>
        <p:spPr>
          <a:xfrm>
            <a:off x="273310" y="1328539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1749" name="슬라이드 번호 개체 틀 1">
            <a:extLst>
              <a:ext uri="{FF2B5EF4-FFF2-40B4-BE49-F238E27FC236}">
                <a16:creationId xmlns:a16="http://schemas.microsoft.com/office/drawing/2014/main" id="{8D02E0A2-4C8B-BCF1-F3DE-F367B8D6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017AF8-F61A-41E9-88B9-8D2C1D7CBC96}" type="slidenum">
              <a:rPr lang="ko-KR" altLang="en-US" smtClean="0">
                <a:solidFill>
                  <a:srgbClr val="898989"/>
                </a:solidFill>
              </a:rPr>
              <a:pPr/>
              <a:t>34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3F16A6CD-2735-5B43-D469-D09BA9D5FB2D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홍보영상 제작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E67314-6A39-E713-2E5C-4CA7563443F6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C5CECE-CE71-A225-954A-B2A17CA1F728}"/>
              </a:ext>
            </a:extLst>
          </p:cNvPr>
          <p:cNvSpPr txBox="1"/>
          <p:nvPr/>
        </p:nvSpPr>
        <p:spPr>
          <a:xfrm>
            <a:off x="548277" y="2264566"/>
            <a:ext cx="5971791" cy="69867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홍보영상 제작 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직원들에게 안전보건의 중요성을 인식시키고 관련 정보와 절차를 쉽게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 전달하여 사고예방에 기여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홍보영상 제작 일정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en-US" altLang="ko-KR" sz="1200" dirty="0">
                <a:latin typeface="+mn-ea"/>
              </a:rPr>
              <a:t>02</a:t>
            </a:r>
            <a:r>
              <a:rPr lang="ko-KR" altLang="en-US" sz="1200" dirty="0">
                <a:latin typeface="+mn-ea"/>
              </a:rPr>
              <a:t>월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안전보건회의 </a:t>
            </a:r>
            <a:r>
              <a:rPr lang="en-US" altLang="ko-KR" sz="1200" dirty="0">
                <a:latin typeface="+mn-ea"/>
              </a:rPr>
              <a:t>TBM(Tool Box Meeting) </a:t>
            </a:r>
            <a:r>
              <a:rPr lang="ko-KR" altLang="en-US" sz="1200" dirty="0">
                <a:latin typeface="+mn-ea"/>
              </a:rPr>
              <a:t>영상 제작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en-US" altLang="ko-KR" sz="1200" dirty="0">
                <a:latin typeface="+mn-ea"/>
              </a:rPr>
              <a:t>07</a:t>
            </a:r>
            <a:r>
              <a:rPr lang="ko-KR" altLang="en-US" sz="1200" dirty="0">
                <a:latin typeface="+mn-ea"/>
              </a:rPr>
              <a:t>월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비상사태 대응훈련 동영상 제작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en-US" altLang="ko-KR" sz="1200" dirty="0">
                <a:latin typeface="+mn-ea"/>
              </a:rPr>
              <a:t>10</a:t>
            </a:r>
            <a:r>
              <a:rPr lang="ko-KR" altLang="en-US" sz="1200" dirty="0">
                <a:latin typeface="+mn-ea"/>
              </a:rPr>
              <a:t>월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소방훈련 동영상 제작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소요예산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(6,000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천원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기대효과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안전의식강화 </a:t>
            </a:r>
            <a:r>
              <a:rPr lang="en-US" altLang="ko-KR" sz="1200" dirty="0">
                <a:latin typeface="+mn-ea"/>
              </a:rPr>
              <a:t>: TBM</a:t>
            </a:r>
            <a:r>
              <a:rPr lang="ko-KR" altLang="en-US" sz="1200" dirty="0">
                <a:latin typeface="+mn-ea"/>
              </a:rPr>
              <a:t>영상을 통해 안전을 최우선으로 고려하도록 유도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비상대응 능력 향상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비상사태 훈련 동영상으로 신속하고 효과적인 대응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 능력배양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소방안전 인식제고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소방훈련 영상을 통해 화재 대처방법 이해 및 인식 향상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</a:t>
            </a:r>
            <a:r>
              <a:rPr lang="ko-KR" altLang="en-US" sz="1200" dirty="0">
                <a:latin typeface="+mn-ea"/>
              </a:rPr>
              <a:t> ○ 팀워크 증진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동영상 제작 참여를 통해 팀워크 강화 및 안전문화 확산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지속적 교육 체계 구축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정기적 영상 제작으로 일관된 안전교육 자료 제공</a:t>
            </a:r>
            <a:r>
              <a:rPr lang="en-US" altLang="ko-KR" sz="1200" dirty="0">
                <a:latin typeface="+mn-ea"/>
              </a:rPr>
              <a:t> 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B59E87ED-29B5-1166-39D0-41D7F400E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938126"/>
              </p:ext>
            </p:extLst>
          </p:nvPr>
        </p:nvGraphicFramePr>
        <p:xfrm>
          <a:off x="289212" y="4911708"/>
          <a:ext cx="6246757" cy="2022981"/>
        </p:xfrm>
        <a:graphic>
          <a:graphicData uri="http://schemas.openxmlformats.org/drawingml/2006/table">
            <a:tbl>
              <a:tblPr firstRow="1" firstCol="1" bandRow="1"/>
              <a:tblGrid>
                <a:gridCol w="1224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0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1419">
                  <a:extLst>
                    <a:ext uri="{9D8B030D-6E8A-4147-A177-3AD203B41FA5}">
                      <a16:colId xmlns:a16="http://schemas.microsoft.com/office/drawing/2014/main" val="4015404751"/>
                    </a:ext>
                  </a:extLst>
                </a:gridCol>
              </a:tblGrid>
              <a:tr h="331296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일정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홍보영상명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예산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89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dirty="0">
                          <a:latin typeface="+mn-ea"/>
                        </a:rPr>
                        <a:t>안전보건회의 </a:t>
                      </a:r>
                      <a:r>
                        <a:rPr lang="en-US" altLang="ko-KR" sz="1100" dirty="0">
                          <a:latin typeface="+mn-ea"/>
                        </a:rPr>
                        <a:t>TBM(Tool Box Meeting)</a:t>
                      </a:r>
                      <a:r>
                        <a:rPr lang="ko-KR" altLang="en-US" sz="1100" dirty="0">
                          <a:latin typeface="+mn-ea"/>
                        </a:rPr>
                        <a:t>영상</a:t>
                      </a:r>
                      <a:endParaRPr lang="ko-KR" altLang="en-US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2,000</a:t>
                      </a:r>
                      <a:endParaRPr lang="ko-KR" alt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9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kumimoji="0" lang="ko-KR" altLang="en-US" sz="11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  <a:endParaRPr kumimoji="0" lang="ko-KR" altLang="ko-KR" sz="11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dirty="0">
                          <a:latin typeface="+mn-ea"/>
                        </a:rPr>
                        <a:t>비상사태 대응훈련 동영상 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2,000</a:t>
                      </a:r>
                      <a:endParaRPr lang="ko-KR" alt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9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  <a:r>
                        <a:rPr kumimoji="0" lang="ko-KR" altLang="en-US" sz="11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  <a:endParaRPr kumimoji="0" lang="ko-KR" altLang="ko-KR" sz="11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dirty="0">
                          <a:latin typeface="+mn-ea"/>
                        </a:rPr>
                        <a:t>소방훈련 동영상</a:t>
                      </a:r>
                      <a:endParaRPr lang="en-US" alt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2,000</a:t>
                      </a:r>
                      <a:endParaRPr lang="ko-KR" alt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3132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E5710D4-BDD0-659A-DF8A-F2852D5E82C8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Ⅴ.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예산 집행내역 및 계획</a:t>
            </a:r>
          </a:p>
        </p:txBody>
      </p:sp>
      <p:sp>
        <p:nvSpPr>
          <p:cNvPr id="32958" name="슬라이드 번호 개체 틀 3">
            <a:extLst>
              <a:ext uri="{FF2B5EF4-FFF2-40B4-BE49-F238E27FC236}">
                <a16:creationId xmlns:a16="http://schemas.microsoft.com/office/drawing/2014/main" id="{65A16855-6A85-19E6-08C5-BAE31EC8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3F3CC97-7A04-41B8-8CC4-29A23D725E3F}" type="slidenum">
              <a:rPr lang="ko-KR" altLang="en-US" smtClean="0">
                <a:solidFill>
                  <a:srgbClr val="898989"/>
                </a:solidFill>
              </a:rPr>
              <a:pPr/>
              <a:t>35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88389E9-C5F4-5BFC-4654-AA939B050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113" y="1125538"/>
            <a:ext cx="10128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ko-KR" sz="900" dirty="0"/>
              <a:t>(</a:t>
            </a:r>
            <a:r>
              <a:rPr lang="ko-KR" altLang="en-US" sz="900" dirty="0"/>
              <a:t>금액단위 </a:t>
            </a:r>
            <a:r>
              <a:rPr lang="en-US" altLang="ko-KR" sz="900" dirty="0"/>
              <a:t>: </a:t>
            </a:r>
            <a:r>
              <a:rPr lang="ko-KR" altLang="en-US" sz="900" dirty="0"/>
              <a:t>천원</a:t>
            </a:r>
            <a:r>
              <a:rPr lang="en-US" altLang="ko-KR" sz="900" dirty="0"/>
              <a:t>)</a:t>
            </a:r>
            <a:endParaRPr lang="ko-KR" altLang="en-US" sz="900" dirty="0"/>
          </a:p>
        </p:txBody>
      </p:sp>
      <p:graphicFrame>
        <p:nvGraphicFramePr>
          <p:cNvPr id="6" name="표 4">
            <a:extLst>
              <a:ext uri="{FF2B5EF4-FFF2-40B4-BE49-F238E27FC236}">
                <a16:creationId xmlns:a16="http://schemas.microsoft.com/office/drawing/2014/main" id="{2A112C41-90D8-486F-F7FE-D5FE54E98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545125"/>
              </p:ext>
            </p:extLst>
          </p:nvPr>
        </p:nvGraphicFramePr>
        <p:xfrm>
          <a:off x="236539" y="1335089"/>
          <a:ext cx="6324599" cy="8344420"/>
        </p:xfrm>
        <a:graphic>
          <a:graphicData uri="http://schemas.openxmlformats.org/drawingml/2006/table">
            <a:tbl>
              <a:tblPr firstRow="1" bandRow="1"/>
              <a:tblGrid>
                <a:gridCol w="418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52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580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  목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2025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807"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안전사업비 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안전관리비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위험성평가 출장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(2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2,441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2,685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현장점검 출장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(2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6,141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6,755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614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8,583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9,441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858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381">
                <a:tc rowSpan="5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안전경영 및 안전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 등 지원예산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안전관리자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안전관리감독자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안전보건 직책수당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26,300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28,930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2,630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컨설팅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8,690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4,620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- 4,070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KOSHA-MS 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사후심사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이크레터블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2,200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- 1,100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677012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38,290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36,350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- 1,940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807">
                <a:tc rowSpan="8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안전관련 물품 및 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장비 구입비 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안전보호구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86,645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95,309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8,664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활선경보기</a:t>
                      </a:r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883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971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혈압계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혈당계</a:t>
                      </a:r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공기청정기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분진마스크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874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961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구급상자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58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88,433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97,304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8,871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5807">
                <a:tc rowSpan="1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1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 관련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8,217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9,039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821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603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직무교육 및 </a:t>
                      </a:r>
                      <a:b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25,300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27,830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2,530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법정교육비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1,336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MSDS 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안전관련 교육훈련비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365 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게시글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5,170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5,687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42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업무수행 평가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및 포상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3,020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3,322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경진대회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024564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위원회의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1,950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안전혁신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TFT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회의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본부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4,080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44,994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66,737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21,743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29673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전담팀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인건비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138,600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143,451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4,851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29673"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86,183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94,801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8,618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예비비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43,250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47,575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4,325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29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129,433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147,376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12,943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374642"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448,334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495,662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47,327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D8B76E5-4989-1B5D-05BD-13D7F8F26402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33795" name="슬라이드 번호 개체 틀 1">
            <a:extLst>
              <a:ext uri="{FF2B5EF4-FFF2-40B4-BE49-F238E27FC236}">
                <a16:creationId xmlns:a16="http://schemas.microsoft.com/office/drawing/2014/main" id="{5AFB0322-32E3-AE3F-4334-1309266A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6E0F6CE-7A72-4F05-88C9-873984337300}" type="slidenum">
              <a:rPr lang="ko-KR" altLang="en-US" smtClean="0">
                <a:solidFill>
                  <a:srgbClr val="898989"/>
                </a:solidFill>
              </a:rPr>
              <a:pPr/>
              <a:t>36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3796" name="그림 3">
            <a:extLst>
              <a:ext uri="{FF2B5EF4-FFF2-40B4-BE49-F238E27FC236}">
                <a16:creationId xmlns:a16="http://schemas.microsoft.com/office/drawing/2014/main" id="{432085D7-68E3-089B-E7F6-B5B0FF591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568450"/>
            <a:ext cx="2738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A901318A-B94D-8B1B-26DE-5271F4474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364988"/>
              </p:ext>
            </p:extLst>
          </p:nvPr>
        </p:nvGraphicFramePr>
        <p:xfrm>
          <a:off x="296863" y="1566863"/>
          <a:ext cx="6267451" cy="7751747"/>
        </p:xfrm>
        <a:graphic>
          <a:graphicData uri="http://schemas.openxmlformats.org/drawingml/2006/table">
            <a:tbl>
              <a:tblPr/>
              <a:tblGrid>
                <a:gridCol w="1190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0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84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56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56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56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62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62428">
                <a:tc rowSpan="2"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E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878">
                <a:tc gridSpan="6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4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E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  <a:endParaRPr lang="ko-KR" altLang="en-US" sz="5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42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 유지보수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KOSHA-MS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컨설팅 및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사후심사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유지보수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컨설팅 및 </a:t>
                      </a:r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사후심사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80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ISO45001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사후심사 및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유지보수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절차서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이크레더블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지침서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242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경영방침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안전보건방침 수립 및 공포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방침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안전보건방침 게시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방침 게시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24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이해관계자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니즈 파악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이해관계자 니즈 파악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니즈 파악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242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 평가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</a:t>
                      </a:r>
                      <a:b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및 실행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242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운영법규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관련법규 조사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 검토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 등록부 등록 및 전파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 등록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48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추진계획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24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구조 및 책임 절차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안전보건관리 조직 정비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2428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자격절차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채용시 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2,984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안전보건관리책임자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6242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비상시 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대비ㆍ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․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 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시나리오 작성 및 보완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 </a:t>
                      </a:r>
                      <a:r>
                        <a:rPr lang="en-US" altLang="ko-KR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 실시 및 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 </a:t>
                      </a:r>
                      <a:r>
                        <a:rPr lang="en-US" altLang="ko-KR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680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</a:tbl>
          </a:graphicData>
        </a:graphic>
      </p:graphicFrame>
      <p:sp>
        <p:nvSpPr>
          <p:cNvPr id="2" name="TextBox 6">
            <a:extLst>
              <a:ext uri="{FF2B5EF4-FFF2-40B4-BE49-F238E27FC236}">
                <a16:creationId xmlns:a16="http://schemas.microsoft.com/office/drawing/2014/main" id="{85862B97-3841-4251-20A9-BA418305D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1329645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 dirty="0">
                <a:latin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</a:rPr>
              <a:t>금액단위 </a:t>
            </a:r>
            <a:r>
              <a:rPr lang="en-US" altLang="ko-KR" sz="900" dirty="0">
                <a:latin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</a:rPr>
              <a:t>천원</a:t>
            </a:r>
            <a:r>
              <a:rPr lang="en-US" altLang="ko-KR" sz="900" dirty="0">
                <a:latin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슬라이드 번호 개체 틀 1">
            <a:extLst>
              <a:ext uri="{FF2B5EF4-FFF2-40B4-BE49-F238E27FC236}">
                <a16:creationId xmlns:a16="http://schemas.microsoft.com/office/drawing/2014/main" id="{1E086E70-3674-4EFB-87D8-B1832B450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C00A180-6FF4-406B-8731-1E9EF39AFA39}" type="slidenum">
              <a:rPr lang="ko-KR" altLang="en-US" smtClean="0">
                <a:solidFill>
                  <a:srgbClr val="898989"/>
                </a:solidFill>
              </a:rPr>
              <a:pPr/>
              <a:t>37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05FB58-9961-1B88-B1F1-773C3C45F45F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F2692B87-5A40-63D6-5665-32DBFA9A7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095563"/>
              </p:ext>
            </p:extLst>
          </p:nvPr>
        </p:nvGraphicFramePr>
        <p:xfrm>
          <a:off x="296863" y="1549400"/>
          <a:ext cx="6264277" cy="7729788"/>
        </p:xfrm>
        <a:graphic>
          <a:graphicData uri="http://schemas.openxmlformats.org/drawingml/2006/table">
            <a:tbl>
              <a:tblPr/>
              <a:tblGrid>
                <a:gridCol w="120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82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78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978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978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320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r>
                        <a:rPr lang="en-US" altLang="ko-KR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28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모니터링 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성과평가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성과평가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준수평가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028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 계획서 작성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</a:t>
                      </a:r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계획수립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내부심시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28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경영자 검토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경영자 검토계획서 작성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경영검토 계획서</a:t>
                      </a:r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작성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경영자 검토 관리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경영검토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부적합 시정조치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개선 실행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부적합 시정조치 및 개선 실행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시정조치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1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10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일반건강진단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검진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7,820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1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특수건강진단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특검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3,352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교대근무자 건강관리수립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및 활동특수건강진단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매월 안전점검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안전점감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자체 산업안전교육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외부</a:t>
                      </a:r>
                      <a:b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위탁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 실시 및 개선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TBM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안전점검의 날 리포트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매월 발행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365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게시판 활동 포상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매월 포상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2102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2102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아차사고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수집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아차사고</a:t>
                      </a:r>
                      <a:b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사례수집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2175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</a:tbl>
          </a:graphicData>
        </a:graphic>
      </p:graphicFrame>
      <p:sp>
        <p:nvSpPr>
          <p:cNvPr id="2" name="TextBox 6">
            <a:extLst>
              <a:ext uri="{FF2B5EF4-FFF2-40B4-BE49-F238E27FC236}">
                <a16:creationId xmlns:a16="http://schemas.microsoft.com/office/drawing/2014/main" id="{611EF401-F5DB-36E1-B17F-05A3D1C39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1313743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 dirty="0">
                <a:latin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</a:rPr>
              <a:t>금액단위 </a:t>
            </a:r>
            <a:r>
              <a:rPr lang="en-US" altLang="ko-KR" sz="900" dirty="0">
                <a:latin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</a:rPr>
              <a:t>천원</a:t>
            </a:r>
            <a:r>
              <a:rPr lang="en-US" altLang="ko-KR" sz="900" dirty="0">
                <a:latin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2CDB25E0-D02B-B737-3882-6560AECC8D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70635"/>
              </p:ext>
            </p:extLst>
          </p:nvPr>
        </p:nvGraphicFramePr>
        <p:xfrm>
          <a:off x="296863" y="1568450"/>
          <a:ext cx="6264274" cy="3779835"/>
        </p:xfrm>
        <a:graphic>
          <a:graphicData uri="http://schemas.openxmlformats.org/drawingml/2006/table">
            <a:tbl>
              <a:tblPr/>
              <a:tblGrid>
                <a:gridCol w="1198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207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FM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사업본부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빌딩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7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7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52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52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실시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endParaRPr lang="ko-KR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2B31596-1699-37D9-5607-4213227DE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766350"/>
              </p:ext>
            </p:extLst>
          </p:nvPr>
        </p:nvGraphicFramePr>
        <p:xfrm>
          <a:off x="296863" y="5348288"/>
          <a:ext cx="6264276" cy="3954738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4039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성장사업본부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성장사업단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일반빌딩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9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78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67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장경문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678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장경문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장경문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67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67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67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6211" name="슬라이드 번호 개체 틀 1">
            <a:extLst>
              <a:ext uri="{FF2B5EF4-FFF2-40B4-BE49-F238E27FC236}">
                <a16:creationId xmlns:a16="http://schemas.microsoft.com/office/drawing/2014/main" id="{83BEEF88-6C43-794F-B357-CB02F652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C21921C-3DFD-4CCD-8D28-D13E553BAA10}" type="slidenum">
              <a:rPr lang="ko-KR" altLang="en-US" smtClean="0">
                <a:solidFill>
                  <a:srgbClr val="898989"/>
                </a:solidFill>
              </a:rPr>
              <a:pPr/>
              <a:t>38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6212" name="그림 1">
            <a:extLst>
              <a:ext uri="{FF2B5EF4-FFF2-40B4-BE49-F238E27FC236}">
                <a16:creationId xmlns:a16="http://schemas.microsoft.com/office/drawing/2014/main" id="{A29D1BD4-C26D-C8A2-A912-6DFA6284B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1563688"/>
            <a:ext cx="27066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213" name="그림 2">
            <a:extLst>
              <a:ext uri="{FF2B5EF4-FFF2-40B4-BE49-F238E27FC236}">
                <a16:creationId xmlns:a16="http://schemas.microsoft.com/office/drawing/2014/main" id="{C5F2D7EA-EEF4-D250-B7B1-49C8E3FA9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5360988"/>
            <a:ext cx="2693987" cy="6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6FD1E5-3899-CBEA-D258-9145B3A7446A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2497ECB3-5B79-E36D-433E-C428AD500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1329645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 dirty="0">
                <a:latin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</a:rPr>
              <a:t>금액단위 </a:t>
            </a:r>
            <a:r>
              <a:rPr lang="en-US" altLang="ko-KR" sz="900" dirty="0">
                <a:latin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</a:rPr>
              <a:t>천원</a:t>
            </a:r>
            <a:r>
              <a:rPr lang="en-US" altLang="ko-KR" sz="900" dirty="0">
                <a:latin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4B6B6975-E060-0430-B078-EED8C5D0C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272709"/>
              </p:ext>
            </p:extLst>
          </p:nvPr>
        </p:nvGraphicFramePr>
        <p:xfrm>
          <a:off x="296863" y="1568453"/>
          <a:ext cx="6264276" cy="4021313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5117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성장사업본부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고객서비스팀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집합건물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6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927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9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92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9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9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9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981AE445-4C53-1076-945D-A2F614E396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183219"/>
              </p:ext>
            </p:extLst>
          </p:nvPr>
        </p:nvGraphicFramePr>
        <p:xfrm>
          <a:off x="296863" y="5881026"/>
          <a:ext cx="6264276" cy="3390195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9668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서비스사업팀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08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08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4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41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64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41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7162" name="슬라이드 번호 개체 틀 1">
            <a:extLst>
              <a:ext uri="{FF2B5EF4-FFF2-40B4-BE49-F238E27FC236}">
                <a16:creationId xmlns:a16="http://schemas.microsoft.com/office/drawing/2014/main" id="{8447CE5B-FBAB-6427-B5D9-5F3C55390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4954E98-380A-4362-80C6-C00E1ADEECC9}" type="slidenum">
              <a:rPr lang="ko-KR" altLang="en-US" smtClean="0">
                <a:solidFill>
                  <a:srgbClr val="898989"/>
                </a:solidFill>
              </a:rPr>
              <a:pPr/>
              <a:t>39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7163" name="그림 1">
            <a:extLst>
              <a:ext uri="{FF2B5EF4-FFF2-40B4-BE49-F238E27FC236}">
                <a16:creationId xmlns:a16="http://schemas.microsoft.com/office/drawing/2014/main" id="{491AE141-515A-4D81-D763-6856F67C7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568450"/>
            <a:ext cx="2738438" cy="6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64" name="그림 2">
            <a:extLst>
              <a:ext uri="{FF2B5EF4-FFF2-40B4-BE49-F238E27FC236}">
                <a16:creationId xmlns:a16="http://schemas.microsoft.com/office/drawing/2014/main" id="{4BFB46DD-AAFF-2139-A275-DFF9A18BE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925" y="5879438"/>
            <a:ext cx="2706688" cy="712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B2E7A6-2C0D-1E35-24F5-32FB90365CC7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03AC383-E4AA-8ED6-3C9B-E134D7029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1329645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 dirty="0">
                <a:latin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</a:rPr>
              <a:t>금액단위 </a:t>
            </a:r>
            <a:r>
              <a:rPr lang="en-US" altLang="ko-KR" sz="900" dirty="0">
                <a:latin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</a:rPr>
              <a:t>천원</a:t>
            </a:r>
            <a:r>
              <a:rPr lang="en-US" altLang="ko-KR" sz="900" dirty="0">
                <a:latin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48916-45BB-FD1E-8A9C-339FF97CF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2790E16-CE2E-3C49-5D9A-4CD96A5C0430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0604902D-C19C-A78F-4BF1-187719CD5703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7731012F-5DCC-9096-4A8E-524134857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4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1EA483D9-1C22-4816-E703-EAC5FEE66228}"/>
              </a:ext>
            </a:extLst>
          </p:cNvPr>
          <p:cNvGrpSpPr/>
          <p:nvPr/>
        </p:nvGrpSpPr>
        <p:grpSpPr>
          <a:xfrm>
            <a:off x="49069" y="2762236"/>
            <a:ext cx="1593635" cy="3143250"/>
            <a:chOff x="85939" y="3563874"/>
            <a:chExt cx="1593635" cy="30384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0B3C49-1E54-1207-CF24-B03822D83D46}"/>
                </a:ext>
              </a:extLst>
            </p:cNvPr>
            <p:cNvSpPr txBox="1"/>
            <p:nvPr/>
          </p:nvSpPr>
          <p:spPr>
            <a:xfrm>
              <a:off x="423138" y="3567112"/>
              <a:ext cx="977833" cy="17851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ko-KR" altLang="en-US" sz="12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조직운영 체계</a:t>
              </a:r>
            </a:p>
          </p:txBody>
        </p:sp>
        <p:sp>
          <p:nvSpPr>
            <p:cNvPr id="24" name="양쪽 대괄호 23">
              <a:extLst>
                <a:ext uri="{FF2B5EF4-FFF2-40B4-BE49-F238E27FC236}">
                  <a16:creationId xmlns:a16="http://schemas.microsoft.com/office/drawing/2014/main" id="{F29B700B-B9FE-0EA5-8346-DA868B290A12}"/>
                </a:ext>
              </a:extLst>
            </p:cNvPr>
            <p:cNvSpPr/>
            <p:nvPr/>
          </p:nvSpPr>
          <p:spPr>
            <a:xfrm>
              <a:off x="359796" y="3563874"/>
              <a:ext cx="1104516" cy="184989"/>
            </a:xfrm>
            <a:prstGeom prst="bracketPair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D71216B-4F55-1150-76B4-FDF64AE9B071}"/>
                </a:ext>
              </a:extLst>
            </p:cNvPr>
            <p:cNvSpPr/>
            <p:nvPr/>
          </p:nvSpPr>
          <p:spPr>
            <a:xfrm>
              <a:off x="150718" y="3652528"/>
              <a:ext cx="197644" cy="111562"/>
            </a:xfrm>
            <a:custGeom>
              <a:avLst/>
              <a:gdLst>
                <a:gd name="connsiteX0" fmla="*/ 660400 w 660400"/>
                <a:gd name="connsiteY0" fmla="*/ 0 h 101600"/>
                <a:gd name="connsiteX1" fmla="*/ 0 w 660400"/>
                <a:gd name="connsiteY1" fmla="*/ 0 h 101600"/>
                <a:gd name="connsiteX2" fmla="*/ 0 w 660400"/>
                <a:gd name="connsiteY2" fmla="*/ 101600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400" h="101600">
                  <a:moveTo>
                    <a:pt x="660400" y="0"/>
                  </a:moveTo>
                  <a:lnTo>
                    <a:pt x="0" y="0"/>
                  </a:lnTo>
                  <a:lnTo>
                    <a:pt x="0" y="101600"/>
                  </a:lnTo>
                </a:path>
              </a:pathLst>
            </a:custGeom>
            <a:noFill/>
            <a:ln w="1905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9B48FB7-0C8B-C079-30C7-47C936C35FBB}"/>
                </a:ext>
              </a:extLst>
            </p:cNvPr>
            <p:cNvSpPr/>
            <p:nvPr/>
          </p:nvSpPr>
          <p:spPr>
            <a:xfrm flipH="1">
              <a:off x="1464311" y="3652528"/>
              <a:ext cx="209079" cy="111562"/>
            </a:xfrm>
            <a:custGeom>
              <a:avLst/>
              <a:gdLst>
                <a:gd name="connsiteX0" fmla="*/ 660400 w 660400"/>
                <a:gd name="connsiteY0" fmla="*/ 0 h 101600"/>
                <a:gd name="connsiteX1" fmla="*/ 0 w 660400"/>
                <a:gd name="connsiteY1" fmla="*/ 0 h 101600"/>
                <a:gd name="connsiteX2" fmla="*/ 0 w 660400"/>
                <a:gd name="connsiteY2" fmla="*/ 101600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400" h="101600">
                  <a:moveTo>
                    <a:pt x="660400" y="0"/>
                  </a:moveTo>
                  <a:lnTo>
                    <a:pt x="0" y="0"/>
                  </a:lnTo>
                  <a:lnTo>
                    <a:pt x="0" y="101600"/>
                  </a:lnTo>
                </a:path>
              </a:pathLst>
            </a:custGeom>
            <a:noFill/>
            <a:ln w="1905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120AFE63-CAC1-0AF8-27F0-3CA0BA82D844}"/>
                </a:ext>
              </a:extLst>
            </p:cNvPr>
            <p:cNvGrpSpPr/>
            <p:nvPr/>
          </p:nvGrpSpPr>
          <p:grpSpPr>
            <a:xfrm>
              <a:off x="334654" y="3977468"/>
              <a:ext cx="1344920" cy="2624898"/>
              <a:chOff x="825581" y="1693365"/>
              <a:chExt cx="1237966" cy="2624898"/>
            </a:xfrm>
          </p:grpSpPr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9445EE1-5278-3250-C6FF-251875A3DFC6}"/>
                  </a:ext>
                </a:extLst>
              </p:cNvPr>
              <p:cNvSpPr/>
              <p:nvPr/>
            </p:nvSpPr>
            <p:spPr>
              <a:xfrm flipH="1">
                <a:off x="838200" y="1693365"/>
                <a:ext cx="1212727" cy="654162"/>
              </a:xfrm>
              <a:prstGeom prst="rect">
                <a:avLst/>
              </a:prstGeom>
              <a:solidFill>
                <a:srgbClr val="2187C5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600" kern="0" dirty="0">
                  <a:solidFill>
                    <a:sysClr val="window" lastClr="FFFFFF"/>
                  </a:solidFill>
                  <a:latin typeface="+mn-ea"/>
                </a:endParaRPr>
              </a:p>
            </p:txBody>
          </p:sp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298AA0B4-9BBE-1F6E-D906-33E87B915923}"/>
                  </a:ext>
                </a:extLst>
              </p:cNvPr>
              <p:cNvSpPr/>
              <p:nvPr/>
            </p:nvSpPr>
            <p:spPr>
              <a:xfrm flipH="1">
                <a:off x="838199" y="2491664"/>
                <a:ext cx="1212727" cy="1826599"/>
              </a:xfrm>
              <a:prstGeom prst="rect">
                <a:avLst/>
              </a:prstGeom>
              <a:solidFill>
                <a:srgbClr val="2187C5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/>
                <a:endParaRPr lang="ko-KR" altLang="en-US" sz="1600" kern="0" dirty="0">
                  <a:solidFill>
                    <a:sysClr val="window" lastClr="FFFFFF"/>
                  </a:solidFill>
                  <a:latin typeface="+mn-ea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AC01B32-66EE-73C9-7908-43DD367F96C4}"/>
                  </a:ext>
                </a:extLst>
              </p:cNvPr>
              <p:cNvSpPr txBox="1"/>
              <p:nvPr/>
            </p:nvSpPr>
            <p:spPr>
              <a:xfrm>
                <a:off x="845500" y="1782526"/>
                <a:ext cx="1198127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회사 안전보건관리책임자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2E46D8-A285-5B63-227E-9D585CCC85D2}"/>
                  </a:ext>
                </a:extLst>
              </p:cNvPr>
              <p:cNvSpPr txBox="1"/>
              <p:nvPr/>
            </p:nvSpPr>
            <p:spPr>
              <a:xfrm>
                <a:off x="951738" y="2109606"/>
                <a:ext cx="985650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본사 안전관리책임자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43F31EB-109E-08A0-9B49-F8AEAEE60E91}"/>
                  </a:ext>
                </a:extLst>
              </p:cNvPr>
              <p:cNvSpPr txBox="1"/>
              <p:nvPr/>
            </p:nvSpPr>
            <p:spPr>
              <a:xfrm>
                <a:off x="869110" y="2645609"/>
                <a:ext cx="1150909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사업별  안전관리 책임자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2162E6E-9293-A01C-498C-D9658965BEB3}"/>
                  </a:ext>
                </a:extLst>
              </p:cNvPr>
              <p:cNvSpPr txBox="1"/>
              <p:nvPr/>
            </p:nvSpPr>
            <p:spPr>
              <a:xfrm>
                <a:off x="825581" y="3102259"/>
                <a:ext cx="1237966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지역</a:t>
                </a:r>
                <a:r>
                  <a:rPr lang="en-US" altLang="ko-KR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/</a:t>
                </a:r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현장안전관리 책임자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E63BC7B-EA00-57AD-BA88-87820E2EEDBF}"/>
                  </a:ext>
                </a:extLst>
              </p:cNvPr>
              <p:cNvSpPr txBox="1"/>
              <p:nvPr/>
            </p:nvSpPr>
            <p:spPr>
              <a:xfrm>
                <a:off x="1178966" y="3558909"/>
                <a:ext cx="531190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안전책임자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E6977F8-5337-E84E-13E0-165AC12B54DE}"/>
                  </a:ext>
                </a:extLst>
              </p:cNvPr>
              <p:cNvSpPr txBox="1"/>
              <p:nvPr/>
            </p:nvSpPr>
            <p:spPr>
              <a:xfrm>
                <a:off x="1178966" y="4015559"/>
                <a:ext cx="531190" cy="1487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ko-KR" altLang="en-US" sz="1000" b="1" spc="-100" dirty="0">
                    <a:ln>
                      <a:solidFill>
                        <a:schemeClr val="accent1">
                          <a:shade val="1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cs typeface="Arial" panose="020B0604020202020204" pitchFamily="34" charset="0"/>
                  </a:rPr>
                  <a:t>관리감독자</a:t>
                </a:r>
              </a:p>
            </p:txBody>
          </p:sp>
          <p:cxnSp>
            <p:nvCxnSpPr>
              <p:cNvPr id="37" name="직선 연결선 36">
                <a:extLst>
                  <a:ext uri="{FF2B5EF4-FFF2-40B4-BE49-F238E27FC236}">
                    <a16:creationId xmlns:a16="http://schemas.microsoft.com/office/drawing/2014/main" id="{2E8C43AC-E900-2247-F724-D3D2656D1E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1693365"/>
                <a:ext cx="1209675" cy="0"/>
              </a:xfrm>
              <a:prstGeom prst="line">
                <a:avLst/>
              </a:prstGeom>
              <a:ln w="12700">
                <a:solidFill>
                  <a:srgbClr val="2187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직선 연결선 37">
                <a:extLst>
                  <a:ext uri="{FF2B5EF4-FFF2-40B4-BE49-F238E27FC236}">
                    <a16:creationId xmlns:a16="http://schemas.microsoft.com/office/drawing/2014/main" id="{1515F403-579F-A639-7ADD-1588F66F90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2347527"/>
                <a:ext cx="1209675" cy="0"/>
              </a:xfrm>
              <a:prstGeom prst="line">
                <a:avLst/>
              </a:prstGeom>
              <a:ln w="12700">
                <a:solidFill>
                  <a:srgbClr val="2187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직선 연결선 38">
                <a:extLst>
                  <a:ext uri="{FF2B5EF4-FFF2-40B4-BE49-F238E27FC236}">
                    <a16:creationId xmlns:a16="http://schemas.microsoft.com/office/drawing/2014/main" id="{446B24F7-2B09-A4B3-3A33-6A0B666950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2020445"/>
                <a:ext cx="1209675" cy="0"/>
              </a:xfrm>
              <a:prstGeom prst="line">
                <a:avLst/>
              </a:prstGeom>
              <a:ln>
                <a:solidFill>
                  <a:srgbClr val="2187C5">
                    <a:alpha val="50000"/>
                  </a:srgb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직선 연결선 39">
                <a:extLst>
                  <a:ext uri="{FF2B5EF4-FFF2-40B4-BE49-F238E27FC236}">
                    <a16:creationId xmlns:a16="http://schemas.microsoft.com/office/drawing/2014/main" id="{F10F2D12-D6FA-7108-FAC3-F5E9BCFB89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2491664"/>
                <a:ext cx="1209675" cy="0"/>
              </a:xfrm>
              <a:prstGeom prst="line">
                <a:avLst/>
              </a:prstGeom>
              <a:ln w="12700">
                <a:solidFill>
                  <a:srgbClr val="2187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직선 연결선 40">
                <a:extLst>
                  <a:ext uri="{FF2B5EF4-FFF2-40B4-BE49-F238E27FC236}">
                    <a16:creationId xmlns:a16="http://schemas.microsoft.com/office/drawing/2014/main" id="{15CFA6CD-7A2A-E002-7D72-89C121CD53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4318263"/>
                <a:ext cx="1209675" cy="0"/>
              </a:xfrm>
              <a:prstGeom prst="line">
                <a:avLst/>
              </a:prstGeom>
              <a:ln w="12700">
                <a:solidFill>
                  <a:srgbClr val="2187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>
                <a:extLst>
                  <a:ext uri="{FF2B5EF4-FFF2-40B4-BE49-F238E27FC236}">
                    <a16:creationId xmlns:a16="http://schemas.microsoft.com/office/drawing/2014/main" id="{6CA1B15F-A6DA-2288-950D-213F3890E7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2948314"/>
                <a:ext cx="1209675" cy="0"/>
              </a:xfrm>
              <a:prstGeom prst="line">
                <a:avLst/>
              </a:prstGeom>
              <a:ln>
                <a:solidFill>
                  <a:srgbClr val="2187C5">
                    <a:alpha val="50000"/>
                  </a:srgb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>
                <a:extLst>
                  <a:ext uri="{FF2B5EF4-FFF2-40B4-BE49-F238E27FC236}">
                    <a16:creationId xmlns:a16="http://schemas.microsoft.com/office/drawing/2014/main" id="{9FE18FAB-7CFD-0F55-2F7F-0CE842CF74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3404964"/>
                <a:ext cx="1209675" cy="0"/>
              </a:xfrm>
              <a:prstGeom prst="line">
                <a:avLst/>
              </a:prstGeom>
              <a:ln>
                <a:solidFill>
                  <a:srgbClr val="2187C5">
                    <a:alpha val="50000"/>
                  </a:srgb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E4382E36-6212-4AD5-085E-500D252428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9726" y="3861614"/>
                <a:ext cx="1209675" cy="0"/>
              </a:xfrm>
              <a:prstGeom prst="line">
                <a:avLst/>
              </a:prstGeom>
              <a:ln>
                <a:solidFill>
                  <a:srgbClr val="2187C5">
                    <a:alpha val="50000"/>
                  </a:srgb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F602C5C-486D-7069-D591-BD82D18B3579}"/>
                </a:ext>
              </a:extLst>
            </p:cNvPr>
            <p:cNvSpPr txBox="1"/>
            <p:nvPr/>
          </p:nvSpPr>
          <p:spPr>
            <a:xfrm>
              <a:off x="85939" y="4140913"/>
              <a:ext cx="141065" cy="32727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ko-KR" altLang="en-US" sz="11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본</a:t>
              </a:r>
              <a:endParaRPr lang="en-US" altLang="ko-KR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rial" panose="020B0604020202020204" pitchFamily="34" charset="0"/>
              </a:endParaRPr>
            </a:p>
            <a:p>
              <a:pPr algn="ctr"/>
              <a:r>
                <a:rPr lang="ko-KR" altLang="en-US" sz="11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사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5F8A72-08BB-8588-6BB3-90E00F671894}"/>
                </a:ext>
              </a:extLst>
            </p:cNvPr>
            <p:cNvSpPr txBox="1"/>
            <p:nvPr/>
          </p:nvSpPr>
          <p:spPr>
            <a:xfrm>
              <a:off x="85939" y="5525430"/>
              <a:ext cx="141065" cy="32727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ko-KR" altLang="en-US" sz="11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현</a:t>
              </a:r>
              <a:endParaRPr lang="en-US" altLang="ko-KR" sz="1100" b="1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rial" panose="020B0604020202020204" pitchFamily="34" charset="0"/>
              </a:endParaRPr>
            </a:p>
            <a:p>
              <a:pPr algn="ctr"/>
              <a:r>
                <a:rPr lang="ko-KR" altLang="en-US" sz="1100" b="1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장</a:t>
              </a: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8F66C19-55E0-E2B2-FD9C-F9427E5E9684}"/>
                </a:ext>
              </a:extLst>
            </p:cNvPr>
            <p:cNvSpPr/>
            <p:nvPr/>
          </p:nvSpPr>
          <p:spPr>
            <a:xfrm>
              <a:off x="150718" y="3972414"/>
              <a:ext cx="159544" cy="142870"/>
            </a:xfrm>
            <a:custGeom>
              <a:avLst/>
              <a:gdLst>
                <a:gd name="connsiteX0" fmla="*/ 0 w 159544"/>
                <a:gd name="connsiteY0" fmla="*/ 142875 h 142875"/>
                <a:gd name="connsiteX1" fmla="*/ 0 w 159544"/>
                <a:gd name="connsiteY1" fmla="*/ 0 h 142875"/>
                <a:gd name="connsiteX2" fmla="*/ 159544 w 159544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4" h="142875">
                  <a:moveTo>
                    <a:pt x="0" y="142875"/>
                  </a:moveTo>
                  <a:lnTo>
                    <a:pt x="0" y="0"/>
                  </a:lnTo>
                  <a:lnTo>
                    <a:pt x="159544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1E46C73-C1C6-0036-190F-ADF233D278CB}"/>
                </a:ext>
              </a:extLst>
            </p:cNvPr>
            <p:cNvSpPr/>
            <p:nvPr/>
          </p:nvSpPr>
          <p:spPr>
            <a:xfrm flipV="1">
              <a:off x="150718" y="4491558"/>
              <a:ext cx="159544" cy="142870"/>
            </a:xfrm>
            <a:custGeom>
              <a:avLst/>
              <a:gdLst>
                <a:gd name="connsiteX0" fmla="*/ 0 w 159544"/>
                <a:gd name="connsiteY0" fmla="*/ 142875 h 142875"/>
                <a:gd name="connsiteX1" fmla="*/ 0 w 159544"/>
                <a:gd name="connsiteY1" fmla="*/ 0 h 142875"/>
                <a:gd name="connsiteX2" fmla="*/ 159544 w 159544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4" h="142875">
                  <a:moveTo>
                    <a:pt x="0" y="142875"/>
                  </a:moveTo>
                  <a:lnTo>
                    <a:pt x="0" y="0"/>
                  </a:lnTo>
                  <a:lnTo>
                    <a:pt x="159544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3791F3ED-AFB5-B8FD-49F7-7F2713D7640B}"/>
                </a:ext>
              </a:extLst>
            </p:cNvPr>
            <p:cNvSpPr/>
            <p:nvPr/>
          </p:nvSpPr>
          <p:spPr>
            <a:xfrm>
              <a:off x="150718" y="4774046"/>
              <a:ext cx="159544" cy="703989"/>
            </a:xfrm>
            <a:custGeom>
              <a:avLst/>
              <a:gdLst>
                <a:gd name="connsiteX0" fmla="*/ 0 w 159544"/>
                <a:gd name="connsiteY0" fmla="*/ 142875 h 142875"/>
                <a:gd name="connsiteX1" fmla="*/ 0 w 159544"/>
                <a:gd name="connsiteY1" fmla="*/ 0 h 142875"/>
                <a:gd name="connsiteX2" fmla="*/ 159544 w 159544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4" h="142875">
                  <a:moveTo>
                    <a:pt x="0" y="142875"/>
                  </a:moveTo>
                  <a:lnTo>
                    <a:pt x="0" y="0"/>
                  </a:lnTo>
                  <a:lnTo>
                    <a:pt x="159544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8BF0236-6230-925A-A5A5-DA125C17776D}"/>
                </a:ext>
              </a:extLst>
            </p:cNvPr>
            <p:cNvSpPr/>
            <p:nvPr/>
          </p:nvSpPr>
          <p:spPr>
            <a:xfrm flipV="1">
              <a:off x="150718" y="5898376"/>
              <a:ext cx="159544" cy="703989"/>
            </a:xfrm>
            <a:custGeom>
              <a:avLst/>
              <a:gdLst>
                <a:gd name="connsiteX0" fmla="*/ 0 w 159544"/>
                <a:gd name="connsiteY0" fmla="*/ 142875 h 142875"/>
                <a:gd name="connsiteX1" fmla="*/ 0 w 159544"/>
                <a:gd name="connsiteY1" fmla="*/ 0 h 142875"/>
                <a:gd name="connsiteX2" fmla="*/ 159544 w 159544"/>
                <a:gd name="connsiteY2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4" h="142875">
                  <a:moveTo>
                    <a:pt x="0" y="142875"/>
                  </a:moveTo>
                  <a:lnTo>
                    <a:pt x="0" y="0"/>
                  </a:lnTo>
                  <a:lnTo>
                    <a:pt x="159544" y="0"/>
                  </a:ln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</p:grpSp>
      <p:sp>
        <p:nvSpPr>
          <p:cNvPr id="8332" name="사각형: 둥근 모서리 8331">
            <a:extLst>
              <a:ext uri="{FF2B5EF4-FFF2-40B4-BE49-F238E27FC236}">
                <a16:creationId xmlns:a16="http://schemas.microsoft.com/office/drawing/2014/main" id="{7379C7F0-BFA3-2771-A2E0-437997E9A89F}"/>
              </a:ext>
            </a:extLst>
          </p:cNvPr>
          <p:cNvSpPr/>
          <p:nvPr/>
        </p:nvSpPr>
        <p:spPr bwMode="auto">
          <a:xfrm>
            <a:off x="301782" y="2163661"/>
            <a:ext cx="6264275" cy="360000"/>
          </a:xfrm>
          <a:prstGeom prst="roundRect">
            <a:avLst/>
          </a:prstGeom>
          <a:solidFill>
            <a:srgbClr val="002060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산업안전보건 관리체계 조직도</a:t>
            </a:r>
          </a:p>
        </p:txBody>
      </p:sp>
      <p:sp>
        <p:nvSpPr>
          <p:cNvPr id="8334" name="사각형: 둥근 위쪽 모서리 8333">
            <a:extLst>
              <a:ext uri="{FF2B5EF4-FFF2-40B4-BE49-F238E27FC236}">
                <a16:creationId xmlns:a16="http://schemas.microsoft.com/office/drawing/2014/main" id="{6C46F26E-0FF8-484C-83A5-21AD9E2B9334}"/>
              </a:ext>
            </a:extLst>
          </p:cNvPr>
          <p:cNvSpPr/>
          <p:nvPr/>
        </p:nvSpPr>
        <p:spPr bwMode="auto">
          <a:xfrm>
            <a:off x="285749" y="6078465"/>
            <a:ext cx="6275386" cy="335631"/>
          </a:xfrm>
          <a:prstGeom prst="round2SameRect">
            <a:avLst>
              <a:gd name="adj1" fmla="val 26309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184150"/>
        </p:spPr>
        <p:txBody>
          <a:bodyPr vert="horz" wrap="square" lIns="91440" tIns="72000" rIns="91440" bIns="108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5762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회사 안전보건관리 책임자 역할 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(</a:t>
            </a:r>
            <a:r>
              <a:rPr lang="en-US" altLang="ko-KR" sz="1200" b="1" spc="-15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  <a:sym typeface="Wingdings" panose="05000000000000000000" pitchFamily="2" charset="2"/>
              </a:rPr>
              <a:t>CSO/</a:t>
            </a:r>
            <a:r>
              <a:rPr lang="ko-KR" altLang="en-US" sz="1200" b="1" spc="-15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  <a:sym typeface="Wingdings" panose="05000000000000000000" pitchFamily="2" charset="2"/>
              </a:rPr>
              <a:t>대표이사</a:t>
            </a:r>
            <a:r>
              <a:rPr lang="en-US" altLang="ko-KR" sz="1200" b="1" spc="-15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  <a:sym typeface="Wingdings" panose="05000000000000000000" pitchFamily="2" charset="2"/>
              </a:rPr>
              <a:t>)</a:t>
            </a:r>
            <a:endParaRPr kumimoji="0" lang="ko-KR" altLang="en-US" sz="1200" b="1" i="0" u="none" strike="noStrike" kern="1200" cap="none" spc="-15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8336" name="직사각형 8335">
            <a:extLst>
              <a:ext uri="{FF2B5EF4-FFF2-40B4-BE49-F238E27FC236}">
                <a16:creationId xmlns:a16="http://schemas.microsoft.com/office/drawing/2014/main" id="{FA0861C6-5B5A-5BAF-3B74-9399618A7484}"/>
              </a:ext>
            </a:extLst>
          </p:cNvPr>
          <p:cNvSpPr/>
          <p:nvPr/>
        </p:nvSpPr>
        <p:spPr>
          <a:xfrm>
            <a:off x="285752" y="6395289"/>
            <a:ext cx="6275386" cy="29774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 defTabSz="1043056" latinLnBrk="0">
              <a:buClr>
                <a:srgbClr val="0070C0"/>
              </a:buClr>
            </a:pPr>
            <a:endParaRPr lang="ko-KR" altLang="en-US" sz="1200" b="1" spc="-30" dirty="0">
              <a:ln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8337" name="직사각형 8336">
            <a:extLst>
              <a:ext uri="{FF2B5EF4-FFF2-40B4-BE49-F238E27FC236}">
                <a16:creationId xmlns:a16="http://schemas.microsoft.com/office/drawing/2014/main" id="{7523221B-378F-31A5-CD6E-7482BD0879AE}"/>
              </a:ext>
            </a:extLst>
          </p:cNvPr>
          <p:cNvSpPr/>
          <p:nvPr/>
        </p:nvSpPr>
        <p:spPr>
          <a:xfrm>
            <a:off x="425404" y="6537132"/>
            <a:ext cx="5996082" cy="2694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①  회사 산업재해 예방계획의 수립 및 시행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②   회사 안전보건관리 규정의 작성 및 변경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③   전 직원 안전보건 교육 계획 수립 및 시행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④   작업환경 측정 등 작업환경의 점검 및 개선계획 수립 </a:t>
            </a:r>
            <a:r>
              <a:rPr lang="en-US" altLang="ko-KR" sz="1000" b="1" dirty="0">
                <a:latin typeface="+mn-ea"/>
              </a:rPr>
              <a:t>• </a:t>
            </a:r>
            <a:r>
              <a:rPr lang="ko-KR" altLang="en-US" sz="1000" b="1" dirty="0">
                <a:latin typeface="+mn-ea"/>
              </a:rPr>
              <a:t>시행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⑤   직원 건강진단 등 건강관리에 관한 업무 총괄</a:t>
            </a:r>
            <a:endParaRPr lang="en-US" altLang="ko-KR" sz="1000" b="1" dirty="0">
              <a:latin typeface="+mn-ea"/>
            </a:endParaRP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⑥   산업재해의 원인 조사 및 재발 방지대책 수립 </a:t>
            </a:r>
            <a:r>
              <a:rPr lang="en-US" altLang="ko-KR" sz="1000" b="1" dirty="0">
                <a:latin typeface="+mn-ea"/>
              </a:rPr>
              <a:t>• </a:t>
            </a:r>
            <a:r>
              <a:rPr lang="ko-KR" altLang="en-US" sz="1000" b="1" dirty="0">
                <a:latin typeface="+mn-ea"/>
              </a:rPr>
              <a:t>시행 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⑦   산업재해에 관한 통계의 기록 및 유지관리 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⑧   안전장치 및 보호구 구입 시 </a:t>
            </a:r>
            <a:r>
              <a:rPr lang="ko-KR" altLang="en-US" sz="1000" b="1" dirty="0" err="1">
                <a:latin typeface="+mn-ea"/>
              </a:rPr>
              <a:t>적격품</a:t>
            </a:r>
            <a:r>
              <a:rPr lang="ko-KR" altLang="en-US" sz="1000" b="1" dirty="0">
                <a:latin typeface="+mn-ea"/>
              </a:rPr>
              <a:t> 여부 확인 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⑨   관련 사업장 유해 </a:t>
            </a:r>
            <a:r>
              <a:rPr lang="en-US" altLang="ko-KR" sz="1000" b="1" dirty="0">
                <a:latin typeface="+mn-ea"/>
              </a:rPr>
              <a:t>• </a:t>
            </a:r>
            <a:r>
              <a:rPr lang="ko-KR" altLang="en-US" sz="1000" b="1" dirty="0">
                <a:latin typeface="+mn-ea"/>
              </a:rPr>
              <a:t>위험요인 점검 및 개선활동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r>
              <a:rPr lang="ko-KR" altLang="en-US" sz="1000" b="1" dirty="0">
                <a:latin typeface="+mn-ea"/>
              </a:rPr>
              <a:t>⑩   그 밖에 근로자의 </a:t>
            </a:r>
            <a:r>
              <a:rPr lang="ko-KR" altLang="en-US" sz="1000" b="1" dirty="0" err="1">
                <a:latin typeface="+mn-ea"/>
              </a:rPr>
              <a:t>유해ㆍ위험</a:t>
            </a:r>
            <a:r>
              <a:rPr lang="ko-KR" altLang="en-US" sz="1000" b="1" dirty="0">
                <a:latin typeface="+mn-ea"/>
              </a:rPr>
              <a:t> 방지 조치에 관한 사항으로서 고용노동부령으로 정하는 사항 등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1718689" y="3196735"/>
            <a:ext cx="5076000" cy="2670091"/>
            <a:chOff x="1718689" y="3196735"/>
            <a:chExt cx="5076000" cy="267009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78862691-8A12-5DD8-9DC2-434B6A784129}"/>
                </a:ext>
              </a:extLst>
            </p:cNvPr>
            <p:cNvSpPr/>
            <p:nvPr/>
          </p:nvSpPr>
          <p:spPr>
            <a:xfrm>
              <a:off x="3678890" y="3196735"/>
              <a:ext cx="1135592" cy="32384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latin typeface="+mn-ea"/>
                </a:rPr>
                <a:t>대표이사</a:t>
              </a:r>
              <a:r>
                <a:rPr lang="en-US" altLang="ko-KR" sz="1000" b="1" dirty="0">
                  <a:latin typeface="+mn-ea"/>
                </a:rPr>
                <a:t>(CSO)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A49B66F0-63BC-DC54-ED50-9171019EB426}"/>
                </a:ext>
              </a:extLst>
            </p:cNvPr>
            <p:cNvSpPr/>
            <p:nvPr/>
          </p:nvSpPr>
          <p:spPr>
            <a:xfrm>
              <a:off x="1768049" y="3526894"/>
              <a:ext cx="1135592" cy="323849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spc="-100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안전보건팀</a:t>
              </a: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C35B214E-EE3B-7C24-85D8-AFA71340BD38}"/>
                </a:ext>
              </a:extLst>
            </p:cNvPr>
            <p:cNvSpPr/>
            <p:nvPr/>
          </p:nvSpPr>
          <p:spPr>
            <a:xfrm>
              <a:off x="5593963" y="3531661"/>
              <a:ext cx="1135592" cy="323849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spc="-100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산업안전보건</a:t>
              </a:r>
              <a:endParaRPr lang="en-US" altLang="ko-KR" sz="800" b="1" spc="-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rial" panose="020B0604020202020204" pitchFamily="34" charset="0"/>
              </a:endParaRPr>
            </a:p>
            <a:p>
              <a:pPr algn="ctr"/>
              <a:r>
                <a:rPr lang="ko-KR" altLang="en-US" sz="800" b="1" spc="-100" dirty="0">
                  <a:ln>
                    <a:solidFill>
                      <a:schemeClr val="accent1">
                        <a:shade val="1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Arial" panose="020B0604020202020204" pitchFamily="34" charset="0"/>
                </a:rPr>
                <a:t>위원회</a:t>
              </a:r>
            </a:p>
          </p:txBody>
        </p:sp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D312C00C-DEEA-56FC-3262-F21C588E1DFF}"/>
                </a:ext>
              </a:extLst>
            </p:cNvPr>
            <p:cNvSpPr/>
            <p:nvPr/>
          </p:nvSpPr>
          <p:spPr>
            <a:xfrm>
              <a:off x="3058172" y="4121193"/>
              <a:ext cx="1135592" cy="323849"/>
            </a:xfrm>
            <a:prstGeom prst="roundRect">
              <a:avLst/>
            </a:prstGeom>
            <a:solidFill>
              <a:srgbClr val="285B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latin typeface="+mn-ea"/>
                </a:rPr>
                <a:t>성장사업본부장</a:t>
              </a:r>
            </a:p>
          </p:txBody>
        </p:sp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99EE3308-A1A2-75AB-D549-C2BB057636A5}"/>
                </a:ext>
              </a:extLst>
            </p:cNvPr>
            <p:cNvSpPr/>
            <p:nvPr/>
          </p:nvSpPr>
          <p:spPr>
            <a:xfrm>
              <a:off x="4333477" y="4121193"/>
              <a:ext cx="1135592" cy="323849"/>
            </a:xfrm>
            <a:prstGeom prst="roundRect">
              <a:avLst/>
            </a:prstGeom>
            <a:solidFill>
              <a:srgbClr val="2187C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latin typeface="+mn-ea"/>
                </a:rPr>
                <a:t>호텔사업본부장</a:t>
              </a:r>
            </a:p>
          </p:txBody>
        </p:sp>
        <p:sp>
          <p:nvSpPr>
            <p:cNvPr id="54" name="사각형: 둥근 모서리 53">
              <a:extLst>
                <a:ext uri="{FF2B5EF4-FFF2-40B4-BE49-F238E27FC236}">
                  <a16:creationId xmlns:a16="http://schemas.microsoft.com/office/drawing/2014/main" id="{6BC4F8B3-0E12-CEB0-197D-F2570738E7D8}"/>
                </a:ext>
              </a:extLst>
            </p:cNvPr>
            <p:cNvSpPr/>
            <p:nvPr/>
          </p:nvSpPr>
          <p:spPr>
            <a:xfrm>
              <a:off x="1782867" y="4121193"/>
              <a:ext cx="1135592" cy="323849"/>
            </a:xfrm>
            <a:prstGeom prst="roundRect">
              <a:avLst/>
            </a:prstGeom>
            <a:solidFill>
              <a:srgbClr val="2187C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latin typeface="+mn-ea"/>
                </a:rPr>
                <a:t>FM</a:t>
              </a:r>
              <a:r>
                <a:rPr lang="ko-KR" altLang="en-US" sz="800" b="1" dirty="0">
                  <a:latin typeface="+mn-ea"/>
                </a:rPr>
                <a:t>사업본부장</a:t>
              </a:r>
            </a:p>
          </p:txBody>
        </p:sp>
        <p:sp>
          <p:nvSpPr>
            <p:cNvPr id="55" name="사각형: 둥근 모서리 54">
              <a:extLst>
                <a:ext uri="{FF2B5EF4-FFF2-40B4-BE49-F238E27FC236}">
                  <a16:creationId xmlns:a16="http://schemas.microsoft.com/office/drawing/2014/main" id="{CB736859-BBD4-C0AE-E2B9-B72C06BAF832}"/>
                </a:ext>
              </a:extLst>
            </p:cNvPr>
            <p:cNvSpPr/>
            <p:nvPr/>
          </p:nvSpPr>
          <p:spPr>
            <a:xfrm>
              <a:off x="5608781" y="4115377"/>
              <a:ext cx="1135592" cy="323849"/>
            </a:xfrm>
            <a:prstGeom prst="roundRect">
              <a:avLst/>
            </a:prstGeom>
            <a:solidFill>
              <a:srgbClr val="285B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latin typeface="+mn-ea"/>
                </a:rPr>
                <a:t>인프라사업본부장</a:t>
              </a:r>
            </a:p>
          </p:txBody>
        </p:sp>
        <p:cxnSp>
          <p:nvCxnSpPr>
            <p:cNvPr id="61" name="직선 연결선 60">
              <a:extLst>
                <a:ext uri="{FF2B5EF4-FFF2-40B4-BE49-F238E27FC236}">
                  <a16:creationId xmlns:a16="http://schemas.microsoft.com/office/drawing/2014/main" id="{BFDE263B-03A4-ED12-07A5-03FD957BA3AF}"/>
                </a:ext>
              </a:extLst>
            </p:cNvPr>
            <p:cNvCxnSpPr>
              <a:cxnSpLocks/>
              <a:stCxn id="19" idx="3"/>
              <a:endCxn id="20" idx="1"/>
            </p:cNvCxnSpPr>
            <p:nvPr/>
          </p:nvCxnSpPr>
          <p:spPr>
            <a:xfrm>
              <a:off x="2903641" y="3688819"/>
              <a:ext cx="2690322" cy="476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93" name="사각형: 둥근 모서리 8192">
              <a:extLst>
                <a:ext uri="{FF2B5EF4-FFF2-40B4-BE49-F238E27FC236}">
                  <a16:creationId xmlns:a16="http://schemas.microsoft.com/office/drawing/2014/main" id="{0A1A8690-E51D-26C8-C833-BBC7B511D07C}"/>
                </a:ext>
              </a:extLst>
            </p:cNvPr>
            <p:cNvSpPr/>
            <p:nvPr/>
          </p:nvSpPr>
          <p:spPr>
            <a:xfrm flipH="1">
              <a:off x="1761123" y="4534927"/>
              <a:ext cx="450687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수도권</a:t>
              </a:r>
              <a:endParaRPr lang="en-US" altLang="ko-KR" sz="400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단장</a:t>
              </a:r>
            </a:p>
          </p:txBody>
        </p:sp>
        <p:sp>
          <p:nvSpPr>
            <p:cNvPr id="8195" name="사각형: 둥근 모서리 8194">
              <a:extLst>
                <a:ext uri="{FF2B5EF4-FFF2-40B4-BE49-F238E27FC236}">
                  <a16:creationId xmlns:a16="http://schemas.microsoft.com/office/drawing/2014/main" id="{BAAD2C7C-7CED-4B7E-6195-CFE7FE5C777B}"/>
                </a:ext>
              </a:extLst>
            </p:cNvPr>
            <p:cNvSpPr/>
            <p:nvPr/>
          </p:nvSpPr>
          <p:spPr>
            <a:xfrm flipH="1">
              <a:off x="2251600" y="4534927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호남본부장</a:t>
              </a:r>
            </a:p>
          </p:txBody>
        </p:sp>
        <p:sp>
          <p:nvSpPr>
            <p:cNvPr id="8199" name="사각형: 둥근 모서리 8198">
              <a:extLst>
                <a:ext uri="{FF2B5EF4-FFF2-40B4-BE49-F238E27FC236}">
                  <a16:creationId xmlns:a16="http://schemas.microsoft.com/office/drawing/2014/main" id="{6EC3B4CB-90CD-94A1-DC30-CC1889B32AB2}"/>
                </a:ext>
              </a:extLst>
            </p:cNvPr>
            <p:cNvSpPr/>
            <p:nvPr/>
          </p:nvSpPr>
          <p:spPr>
            <a:xfrm flipH="1">
              <a:off x="2496838" y="4534927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강원사업단</a:t>
              </a:r>
            </a:p>
          </p:txBody>
        </p:sp>
        <p:sp>
          <p:nvSpPr>
            <p:cNvPr id="8200" name="사각형: 둥근 모서리 8199">
              <a:extLst>
                <a:ext uri="{FF2B5EF4-FFF2-40B4-BE49-F238E27FC236}">
                  <a16:creationId xmlns:a16="http://schemas.microsoft.com/office/drawing/2014/main" id="{08504CB1-E4C4-5DCD-AFF7-AE064F589B6F}"/>
                </a:ext>
              </a:extLst>
            </p:cNvPr>
            <p:cNvSpPr/>
            <p:nvPr/>
          </p:nvSpPr>
          <p:spPr>
            <a:xfrm flipH="1">
              <a:off x="2742076" y="4534927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00" b="1" dirty="0">
                  <a:solidFill>
                    <a:schemeClr val="tx1"/>
                  </a:solidFill>
                  <a:latin typeface="+mn-ea"/>
                </a:rPr>
                <a:t>서비스사업팀장</a:t>
              </a:r>
            </a:p>
          </p:txBody>
        </p:sp>
        <p:sp>
          <p:nvSpPr>
            <p:cNvPr id="8202" name="사각형: 둥근 모서리 8201">
              <a:extLst>
                <a:ext uri="{FF2B5EF4-FFF2-40B4-BE49-F238E27FC236}">
                  <a16:creationId xmlns:a16="http://schemas.microsoft.com/office/drawing/2014/main" id="{E40F5678-090C-CAD7-9AB5-8A736B611875}"/>
                </a:ext>
              </a:extLst>
            </p:cNvPr>
            <p:cNvSpPr/>
            <p:nvPr/>
          </p:nvSpPr>
          <p:spPr>
            <a:xfrm flipH="1">
              <a:off x="1760906" y="5008918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sp>
          <p:nvSpPr>
            <p:cNvPr id="8203" name="사각형: 둥근 모서리 8202">
              <a:extLst>
                <a:ext uri="{FF2B5EF4-FFF2-40B4-BE49-F238E27FC236}">
                  <a16:creationId xmlns:a16="http://schemas.microsoft.com/office/drawing/2014/main" id="{B3BD7C4A-CB29-E30A-8AA9-61D867631F1C}"/>
                </a:ext>
              </a:extLst>
            </p:cNvPr>
            <p:cNvSpPr/>
            <p:nvPr/>
          </p:nvSpPr>
          <p:spPr>
            <a:xfrm flipH="1">
              <a:off x="2006938" y="5008918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sp>
          <p:nvSpPr>
            <p:cNvPr id="8204" name="사각형: 둥근 모서리 8203">
              <a:extLst>
                <a:ext uri="{FF2B5EF4-FFF2-40B4-BE49-F238E27FC236}">
                  <a16:creationId xmlns:a16="http://schemas.microsoft.com/office/drawing/2014/main" id="{970ED291-7A3B-E23C-17BC-D41411D6CF1E}"/>
                </a:ext>
              </a:extLst>
            </p:cNvPr>
            <p:cNvSpPr/>
            <p:nvPr/>
          </p:nvSpPr>
          <p:spPr>
            <a:xfrm flipH="1">
              <a:off x="2252970" y="5008918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sp>
          <p:nvSpPr>
            <p:cNvPr id="8205" name="사각형: 둥근 모서리 8204">
              <a:extLst>
                <a:ext uri="{FF2B5EF4-FFF2-40B4-BE49-F238E27FC236}">
                  <a16:creationId xmlns:a16="http://schemas.microsoft.com/office/drawing/2014/main" id="{046812B4-7570-0432-5F4A-00AFDE131DB1}"/>
                </a:ext>
              </a:extLst>
            </p:cNvPr>
            <p:cNvSpPr/>
            <p:nvPr/>
          </p:nvSpPr>
          <p:spPr>
            <a:xfrm flipH="1">
              <a:off x="2499001" y="5008918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sp>
          <p:nvSpPr>
            <p:cNvPr id="8206" name="사각형: 둥근 모서리 8205">
              <a:extLst>
                <a:ext uri="{FF2B5EF4-FFF2-40B4-BE49-F238E27FC236}">
                  <a16:creationId xmlns:a16="http://schemas.microsoft.com/office/drawing/2014/main" id="{C2A3527B-D9BB-151C-8B7A-916F3788355F}"/>
                </a:ext>
              </a:extLst>
            </p:cNvPr>
            <p:cNvSpPr/>
            <p:nvPr/>
          </p:nvSpPr>
          <p:spPr>
            <a:xfrm flipH="1">
              <a:off x="1768049" y="5482909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07" name="사각형: 둥근 모서리 8206">
              <a:extLst>
                <a:ext uri="{FF2B5EF4-FFF2-40B4-BE49-F238E27FC236}">
                  <a16:creationId xmlns:a16="http://schemas.microsoft.com/office/drawing/2014/main" id="{2768B064-9562-B8C9-0938-A6B325F23D57}"/>
                </a:ext>
              </a:extLst>
            </p:cNvPr>
            <p:cNvSpPr/>
            <p:nvPr/>
          </p:nvSpPr>
          <p:spPr>
            <a:xfrm flipH="1">
              <a:off x="2013287" y="5482909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08" name="사각형: 둥근 모서리 8207">
              <a:extLst>
                <a:ext uri="{FF2B5EF4-FFF2-40B4-BE49-F238E27FC236}">
                  <a16:creationId xmlns:a16="http://schemas.microsoft.com/office/drawing/2014/main" id="{0BAE0569-B1E8-063E-72BA-6F525229A94F}"/>
                </a:ext>
              </a:extLst>
            </p:cNvPr>
            <p:cNvSpPr/>
            <p:nvPr/>
          </p:nvSpPr>
          <p:spPr>
            <a:xfrm flipH="1">
              <a:off x="2258525" y="5482909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09" name="사각형: 둥근 모서리 8208">
              <a:extLst>
                <a:ext uri="{FF2B5EF4-FFF2-40B4-BE49-F238E27FC236}">
                  <a16:creationId xmlns:a16="http://schemas.microsoft.com/office/drawing/2014/main" id="{79185C95-1A7C-A1A3-E1F4-3BA94AE9CF97}"/>
                </a:ext>
              </a:extLst>
            </p:cNvPr>
            <p:cNvSpPr/>
            <p:nvPr/>
          </p:nvSpPr>
          <p:spPr>
            <a:xfrm flipH="1">
              <a:off x="2503763" y="5482909"/>
              <a:ext cx="216863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10" name="사각형: 둥근 모서리 8209">
              <a:extLst>
                <a:ext uri="{FF2B5EF4-FFF2-40B4-BE49-F238E27FC236}">
                  <a16:creationId xmlns:a16="http://schemas.microsoft.com/office/drawing/2014/main" id="{94C34EA3-538E-BE04-C1E3-46A6C27339B0}"/>
                </a:ext>
              </a:extLst>
            </p:cNvPr>
            <p:cNvSpPr/>
            <p:nvPr/>
          </p:nvSpPr>
          <p:spPr>
            <a:xfrm flipH="1">
              <a:off x="2746838" y="5008917"/>
              <a:ext cx="109470" cy="809087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00" b="1">
                  <a:solidFill>
                    <a:schemeClr val="tx1"/>
                  </a:solidFill>
                  <a:latin typeface="+mn-ea"/>
                </a:rPr>
                <a:t>지사장</a:t>
              </a:r>
              <a:endParaRPr lang="ko-KR" altLang="en-US" sz="3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212" name="사각형: 둥근 모서리 8211">
              <a:extLst>
                <a:ext uri="{FF2B5EF4-FFF2-40B4-BE49-F238E27FC236}">
                  <a16:creationId xmlns:a16="http://schemas.microsoft.com/office/drawing/2014/main" id="{FCD45220-5A5A-3BB2-F322-870ECC84E104}"/>
                </a:ext>
              </a:extLst>
            </p:cNvPr>
            <p:cNvSpPr/>
            <p:nvPr/>
          </p:nvSpPr>
          <p:spPr>
            <a:xfrm flipH="1">
              <a:off x="2877757" y="5008917"/>
              <a:ext cx="109470" cy="809087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00" b="1" dirty="0">
                  <a:solidFill>
                    <a:schemeClr val="tx1"/>
                  </a:solidFill>
                  <a:latin typeface="+mn-ea"/>
                </a:rPr>
                <a:t>지원센터장</a:t>
              </a:r>
            </a:p>
          </p:txBody>
        </p:sp>
        <p:cxnSp>
          <p:nvCxnSpPr>
            <p:cNvPr id="8219" name="직선 연결선 8218">
              <a:extLst>
                <a:ext uri="{FF2B5EF4-FFF2-40B4-BE49-F238E27FC236}">
                  <a16:creationId xmlns:a16="http://schemas.microsoft.com/office/drawing/2014/main" id="{965D08DB-E66D-62E1-816C-BD0B0D398B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87097" y="4451388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20" name="직선 연결선 8219">
              <a:extLst>
                <a:ext uri="{FF2B5EF4-FFF2-40B4-BE49-F238E27FC236}">
                  <a16:creationId xmlns:a16="http://schemas.microsoft.com/office/drawing/2014/main" id="{D89A5617-0615-2505-07D5-831DB1EDD4E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57110" y="4450536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21" name="직선 연결선 8220">
              <a:extLst>
                <a:ext uri="{FF2B5EF4-FFF2-40B4-BE49-F238E27FC236}">
                  <a16:creationId xmlns:a16="http://schemas.microsoft.com/office/drawing/2014/main" id="{216B9F3D-4089-A642-F71A-ACE51AA2A83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01620" y="4450536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22" name="직선 연결선 8221">
              <a:extLst>
                <a:ext uri="{FF2B5EF4-FFF2-40B4-BE49-F238E27FC236}">
                  <a16:creationId xmlns:a16="http://schemas.microsoft.com/office/drawing/2014/main" id="{BB9FA8CA-71B3-B7DC-8BDC-2B85C00C0C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46131" y="4450656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27" name="직선 연결선 8226">
              <a:extLst>
                <a:ext uri="{FF2B5EF4-FFF2-40B4-BE49-F238E27FC236}">
                  <a16:creationId xmlns:a16="http://schemas.microsoft.com/office/drawing/2014/main" id="{382F33ED-6827-1108-65E8-05B00E5537F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58037" y="4874523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241" name="자유형: 도형 8240">
              <a:extLst>
                <a:ext uri="{FF2B5EF4-FFF2-40B4-BE49-F238E27FC236}">
                  <a16:creationId xmlns:a16="http://schemas.microsoft.com/office/drawing/2014/main" id="{533E157B-AB91-F80A-5C62-AFD0EDDFAF77}"/>
                </a:ext>
              </a:extLst>
            </p:cNvPr>
            <p:cNvSpPr/>
            <p:nvPr/>
          </p:nvSpPr>
          <p:spPr>
            <a:xfrm>
              <a:off x="2801573" y="4958316"/>
              <a:ext cx="132768" cy="50601"/>
            </a:xfrm>
            <a:custGeom>
              <a:avLst/>
              <a:gdLst>
                <a:gd name="connsiteX0" fmla="*/ 0 w 216694"/>
                <a:gd name="connsiteY0" fmla="*/ 69056 h 71437"/>
                <a:gd name="connsiteX1" fmla="*/ 0 w 216694"/>
                <a:gd name="connsiteY1" fmla="*/ 0 h 71437"/>
                <a:gd name="connsiteX2" fmla="*/ 216694 w 216694"/>
                <a:gd name="connsiteY2" fmla="*/ 0 h 71437"/>
                <a:gd name="connsiteX3" fmla="*/ 216694 w 216694"/>
                <a:gd name="connsiteY3" fmla="*/ 71437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694" h="71437">
                  <a:moveTo>
                    <a:pt x="0" y="69056"/>
                  </a:moveTo>
                  <a:lnTo>
                    <a:pt x="0" y="0"/>
                  </a:lnTo>
                  <a:lnTo>
                    <a:pt x="216694" y="0"/>
                  </a:lnTo>
                  <a:lnTo>
                    <a:pt x="216694" y="71437"/>
                  </a:lnTo>
                </a:path>
              </a:pathLst>
            </a:cu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cxnSp>
          <p:nvCxnSpPr>
            <p:cNvPr id="8268" name="직선 연결선 8267">
              <a:extLst>
                <a:ext uri="{FF2B5EF4-FFF2-40B4-BE49-F238E27FC236}">
                  <a16:creationId xmlns:a16="http://schemas.microsoft.com/office/drawing/2014/main" id="{716B8D5B-15C3-EE71-A1D0-B9F8144BA7C8}"/>
                </a:ext>
              </a:extLst>
            </p:cNvPr>
            <p:cNvCxnSpPr>
              <a:cxnSpLocks/>
              <a:endCxn id="8203" idx="0"/>
            </p:cNvCxnSpPr>
            <p:nvPr/>
          </p:nvCxnSpPr>
          <p:spPr>
            <a:xfrm>
              <a:off x="2114793" y="4870023"/>
              <a:ext cx="576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0" name="직선 연결선 8269">
              <a:extLst>
                <a:ext uri="{FF2B5EF4-FFF2-40B4-BE49-F238E27FC236}">
                  <a16:creationId xmlns:a16="http://schemas.microsoft.com/office/drawing/2014/main" id="{FE2BF337-8F16-B0F5-58D3-376D9F8DF949}"/>
                </a:ext>
              </a:extLst>
            </p:cNvPr>
            <p:cNvCxnSpPr>
              <a:stCxn id="8195" idx="2"/>
              <a:endCxn id="8204" idx="0"/>
            </p:cNvCxnSpPr>
            <p:nvPr/>
          </p:nvCxnSpPr>
          <p:spPr>
            <a:xfrm>
              <a:off x="2360031" y="4870023"/>
              <a:ext cx="1370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2" name="직선 연결선 8271">
              <a:extLst>
                <a:ext uri="{FF2B5EF4-FFF2-40B4-BE49-F238E27FC236}">
                  <a16:creationId xmlns:a16="http://schemas.microsoft.com/office/drawing/2014/main" id="{3EBA385A-86A2-25A1-1ABD-0BB2601DB05A}"/>
                </a:ext>
              </a:extLst>
            </p:cNvPr>
            <p:cNvCxnSpPr>
              <a:stCxn id="8199" idx="2"/>
              <a:endCxn id="8205" idx="0"/>
            </p:cNvCxnSpPr>
            <p:nvPr/>
          </p:nvCxnSpPr>
          <p:spPr>
            <a:xfrm>
              <a:off x="2605269" y="4870023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3" name="직선 연결선 8272">
              <a:extLst>
                <a:ext uri="{FF2B5EF4-FFF2-40B4-BE49-F238E27FC236}">
                  <a16:creationId xmlns:a16="http://schemas.microsoft.com/office/drawing/2014/main" id="{0A7BB407-8D0B-EA51-CF45-3000E53511FB}"/>
                </a:ext>
              </a:extLst>
            </p:cNvPr>
            <p:cNvCxnSpPr/>
            <p:nvPr/>
          </p:nvCxnSpPr>
          <p:spPr>
            <a:xfrm flipH="1">
              <a:off x="1866953" y="5343894"/>
              <a:ext cx="218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4" name="직선 연결선 8273">
              <a:extLst>
                <a:ext uri="{FF2B5EF4-FFF2-40B4-BE49-F238E27FC236}">
                  <a16:creationId xmlns:a16="http://schemas.microsoft.com/office/drawing/2014/main" id="{C3514A78-E950-4997-95B1-877E60072234}"/>
                </a:ext>
              </a:extLst>
            </p:cNvPr>
            <p:cNvCxnSpPr/>
            <p:nvPr/>
          </p:nvCxnSpPr>
          <p:spPr>
            <a:xfrm>
              <a:off x="2112409" y="5343894"/>
              <a:ext cx="576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5" name="직선 연결선 8274">
              <a:extLst>
                <a:ext uri="{FF2B5EF4-FFF2-40B4-BE49-F238E27FC236}">
                  <a16:creationId xmlns:a16="http://schemas.microsoft.com/office/drawing/2014/main" id="{6235476D-2465-4E79-5074-1BCC8496DC1B}"/>
                </a:ext>
              </a:extLst>
            </p:cNvPr>
            <p:cNvCxnSpPr/>
            <p:nvPr/>
          </p:nvCxnSpPr>
          <p:spPr>
            <a:xfrm>
              <a:off x="2357647" y="5343894"/>
              <a:ext cx="1370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6" name="직선 연결선 8275">
              <a:extLst>
                <a:ext uri="{FF2B5EF4-FFF2-40B4-BE49-F238E27FC236}">
                  <a16:creationId xmlns:a16="http://schemas.microsoft.com/office/drawing/2014/main" id="{9C26C1D2-0850-BE9E-2B4A-D581008348E6}"/>
                </a:ext>
              </a:extLst>
            </p:cNvPr>
            <p:cNvCxnSpPr/>
            <p:nvPr/>
          </p:nvCxnSpPr>
          <p:spPr>
            <a:xfrm>
              <a:off x="2602885" y="5343894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77" name="사각형: 둥근 모서리 8276">
              <a:extLst>
                <a:ext uri="{FF2B5EF4-FFF2-40B4-BE49-F238E27FC236}">
                  <a16:creationId xmlns:a16="http://schemas.microsoft.com/office/drawing/2014/main" id="{829F3ECA-BCE3-28F1-C027-396B88C3B9FE}"/>
                </a:ext>
              </a:extLst>
            </p:cNvPr>
            <p:cNvSpPr/>
            <p:nvPr/>
          </p:nvSpPr>
          <p:spPr>
            <a:xfrm flipH="1">
              <a:off x="3058169" y="4534926"/>
              <a:ext cx="566559" cy="804199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성장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사업단장</a:t>
              </a:r>
            </a:p>
          </p:txBody>
        </p:sp>
        <p:sp>
          <p:nvSpPr>
            <p:cNvPr id="8278" name="사각형: 둥근 모서리 8277">
              <a:extLst>
                <a:ext uri="{FF2B5EF4-FFF2-40B4-BE49-F238E27FC236}">
                  <a16:creationId xmlns:a16="http://schemas.microsoft.com/office/drawing/2014/main" id="{7D4C32A2-FD74-8234-0F2E-7DE6CF863DAE}"/>
                </a:ext>
              </a:extLst>
            </p:cNvPr>
            <p:cNvSpPr/>
            <p:nvPr/>
          </p:nvSpPr>
          <p:spPr>
            <a:xfrm flipH="1">
              <a:off x="3646178" y="4534802"/>
              <a:ext cx="566559" cy="80908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고객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서비스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팀장</a:t>
              </a:r>
            </a:p>
          </p:txBody>
        </p:sp>
        <p:cxnSp>
          <p:nvCxnSpPr>
            <p:cNvPr id="8279" name="직선 연결선 8278">
              <a:extLst>
                <a:ext uri="{FF2B5EF4-FFF2-40B4-BE49-F238E27FC236}">
                  <a16:creationId xmlns:a16="http://schemas.microsoft.com/office/drawing/2014/main" id="{0104B679-19B5-D2D5-64F5-EF30A46363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26368" y="4450868"/>
              <a:ext cx="92" cy="33202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280" name="자유형: 도형 8279">
              <a:extLst>
                <a:ext uri="{FF2B5EF4-FFF2-40B4-BE49-F238E27FC236}">
                  <a16:creationId xmlns:a16="http://schemas.microsoft.com/office/drawing/2014/main" id="{7E0167DE-38B5-4EFE-9198-58981AED0244}"/>
                </a:ext>
              </a:extLst>
            </p:cNvPr>
            <p:cNvSpPr/>
            <p:nvPr/>
          </p:nvSpPr>
          <p:spPr>
            <a:xfrm>
              <a:off x="3355055" y="4483993"/>
              <a:ext cx="566437" cy="50290"/>
            </a:xfrm>
            <a:custGeom>
              <a:avLst/>
              <a:gdLst>
                <a:gd name="connsiteX0" fmla="*/ 0 w 216694"/>
                <a:gd name="connsiteY0" fmla="*/ 69056 h 71437"/>
                <a:gd name="connsiteX1" fmla="*/ 0 w 216694"/>
                <a:gd name="connsiteY1" fmla="*/ 0 h 71437"/>
                <a:gd name="connsiteX2" fmla="*/ 216694 w 216694"/>
                <a:gd name="connsiteY2" fmla="*/ 0 h 71437"/>
                <a:gd name="connsiteX3" fmla="*/ 216694 w 216694"/>
                <a:gd name="connsiteY3" fmla="*/ 71437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694" h="71437">
                  <a:moveTo>
                    <a:pt x="0" y="69056"/>
                  </a:moveTo>
                  <a:lnTo>
                    <a:pt x="0" y="0"/>
                  </a:lnTo>
                  <a:lnTo>
                    <a:pt x="216694" y="0"/>
                  </a:lnTo>
                  <a:lnTo>
                    <a:pt x="216694" y="71437"/>
                  </a:lnTo>
                </a:path>
              </a:pathLst>
            </a:cu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n-ea"/>
              </a:endParaRPr>
            </a:p>
          </p:txBody>
        </p:sp>
        <p:sp>
          <p:nvSpPr>
            <p:cNvPr id="8285" name="사각형: 둥근 모서리 8284">
              <a:extLst>
                <a:ext uri="{FF2B5EF4-FFF2-40B4-BE49-F238E27FC236}">
                  <a16:creationId xmlns:a16="http://schemas.microsoft.com/office/drawing/2014/main" id="{74AA94AC-18F1-B444-E193-EC9399BEC539}"/>
                </a:ext>
              </a:extLst>
            </p:cNvPr>
            <p:cNvSpPr/>
            <p:nvPr/>
          </p:nvSpPr>
          <p:spPr>
            <a:xfrm flipH="1">
              <a:off x="3057663" y="5482854"/>
              <a:ext cx="567064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sp>
          <p:nvSpPr>
            <p:cNvPr id="8286" name="사각형: 둥근 모서리 8285">
              <a:extLst>
                <a:ext uri="{FF2B5EF4-FFF2-40B4-BE49-F238E27FC236}">
                  <a16:creationId xmlns:a16="http://schemas.microsoft.com/office/drawing/2014/main" id="{02D04601-A024-8BD2-F8CE-7DD693C1EB38}"/>
                </a:ext>
              </a:extLst>
            </p:cNvPr>
            <p:cNvSpPr/>
            <p:nvPr/>
          </p:nvSpPr>
          <p:spPr>
            <a:xfrm flipH="1">
              <a:off x="3646176" y="5482854"/>
              <a:ext cx="564271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cxnSp>
          <p:nvCxnSpPr>
            <p:cNvPr id="8287" name="직선 연결선 8286">
              <a:extLst>
                <a:ext uri="{FF2B5EF4-FFF2-40B4-BE49-F238E27FC236}">
                  <a16:creationId xmlns:a16="http://schemas.microsoft.com/office/drawing/2014/main" id="{B2B92287-A1CB-3A02-4358-162249D2000D}"/>
                </a:ext>
              </a:extLst>
            </p:cNvPr>
            <p:cNvCxnSpPr/>
            <p:nvPr/>
          </p:nvCxnSpPr>
          <p:spPr>
            <a:xfrm>
              <a:off x="3344653" y="5343839"/>
              <a:ext cx="1370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88" name="직선 연결선 8287">
              <a:extLst>
                <a:ext uri="{FF2B5EF4-FFF2-40B4-BE49-F238E27FC236}">
                  <a16:creationId xmlns:a16="http://schemas.microsoft.com/office/drawing/2014/main" id="{D1460331-16B8-FECC-0412-5B4CF453794B}"/>
                </a:ext>
              </a:extLst>
            </p:cNvPr>
            <p:cNvCxnSpPr/>
            <p:nvPr/>
          </p:nvCxnSpPr>
          <p:spPr>
            <a:xfrm>
              <a:off x="3918505" y="5343839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89" name="사각형: 둥근 모서리 8288">
              <a:extLst>
                <a:ext uri="{FF2B5EF4-FFF2-40B4-BE49-F238E27FC236}">
                  <a16:creationId xmlns:a16="http://schemas.microsoft.com/office/drawing/2014/main" id="{D3532A5B-FFBC-E67D-EBC8-70638D023576}"/>
                </a:ext>
              </a:extLst>
            </p:cNvPr>
            <p:cNvSpPr/>
            <p:nvPr/>
          </p:nvSpPr>
          <p:spPr>
            <a:xfrm flipH="1">
              <a:off x="4341806" y="4529540"/>
              <a:ext cx="1133427" cy="80908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호텔사업팀장</a:t>
              </a:r>
            </a:p>
          </p:txBody>
        </p:sp>
        <p:sp>
          <p:nvSpPr>
            <p:cNvPr id="8290" name="사각형: 둥근 모서리 8289">
              <a:extLst>
                <a:ext uri="{FF2B5EF4-FFF2-40B4-BE49-F238E27FC236}">
                  <a16:creationId xmlns:a16="http://schemas.microsoft.com/office/drawing/2014/main" id="{DC08D38E-233E-EB75-7F86-52714C00F746}"/>
                </a:ext>
              </a:extLst>
            </p:cNvPr>
            <p:cNvSpPr/>
            <p:nvPr/>
          </p:nvSpPr>
          <p:spPr>
            <a:xfrm flipH="1">
              <a:off x="4364467" y="5477592"/>
              <a:ext cx="1131262" cy="335096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  <a:latin typeface="+mn-ea"/>
                </a:rPr>
                <a:t>소장</a:t>
              </a:r>
            </a:p>
          </p:txBody>
        </p:sp>
        <p:cxnSp>
          <p:nvCxnSpPr>
            <p:cNvPr id="8291" name="직선 연결선 8290">
              <a:extLst>
                <a:ext uri="{FF2B5EF4-FFF2-40B4-BE49-F238E27FC236}">
                  <a16:creationId xmlns:a16="http://schemas.microsoft.com/office/drawing/2014/main" id="{F9DCB0C8-9DA5-0829-936A-E17B64E70389}"/>
                </a:ext>
              </a:extLst>
            </p:cNvPr>
            <p:cNvCxnSpPr/>
            <p:nvPr/>
          </p:nvCxnSpPr>
          <p:spPr>
            <a:xfrm>
              <a:off x="4992401" y="5338577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2" name="직선 연결선 8291">
              <a:extLst>
                <a:ext uri="{FF2B5EF4-FFF2-40B4-BE49-F238E27FC236}">
                  <a16:creationId xmlns:a16="http://schemas.microsoft.com/office/drawing/2014/main" id="{802467D4-2ED2-A352-0A75-19FA75A1147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98824" y="4451131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293" name="사각형: 둥근 모서리 8292">
              <a:extLst>
                <a:ext uri="{FF2B5EF4-FFF2-40B4-BE49-F238E27FC236}">
                  <a16:creationId xmlns:a16="http://schemas.microsoft.com/office/drawing/2014/main" id="{91426F10-5DBC-32DE-1CC1-65E27310782C}"/>
                </a:ext>
              </a:extLst>
            </p:cNvPr>
            <p:cNvSpPr/>
            <p:nvPr/>
          </p:nvSpPr>
          <p:spPr>
            <a:xfrm flipH="1">
              <a:off x="5616714" y="4525718"/>
              <a:ext cx="1133427" cy="342683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인프라사업팀장</a:t>
              </a:r>
            </a:p>
          </p:txBody>
        </p:sp>
        <p:sp>
          <p:nvSpPr>
            <p:cNvPr id="8294" name="사각형: 둥근 모서리 8293">
              <a:extLst>
                <a:ext uri="{FF2B5EF4-FFF2-40B4-BE49-F238E27FC236}">
                  <a16:creationId xmlns:a16="http://schemas.microsoft.com/office/drawing/2014/main" id="{4B60CB96-1EF0-8089-73AE-72E16F084BD5}"/>
                </a:ext>
              </a:extLst>
            </p:cNvPr>
            <p:cNvSpPr/>
            <p:nvPr/>
          </p:nvSpPr>
          <p:spPr>
            <a:xfrm flipH="1">
              <a:off x="5616714" y="4999779"/>
              <a:ext cx="1133427" cy="809087"/>
            </a:xfrm>
            <a:prstGeom prst="roundRect">
              <a:avLst>
                <a:gd name="adj" fmla="val 8855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  <a:latin typeface="+mn-ea"/>
                </a:rPr>
                <a:t>센터장</a:t>
              </a:r>
            </a:p>
          </p:txBody>
        </p:sp>
        <p:cxnSp>
          <p:nvCxnSpPr>
            <p:cNvPr id="8295" name="직선 연결선 8294">
              <a:extLst>
                <a:ext uri="{FF2B5EF4-FFF2-40B4-BE49-F238E27FC236}">
                  <a16:creationId xmlns:a16="http://schemas.microsoft.com/office/drawing/2014/main" id="{C2F59E6D-97F2-2BD8-1BDA-FF69CC5EE301}"/>
                </a:ext>
              </a:extLst>
            </p:cNvPr>
            <p:cNvCxnSpPr/>
            <p:nvPr/>
          </p:nvCxnSpPr>
          <p:spPr>
            <a:xfrm>
              <a:off x="6184605" y="4868401"/>
              <a:ext cx="2163" cy="138895"/>
            </a:xfrm>
            <a:prstGeom prst="line">
              <a:avLst/>
            </a:prstGeom>
            <a:ln>
              <a:solidFill>
                <a:srgbClr val="BFBF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6" name="직선 연결선 8295">
              <a:extLst>
                <a:ext uri="{FF2B5EF4-FFF2-40B4-BE49-F238E27FC236}">
                  <a16:creationId xmlns:a16="http://schemas.microsoft.com/office/drawing/2014/main" id="{0856D106-93B7-6781-02E8-81FA8007178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78887" y="4447309"/>
              <a:ext cx="1465" cy="81158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99" name="직선 연결선 8298">
              <a:extLst>
                <a:ext uri="{FF2B5EF4-FFF2-40B4-BE49-F238E27FC236}">
                  <a16:creationId xmlns:a16="http://schemas.microsoft.com/office/drawing/2014/main" id="{0D2EC2E4-528E-2E77-F1D0-DF1D388B849C}"/>
                </a:ext>
              </a:extLst>
            </p:cNvPr>
            <p:cNvCxnSpPr>
              <a:cxnSpLocks/>
            </p:cNvCxnSpPr>
            <p:nvPr/>
          </p:nvCxnSpPr>
          <p:spPr>
            <a:xfrm>
              <a:off x="4217477" y="3520584"/>
              <a:ext cx="7062" cy="545191"/>
            </a:xfrm>
            <a:prstGeom prst="lin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5" name="직사각형 94"/>
            <p:cNvSpPr/>
            <p:nvPr/>
          </p:nvSpPr>
          <p:spPr>
            <a:xfrm>
              <a:off x="1718689" y="4059626"/>
              <a:ext cx="5076000" cy="1807200"/>
            </a:xfrm>
            <a:prstGeom prst="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2227D92-4A45-2EDC-A26E-8D70E8F39589}"/>
              </a:ext>
            </a:extLst>
          </p:cNvPr>
          <p:cNvCxnSpPr>
            <a:cxnSpLocks/>
          </p:cNvCxnSpPr>
          <p:nvPr/>
        </p:nvCxnSpPr>
        <p:spPr>
          <a:xfrm>
            <a:off x="1881757" y="4862649"/>
            <a:ext cx="576" cy="138895"/>
          </a:xfrm>
          <a:prstGeom prst="line">
            <a:avLst/>
          </a:prstGeom>
          <a:ln>
            <a:solidFill>
              <a:srgbClr val="BF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9460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504C79BF-022B-1EBA-2785-5E4338534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787198"/>
              </p:ext>
            </p:extLst>
          </p:nvPr>
        </p:nvGraphicFramePr>
        <p:xfrm>
          <a:off x="296863" y="1568442"/>
          <a:ext cx="6264276" cy="3789322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3612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호텔사업본부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0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0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97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9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97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9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9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89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14E463D5-7696-8858-A122-962D552C4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239548"/>
              </p:ext>
            </p:extLst>
          </p:nvPr>
        </p:nvGraphicFramePr>
        <p:xfrm>
          <a:off x="296863" y="5491399"/>
          <a:ext cx="6264276" cy="3827529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9793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인프라사업본부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6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6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77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7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7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7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7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7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8260" name="슬라이드 번호 개체 틀 1">
            <a:extLst>
              <a:ext uri="{FF2B5EF4-FFF2-40B4-BE49-F238E27FC236}">
                <a16:creationId xmlns:a16="http://schemas.microsoft.com/office/drawing/2014/main" id="{52C64ABF-2CB2-45F6-BD66-1E09D63CA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59A9457-5943-41C6-A07D-354C9FA729BF}" type="slidenum">
              <a:rPr lang="ko-KR" altLang="en-US" smtClean="0">
                <a:solidFill>
                  <a:srgbClr val="898989"/>
                </a:solidFill>
              </a:rPr>
              <a:pPr/>
              <a:t>40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8261" name="그림 1">
            <a:extLst>
              <a:ext uri="{FF2B5EF4-FFF2-40B4-BE49-F238E27FC236}">
                <a16:creationId xmlns:a16="http://schemas.microsoft.com/office/drawing/2014/main" id="{905CF3C7-1BBC-818F-A5CC-6FBEAEE2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988" y="5492994"/>
            <a:ext cx="2714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262" name="그림 2">
            <a:extLst>
              <a:ext uri="{FF2B5EF4-FFF2-40B4-BE49-F238E27FC236}">
                <a16:creationId xmlns:a16="http://schemas.microsoft.com/office/drawing/2014/main" id="{EE6D8305-D405-199F-DD9F-ED71FF621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568450"/>
            <a:ext cx="27384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BD8A09-4AD7-EA2D-2EEA-2486D6110080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D3AA5153-F92F-3213-8103-CA06D8B6C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1329645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 dirty="0">
                <a:latin typeface="맑은 고딕" panose="020B0503020000020004" pitchFamily="50" charset="-127"/>
              </a:rPr>
              <a:t>(</a:t>
            </a:r>
            <a:r>
              <a:rPr lang="ko-KR" altLang="en-US" sz="900" dirty="0">
                <a:latin typeface="맑은 고딕" panose="020B0503020000020004" pitchFamily="50" charset="-127"/>
              </a:rPr>
              <a:t>금액단위 </a:t>
            </a:r>
            <a:r>
              <a:rPr lang="en-US" altLang="ko-KR" sz="900" dirty="0">
                <a:latin typeface="맑은 고딕" panose="020B0503020000020004" pitchFamily="50" charset="-127"/>
              </a:rPr>
              <a:t>: </a:t>
            </a:r>
            <a:r>
              <a:rPr lang="ko-KR" altLang="en-US" sz="900" dirty="0">
                <a:latin typeface="맑은 고딕" panose="020B0503020000020004" pitchFamily="50" charset="-127"/>
              </a:rPr>
              <a:t>천원</a:t>
            </a:r>
            <a:r>
              <a:rPr lang="en-US" altLang="ko-KR" sz="900" dirty="0">
                <a:latin typeface="맑은 고딕" panose="020B0503020000020004" pitchFamily="50" charset="-127"/>
              </a:rPr>
              <a:t>)</a:t>
            </a:r>
            <a:endParaRPr lang="ko-KR" altLang="en-US" sz="900" dirty="0">
              <a:latin typeface="맑은 고딕" panose="020B0503020000020004" pitchFamily="50" charset="-127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C47FF62D-4174-C670-72F7-F51DB37FC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799602"/>
              </p:ext>
            </p:extLst>
          </p:nvPr>
        </p:nvGraphicFramePr>
        <p:xfrm>
          <a:off x="296863" y="1531938"/>
          <a:ext cx="6264276" cy="7691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0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3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1749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661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추진일정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6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11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안전보건경영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시스템 유지보수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KOSHA-MS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컨설팅 및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사후심사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유지보수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 ISO45001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사후심사 및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유지보수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이크레더블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SH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평가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111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안전보건 경영방침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안전보건방침 수립 및 공포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안전보건방침 게시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11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이해관계자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니즈 파악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이해관계자 니즈 파악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11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 평가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활동계획 수립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활동 실시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최초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정기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수시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개선대책 검토 및 실행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6111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운영법규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관련법규 조사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법규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등록부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등록 및 전파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6111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안전보건목표 및 </a:t>
                      </a:r>
                      <a:b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</a:b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추진계획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안전보건목표 및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추진계획 수립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6111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구조 및 책임 절차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안전보건관리 조직 정비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6111">
                <a:tc rowSpan="5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교육훈련 및</a:t>
                      </a:r>
                      <a:b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</a:br>
                      <a:r>
                        <a:rPr lang="ko-KR" alt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자격절차</a:t>
                      </a: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안전보건교육 계획수립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산업안전보건교육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교육훈련 및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자격절차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채용시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관리감독자 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안전보건관리책임자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36111">
                <a:tc rowSpan="3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비상시 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대비ㆍ대응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훈련 계획 수립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비상시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대비ㆍ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․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대응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시나리오 작성 및 보완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361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훈련 실시 및 평가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39261" name="슬라이드 번호 개체 틀 1">
            <a:extLst>
              <a:ext uri="{FF2B5EF4-FFF2-40B4-BE49-F238E27FC236}">
                <a16:creationId xmlns:a16="http://schemas.microsoft.com/office/drawing/2014/main" id="{7A09233F-B30E-5460-FB00-046BA66D4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ko-KR" sz="1000">
                <a:solidFill>
                  <a:srgbClr val="898989"/>
                </a:solidFill>
              </a:rPr>
              <a:t>36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7BF406-4CD9-7604-4439-1A98353A257A}"/>
              </a:ext>
            </a:extLst>
          </p:cNvPr>
          <p:cNvSpPr txBox="1"/>
          <p:nvPr/>
        </p:nvSpPr>
        <p:spPr>
          <a:xfrm>
            <a:off x="225743" y="443615"/>
            <a:ext cx="59803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 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년도 안전보건 업무 일정표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번호 개체 틀 1">
            <a:extLst>
              <a:ext uri="{FF2B5EF4-FFF2-40B4-BE49-F238E27FC236}">
                <a16:creationId xmlns:a16="http://schemas.microsoft.com/office/drawing/2014/main" id="{242E70C9-8E10-8FAD-37AC-0481DB0BE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9717BA4-5BBB-4804-8F96-863CA9C76000}" type="slidenum">
              <a:rPr lang="ko-KR" altLang="en-US" sz="1000" smtClean="0">
                <a:solidFill>
                  <a:srgbClr val="898989"/>
                </a:solidFill>
              </a:rPr>
              <a:pPr/>
              <a:t>42</a:t>
            </a:fld>
            <a:endParaRPr lang="ko-KR" altLang="en-US" sz="1000">
              <a:solidFill>
                <a:srgbClr val="898989"/>
              </a:solidFill>
            </a:endParaRP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4BEF1549-41DD-1382-C198-693D9E8AB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31237"/>
              </p:ext>
            </p:extLst>
          </p:nvPr>
        </p:nvGraphicFramePr>
        <p:xfrm>
          <a:off x="296862" y="1531938"/>
          <a:ext cx="6264280" cy="767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8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1617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4649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추진일정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1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824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모니터링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성과평가</a:t>
                      </a:r>
                    </a:p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성과평가 실시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82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준수평가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824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내부심사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내부심사 계획서 작성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82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내부심사 실시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824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경영자 검토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경영자 검토계획서 작성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82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경영자 검토 관리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부적합 시정조치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개선 실행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부적합 시정조치 및 개선 실행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안전보건경영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일반건강진단 실시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특수건강진단 실시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교대근무자 건강관리수립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및 활동특수건강진단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매월 안전점검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자체 산업안전교육 실시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 실시 및 개선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TBM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제안제도 실시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안전점검의 날 리포트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365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게시판 활동 포상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09824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아차사고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수집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0EBE62A-2BD8-6324-A104-D6BB37D25DBA}"/>
              </a:ext>
            </a:extLst>
          </p:cNvPr>
          <p:cNvSpPr txBox="1"/>
          <p:nvPr/>
        </p:nvSpPr>
        <p:spPr>
          <a:xfrm>
            <a:off x="225743" y="443615"/>
            <a:ext cx="588085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  2025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맑은 고딕" panose="020B0503020000020004" pitchFamily="50" charset="-127"/>
              </a:rPr>
              <a:t>년도 안전보건 업무 일정표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E71F4-7894-3FB9-9877-2E73A5C36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B2BC6DC-B36E-BD62-1C37-3C8EA99E43E9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57CA134C-93C6-5D52-4DF9-043391ED2C70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F6B69B15-E8BD-9F40-B1F3-F564FE3BD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5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85749" y="2192265"/>
            <a:ext cx="6275389" cy="2825008"/>
            <a:chOff x="285749" y="2192265"/>
            <a:chExt cx="6275389" cy="2825008"/>
          </a:xfrm>
        </p:grpSpPr>
        <p:sp>
          <p:nvSpPr>
            <p:cNvPr id="8334" name="사각형: 둥근 위쪽 모서리 8333">
              <a:extLst>
                <a:ext uri="{FF2B5EF4-FFF2-40B4-BE49-F238E27FC236}">
                  <a16:creationId xmlns:a16="http://schemas.microsoft.com/office/drawing/2014/main" id="{FB393E20-5897-1C4D-1DF6-5931996D63D5}"/>
                </a:ext>
              </a:extLst>
            </p:cNvPr>
            <p:cNvSpPr/>
            <p:nvPr/>
          </p:nvSpPr>
          <p:spPr bwMode="auto">
            <a:xfrm>
              <a:off x="285749" y="2192265"/>
              <a:ext cx="6275386" cy="325383"/>
            </a:xfrm>
            <a:prstGeom prst="round2SameRect">
              <a:avLst>
                <a:gd name="adj1" fmla="val 25563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 extrusionH="184150"/>
          </p:spPr>
          <p:txBody>
            <a:bodyPr vert="horz" wrap="square" lIns="91440" tIns="72000" rIns="91440" bIns="108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5762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1200" cap="none" spc="-15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  <a:sym typeface="Wingdings" panose="05000000000000000000" pitchFamily="2" charset="2"/>
                </a:rPr>
                <a:t>본사 안전관리 책임자 역할</a:t>
              </a:r>
            </a:p>
          </p:txBody>
        </p:sp>
        <p:sp>
          <p:nvSpPr>
            <p:cNvPr id="8336" name="직사각형 8335">
              <a:extLst>
                <a:ext uri="{FF2B5EF4-FFF2-40B4-BE49-F238E27FC236}">
                  <a16:creationId xmlns:a16="http://schemas.microsoft.com/office/drawing/2014/main" id="{947D43B6-165F-27AE-7C52-22D99392D187}"/>
                </a:ext>
              </a:extLst>
            </p:cNvPr>
            <p:cNvSpPr/>
            <p:nvPr/>
          </p:nvSpPr>
          <p:spPr>
            <a:xfrm>
              <a:off x="285752" y="2499415"/>
              <a:ext cx="6275386" cy="25178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buClr>
                  <a:srgbClr val="0070C0"/>
                </a:buClr>
              </a:pP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안전보건팀</a:t>
              </a:r>
            </a:p>
          </p:txBody>
        </p:sp>
        <p:sp>
          <p:nvSpPr>
            <p:cNvPr id="8337" name="직사각형 8336">
              <a:extLst>
                <a:ext uri="{FF2B5EF4-FFF2-40B4-BE49-F238E27FC236}">
                  <a16:creationId xmlns:a16="http://schemas.microsoft.com/office/drawing/2014/main" id="{D1A32240-B013-79DA-A319-170BC8548B9E}"/>
                </a:ext>
              </a:extLst>
            </p:cNvPr>
            <p:cNvSpPr/>
            <p:nvPr/>
          </p:nvSpPr>
          <p:spPr>
            <a:xfrm>
              <a:off x="425404" y="2752462"/>
              <a:ext cx="5996082" cy="21366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①  회사 산업재해 예방계획의 수립 및 시행</a:t>
              </a: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②  회사 안전보건관리 규정의 작성 및 변경</a:t>
              </a: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③  전 직원 안전보건 교육 계획 수립 및 시행</a:t>
              </a: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④  작업환경 측정 등 작업환경의 점검 및 개선계획 수립 </a:t>
              </a:r>
              <a:r>
                <a:rPr lang="en-US" altLang="ko-KR" sz="1000" b="1" dirty="0">
                  <a:latin typeface="+mn-ea"/>
                </a:rPr>
                <a:t>• </a:t>
              </a:r>
              <a:r>
                <a:rPr lang="ko-KR" altLang="en-US" sz="1000" b="1" dirty="0">
                  <a:latin typeface="+mn-ea"/>
                </a:rPr>
                <a:t>시행</a:t>
              </a: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⑤  위험성평가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위험기구 또는 설비 점검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작업장 정리정돈</a:t>
              </a:r>
              <a:endParaRPr lang="en-US" altLang="ko-KR" sz="1000" b="1" dirty="0">
                <a:latin typeface="+mn-ea"/>
              </a:endParaRP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⑥  안전보건교육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근로자 건강관리</a:t>
              </a:r>
              <a:endParaRPr lang="en-US" altLang="ko-KR" sz="1000" b="1" dirty="0">
                <a:latin typeface="+mn-ea"/>
              </a:endParaRP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⑦  산재 원인조사 및 재발방지 대책 수립</a:t>
              </a:r>
              <a:endParaRPr lang="en-US" altLang="ko-KR" sz="1000" b="1" dirty="0">
                <a:latin typeface="+mn-ea"/>
              </a:endParaRPr>
            </a:p>
            <a:p>
              <a:pPr>
                <a:lnSpc>
                  <a:spcPts val="2000"/>
                </a:lnSpc>
                <a:spcAft>
                  <a:spcPts val="0"/>
                </a:spcAft>
              </a:pPr>
              <a:r>
                <a:rPr lang="ko-KR" altLang="en-US" sz="1000" b="1" dirty="0">
                  <a:latin typeface="+mn-ea"/>
                </a:rPr>
                <a:t>⑧  안전장치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보호구 </a:t>
              </a:r>
              <a:r>
                <a:rPr lang="ko-KR" altLang="en-US" sz="1000" b="1" dirty="0" err="1">
                  <a:latin typeface="+mn-ea"/>
                </a:rPr>
                <a:t>적격품</a:t>
              </a:r>
              <a:r>
                <a:rPr lang="ko-KR" altLang="en-US" sz="1000" b="1" dirty="0">
                  <a:latin typeface="+mn-ea"/>
                </a:rPr>
                <a:t> 여부 확인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296863" y="5242519"/>
            <a:ext cx="6275389" cy="4125319"/>
            <a:chOff x="296863" y="5242519"/>
            <a:chExt cx="6275389" cy="4125319"/>
          </a:xfrm>
        </p:grpSpPr>
        <p:sp>
          <p:nvSpPr>
            <p:cNvPr id="8350" name="사각형: 둥근 위쪽 모서리 8349">
              <a:extLst>
                <a:ext uri="{FF2B5EF4-FFF2-40B4-BE49-F238E27FC236}">
                  <a16:creationId xmlns:a16="http://schemas.microsoft.com/office/drawing/2014/main" id="{2877927A-8AB2-71D0-F8F8-251C2255118D}"/>
                </a:ext>
              </a:extLst>
            </p:cNvPr>
            <p:cNvSpPr/>
            <p:nvPr/>
          </p:nvSpPr>
          <p:spPr bwMode="auto">
            <a:xfrm>
              <a:off x="296863" y="5242519"/>
              <a:ext cx="6275386" cy="308218"/>
            </a:xfrm>
            <a:prstGeom prst="round2SameRect">
              <a:avLst>
                <a:gd name="adj1" fmla="val 31942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 extrusionH="184150"/>
          </p:spPr>
          <p:txBody>
            <a:bodyPr vert="horz" wrap="square" lIns="91440" tIns="72000" rIns="91440" bIns="108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5762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1200" cap="none" spc="-15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  <a:sym typeface="Wingdings" panose="05000000000000000000" pitchFamily="2" charset="2"/>
                </a:rPr>
                <a:t>사업별 안전관리 책임자  역할</a:t>
              </a:r>
            </a:p>
          </p:txBody>
        </p:sp>
        <p:sp>
          <p:nvSpPr>
            <p:cNvPr id="8352" name="직사각형 8351">
              <a:extLst>
                <a:ext uri="{FF2B5EF4-FFF2-40B4-BE49-F238E27FC236}">
                  <a16:creationId xmlns:a16="http://schemas.microsoft.com/office/drawing/2014/main" id="{7494273C-13C3-3E24-F345-5D093E42C10A}"/>
                </a:ext>
              </a:extLst>
            </p:cNvPr>
            <p:cNvSpPr/>
            <p:nvPr/>
          </p:nvSpPr>
          <p:spPr>
            <a:xfrm>
              <a:off x="296866" y="5557682"/>
              <a:ext cx="6275386" cy="38101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buClr>
                  <a:srgbClr val="0070C0"/>
                </a:buClr>
              </a:pP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FM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사업본부장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성장사업본부장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호텔사업본부장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인프라사업본부장</a:t>
              </a:r>
            </a:p>
          </p:txBody>
        </p:sp>
        <p:sp>
          <p:nvSpPr>
            <p:cNvPr id="8353" name="직사각형 8352">
              <a:extLst>
                <a:ext uri="{FF2B5EF4-FFF2-40B4-BE49-F238E27FC236}">
                  <a16:creationId xmlns:a16="http://schemas.microsoft.com/office/drawing/2014/main" id="{CFD7D508-6DAF-950A-C683-52E1605B4AB9}"/>
                </a:ext>
              </a:extLst>
            </p:cNvPr>
            <p:cNvSpPr/>
            <p:nvPr/>
          </p:nvSpPr>
          <p:spPr>
            <a:xfrm>
              <a:off x="436518" y="5832386"/>
              <a:ext cx="5996082" cy="33831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① 소관 사업별 산업안전보건업무 총괄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② 소관 사업별 산업재해 예방계획 수립 및 시행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③ 관련 사업장 안전보건 교육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④ 관련 사업장 유해 </a:t>
              </a:r>
              <a:r>
                <a:rPr lang="en-US" altLang="ko-KR" sz="1000" b="1" dirty="0">
                  <a:latin typeface="+mn-ea"/>
                </a:rPr>
                <a:t>• </a:t>
              </a:r>
              <a:r>
                <a:rPr lang="ko-KR" altLang="en-US" sz="1000" b="1" dirty="0">
                  <a:latin typeface="+mn-ea"/>
                </a:rPr>
                <a:t>위험요인 점검 및 개선활동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⑤ 소관 사업별 근로자의 건강진단 등 건강관리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⑥ 산업재해의 원인 조사 및 재발 방지대책 수립 시행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⑦ 소관 사업별 산업재해에 관한 통계의 기록 및 유지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⑧ 안전장치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보호구 지급 및 지급현황 관리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⑨ 관련 사업장 위험성 평가 실시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⑩ 안전보건규칙에서 정하는 근로자의 위험 또는 건강장해 방지활동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⑪ 지역별 산업안전보건협의체 구성 및 운영 </a:t>
              </a:r>
              <a:r>
                <a:rPr lang="en-US" altLang="ko-KR" sz="1000" b="1" dirty="0">
                  <a:latin typeface="+mn-ea"/>
                </a:rPr>
                <a:t>(</a:t>
              </a:r>
              <a:r>
                <a:rPr lang="ko-KR" altLang="en-US" sz="1000" b="1" dirty="0">
                  <a:latin typeface="+mn-ea"/>
                </a:rPr>
                <a:t>지역 협의체 구성 필요시</a:t>
              </a:r>
              <a:r>
                <a:rPr lang="en-US" altLang="ko-KR" sz="1000" b="1" dirty="0">
                  <a:latin typeface="+mn-ea"/>
                </a:rPr>
                <a:t>)</a:t>
              </a:r>
            </a:p>
            <a:p>
              <a:pPr>
                <a:lnSpc>
                  <a:spcPts val="2000"/>
                </a:lnSpc>
              </a:pPr>
              <a:r>
                <a:rPr lang="en-US" altLang="ko-KR" sz="1000" b="1" dirty="0">
                  <a:latin typeface="+mn-ea"/>
                </a:rPr>
                <a:t>⑫ </a:t>
              </a:r>
              <a:r>
                <a:rPr lang="ko-KR" altLang="en-US" sz="1000" b="1" dirty="0">
                  <a:latin typeface="+mn-ea"/>
                </a:rPr>
                <a:t>관련 사업장 산업안전보건 업무 이행실태 관리 및 추진실적  보고</a:t>
              </a:r>
            </a:p>
            <a:p>
              <a:pPr>
                <a:lnSpc>
                  <a:spcPts val="2000"/>
                </a:lnSpc>
              </a:pPr>
              <a:r>
                <a:rPr lang="ko-KR" altLang="en-US" sz="1000" b="1" dirty="0">
                  <a:latin typeface="+mn-ea"/>
                </a:rPr>
                <a:t>⑬ 산업재해 발생시 보고 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7121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B14FE-C896-0CF4-3D02-498700C23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5577FD3-A039-48F8-0399-AE794C332430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74160951-F889-56F2-9A8B-3FB30CF02DD8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9D2F89C5-22B2-C272-F0A7-4F1EF5531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8334" name="사각형: 둥근 위쪽 모서리 8333">
            <a:extLst>
              <a:ext uri="{FF2B5EF4-FFF2-40B4-BE49-F238E27FC236}">
                <a16:creationId xmlns:a16="http://schemas.microsoft.com/office/drawing/2014/main" id="{44491F8F-47A9-546C-3B70-1938A8351EEA}"/>
              </a:ext>
            </a:extLst>
          </p:cNvPr>
          <p:cNvSpPr/>
          <p:nvPr/>
        </p:nvSpPr>
        <p:spPr bwMode="auto">
          <a:xfrm>
            <a:off x="285749" y="2192263"/>
            <a:ext cx="6275386" cy="312811"/>
          </a:xfrm>
          <a:prstGeom prst="round2SameRect">
            <a:avLst>
              <a:gd name="adj1" fmla="val 29665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184150"/>
        </p:spPr>
        <p:txBody>
          <a:bodyPr vert="horz" wrap="square" lIns="91440" tIns="72000" rIns="91440" bIns="108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5762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지역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/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현장 안전관리 책임자  역할</a:t>
            </a:r>
          </a:p>
        </p:txBody>
      </p:sp>
      <p:sp>
        <p:nvSpPr>
          <p:cNvPr id="8336" name="직사각형 8335">
            <a:extLst>
              <a:ext uri="{FF2B5EF4-FFF2-40B4-BE49-F238E27FC236}">
                <a16:creationId xmlns:a16="http://schemas.microsoft.com/office/drawing/2014/main" id="{7EFC6538-74A5-1D13-BB4E-F34960FB7F4F}"/>
              </a:ext>
            </a:extLst>
          </p:cNvPr>
          <p:cNvSpPr/>
          <p:nvPr/>
        </p:nvSpPr>
        <p:spPr>
          <a:xfrm>
            <a:off x="285752" y="2505074"/>
            <a:ext cx="6275386" cy="3736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 defTabSz="1043056" latinLnBrk="0">
              <a:lnSpc>
                <a:spcPts val="1900"/>
              </a:lnSpc>
              <a:buClr>
                <a:srgbClr val="0070C0"/>
              </a:buClr>
            </a:pP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수도권사업단장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호남본부장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강원사업단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서비스사업팀장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성장사업단장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</a:t>
            </a:r>
          </a:p>
          <a:p>
            <a:pPr algn="ctr" defTabSz="1043056" latinLnBrk="0">
              <a:lnSpc>
                <a:spcPts val="1900"/>
              </a:lnSpc>
              <a:buClr>
                <a:srgbClr val="0070C0"/>
              </a:buClr>
            </a:pP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고객서비스팀장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호텔사업팀장</a:t>
            </a:r>
            <a:r>
              <a: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인프라사업팀장</a:t>
            </a:r>
          </a:p>
        </p:txBody>
      </p:sp>
      <p:sp>
        <p:nvSpPr>
          <p:cNvPr id="8337" name="직사각형 8336">
            <a:extLst>
              <a:ext uri="{FF2B5EF4-FFF2-40B4-BE49-F238E27FC236}">
                <a16:creationId xmlns:a16="http://schemas.microsoft.com/office/drawing/2014/main" id="{2B2107DB-0A65-BF14-DF7C-7C3E68787335}"/>
              </a:ext>
            </a:extLst>
          </p:cNvPr>
          <p:cNvSpPr/>
          <p:nvPr/>
        </p:nvSpPr>
        <p:spPr>
          <a:xfrm>
            <a:off x="425404" y="3060836"/>
            <a:ext cx="5996082" cy="303781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① 지역별 산업안전보건업무 총괄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② 안전관리자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보건관리자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관리감독자 지휘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감독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③ 관련 사업장 직원  안전보건 교육 및 관리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④ 작업복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보호구 및 방호장치의 점검과 그 착용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사용에 관한 교육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지도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⑤ 관련 사업장 유해 </a:t>
            </a:r>
            <a:r>
              <a:rPr lang="en-US" altLang="ko-KR" sz="1000" b="1" dirty="0">
                <a:latin typeface="+mn-ea"/>
              </a:rPr>
              <a:t>• </a:t>
            </a:r>
            <a:r>
              <a:rPr lang="ko-KR" altLang="en-US" sz="1000" b="1" dirty="0">
                <a:latin typeface="+mn-ea"/>
              </a:rPr>
              <a:t>위험요인 점검 및 개선활동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⑥ 관련 사업장 산업재해 보고 및 이에 대한 응급조치 실시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⑦ 관련 사업장 작업장 정리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정돈 및 통로 확보에 대한 확인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감독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⑧ 안전관리자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보건관리자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산업보건의 등의 지도 </a:t>
            </a:r>
            <a:r>
              <a:rPr lang="en-US" altLang="ko-KR" sz="1000" b="1" dirty="0">
                <a:latin typeface="+mn-ea"/>
              </a:rPr>
              <a:t>· </a:t>
            </a:r>
            <a:r>
              <a:rPr lang="ko-KR" altLang="en-US" sz="1000" b="1" dirty="0">
                <a:latin typeface="+mn-ea"/>
              </a:rPr>
              <a:t>조언에 대한 협조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⑨ 관련 사업장 위험성 평가실시 및 관리</a:t>
            </a:r>
          </a:p>
          <a:p>
            <a:pPr>
              <a:lnSpc>
                <a:spcPts val="2000"/>
              </a:lnSpc>
            </a:pPr>
            <a:r>
              <a:rPr lang="ko-KR" altLang="en-US" sz="1000" b="1" dirty="0">
                <a:latin typeface="+mn-ea"/>
              </a:rPr>
              <a:t>⑩ 지역별 산업안전보건협의체 구성 및 운영 </a:t>
            </a:r>
            <a:r>
              <a:rPr lang="en-US" altLang="ko-KR" sz="1000" b="1" dirty="0">
                <a:latin typeface="+mn-ea"/>
              </a:rPr>
              <a:t>(</a:t>
            </a:r>
            <a:r>
              <a:rPr lang="ko-KR" altLang="en-US" sz="1000" b="1" dirty="0">
                <a:latin typeface="+mn-ea"/>
              </a:rPr>
              <a:t>지역 협의체 구성 필요시</a:t>
            </a:r>
            <a:r>
              <a:rPr lang="en-US" altLang="ko-KR" sz="1000" b="1" dirty="0">
                <a:latin typeface="+mn-ea"/>
              </a:rPr>
              <a:t>)</a:t>
            </a:r>
          </a:p>
          <a:p>
            <a:pPr>
              <a:lnSpc>
                <a:spcPts val="2000"/>
              </a:lnSpc>
            </a:pPr>
            <a:r>
              <a:rPr lang="en-US" altLang="ko-KR" sz="1000" b="1" dirty="0">
                <a:latin typeface="+mn-ea"/>
              </a:rPr>
              <a:t>⑪ </a:t>
            </a:r>
            <a:r>
              <a:rPr lang="ko-KR" altLang="en-US" sz="1000" b="1" dirty="0">
                <a:latin typeface="+mn-ea"/>
              </a:rPr>
              <a:t>관련 사업장 안전보건 관리업무 추진실적 및 산업재해 발생시 보고 등</a:t>
            </a:r>
          </a:p>
        </p:txBody>
      </p:sp>
    </p:spTree>
    <p:extLst>
      <p:ext uri="{BB962C8B-B14F-4D97-AF65-F5344CB8AC3E}">
        <p14:creationId xmlns:p14="http://schemas.microsoft.com/office/powerpoint/2010/main" val="520590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30026-DF34-5B46-6F73-C7A3BD177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01E814E-85E1-2155-0D72-4CF8D5149275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4A46D77B-8F3F-4F25-4583-0F1174E12A69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F9F57A0C-AB6F-798D-2503-067CE119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7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285749" y="2192261"/>
            <a:ext cx="6275389" cy="2798840"/>
            <a:chOff x="285749" y="2192261"/>
            <a:chExt cx="6275389" cy="2798840"/>
          </a:xfrm>
        </p:grpSpPr>
        <p:sp>
          <p:nvSpPr>
            <p:cNvPr id="8334" name="사각형: 둥근 위쪽 모서리 8333">
              <a:extLst>
                <a:ext uri="{FF2B5EF4-FFF2-40B4-BE49-F238E27FC236}">
                  <a16:creationId xmlns:a16="http://schemas.microsoft.com/office/drawing/2014/main" id="{E486600C-862A-239A-2693-CAB6583AFBC3}"/>
                </a:ext>
              </a:extLst>
            </p:cNvPr>
            <p:cNvSpPr/>
            <p:nvPr/>
          </p:nvSpPr>
          <p:spPr bwMode="auto">
            <a:xfrm>
              <a:off x="285749" y="2192261"/>
              <a:ext cx="6275386" cy="272304"/>
            </a:xfrm>
            <a:prstGeom prst="round2SameRect">
              <a:avLst>
                <a:gd name="adj1" fmla="val 24349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 extrusionH="184150"/>
          </p:spPr>
          <p:txBody>
            <a:bodyPr vert="horz" wrap="square" lIns="91440" tIns="72000" rIns="91440" bIns="108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5762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1200" cap="none" spc="-15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  <a:sym typeface="Wingdings" panose="05000000000000000000" pitchFamily="2" charset="2"/>
                </a:rPr>
                <a:t>안전 책임자 역할</a:t>
              </a:r>
            </a:p>
          </p:txBody>
        </p:sp>
        <p:sp>
          <p:nvSpPr>
            <p:cNvPr id="8336" name="직사각형 8335">
              <a:extLst>
                <a:ext uri="{FF2B5EF4-FFF2-40B4-BE49-F238E27FC236}">
                  <a16:creationId xmlns:a16="http://schemas.microsoft.com/office/drawing/2014/main" id="{BA980978-2BC1-664E-1D7B-C9D4F18EAB78}"/>
                </a:ext>
              </a:extLst>
            </p:cNvPr>
            <p:cNvSpPr/>
            <p:nvPr/>
          </p:nvSpPr>
          <p:spPr>
            <a:xfrm>
              <a:off x="285752" y="2467407"/>
              <a:ext cx="6275386" cy="25236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spcBef>
                  <a:spcPts val="300"/>
                </a:spcBef>
                <a:buClr>
                  <a:srgbClr val="0070C0"/>
                </a:buClr>
              </a:pP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KT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빌딩센터장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성장사업단장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고객서비스팀장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지사장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지원센터장</a:t>
              </a:r>
              <a:endPara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ctr" defTabSz="1043056" latinLnBrk="0">
                <a:buClr>
                  <a:srgbClr val="0070C0"/>
                </a:buClr>
              </a:pP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호텔사업팀장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인프라사업센터장</a:t>
              </a:r>
            </a:p>
          </p:txBody>
        </p:sp>
        <p:sp>
          <p:nvSpPr>
            <p:cNvPr id="8337" name="직사각형 8336">
              <a:extLst>
                <a:ext uri="{FF2B5EF4-FFF2-40B4-BE49-F238E27FC236}">
                  <a16:creationId xmlns:a16="http://schemas.microsoft.com/office/drawing/2014/main" id="{9C59B726-4A94-AAAC-B679-39915F7C99C2}"/>
                </a:ext>
              </a:extLst>
            </p:cNvPr>
            <p:cNvSpPr/>
            <p:nvPr/>
          </p:nvSpPr>
          <p:spPr>
            <a:xfrm>
              <a:off x="425404" y="2947707"/>
              <a:ext cx="5996082" cy="18639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 ① 사업장 순회점검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지도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개선조치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 ② 사업장 유해 </a:t>
              </a:r>
              <a:r>
                <a:rPr lang="en-US" altLang="ko-KR" sz="1000" b="1" dirty="0">
                  <a:latin typeface="+mn-ea"/>
                </a:rPr>
                <a:t>• </a:t>
              </a:r>
              <a:r>
                <a:rPr lang="ko-KR" altLang="en-US" sz="1000" b="1" dirty="0">
                  <a:latin typeface="+mn-ea"/>
                </a:rPr>
                <a:t>위험요인 점검결과 보고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 ③ 사업장 작업환경 측정 실시 등</a:t>
              </a:r>
              <a:endParaRPr lang="en-US" altLang="ko-KR" sz="1000" b="1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endParaRPr lang="ko-KR" altLang="en-US" sz="1000" b="1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000" b="1" dirty="0">
                  <a:latin typeface="+mn-ea"/>
                </a:rPr>
                <a:t> ※ 50</a:t>
              </a:r>
              <a:r>
                <a:rPr lang="ko-KR" altLang="en-US" sz="1000" b="1" dirty="0">
                  <a:latin typeface="+mn-ea"/>
                </a:rPr>
                <a:t>인 이상 사업장 별도 위탁 선임</a:t>
              </a: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296863" y="5380252"/>
            <a:ext cx="6275389" cy="2846454"/>
            <a:chOff x="296863" y="5380252"/>
            <a:chExt cx="6275389" cy="2846454"/>
          </a:xfrm>
        </p:grpSpPr>
        <p:sp>
          <p:nvSpPr>
            <p:cNvPr id="3" name="사각형: 둥근 위쪽 모서리 2">
              <a:extLst>
                <a:ext uri="{FF2B5EF4-FFF2-40B4-BE49-F238E27FC236}">
                  <a16:creationId xmlns:a16="http://schemas.microsoft.com/office/drawing/2014/main" id="{2270C6DD-DA2C-B42B-4658-86F0962E6B4A}"/>
                </a:ext>
              </a:extLst>
            </p:cNvPr>
            <p:cNvSpPr/>
            <p:nvPr/>
          </p:nvSpPr>
          <p:spPr bwMode="auto">
            <a:xfrm>
              <a:off x="296863" y="5380252"/>
              <a:ext cx="6275386" cy="272304"/>
            </a:xfrm>
            <a:prstGeom prst="round2SameRect">
              <a:avLst>
                <a:gd name="adj1" fmla="val 36008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 extrusionH="184150"/>
          </p:spPr>
          <p:txBody>
            <a:bodyPr vert="horz" wrap="square" lIns="91440" tIns="72000" rIns="91440" bIns="108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5762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1200" cap="none" spc="-15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  <a:sym typeface="Wingdings" panose="05000000000000000000" pitchFamily="2" charset="2"/>
                </a:rPr>
                <a:t>관리감독자 역할</a:t>
              </a: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F40C951D-3DF0-1764-F050-8732F6737A75}"/>
                </a:ext>
              </a:extLst>
            </p:cNvPr>
            <p:cNvSpPr/>
            <p:nvPr/>
          </p:nvSpPr>
          <p:spPr>
            <a:xfrm>
              <a:off x="296866" y="5655397"/>
              <a:ext cx="6275386" cy="25713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buClr>
                  <a:srgbClr val="0070C0"/>
                </a:buClr>
              </a:pP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KT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빌딩소장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일반빌딩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</a:t>
              </a:r>
              <a:r>
                <a:rPr lang="ko-KR" altLang="en-US" sz="1200" b="1" spc="-30" dirty="0" err="1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리마크빌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소장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지사장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지원센터장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호텔소장</a:t>
              </a:r>
              <a:r>
                <a:rPr lang="en-US" altLang="ko-KR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200" b="1" spc="-30" dirty="0">
                  <a:ln>
                    <a:solidFill>
                      <a:schemeClr val="accent1">
                        <a:shade val="95000"/>
                        <a:satMod val="10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인프라센터장</a:t>
              </a:r>
              <a:endParaRPr lang="en-US" altLang="ko-KR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5BAA73BC-0421-592E-5655-0898B3DDC9D5}"/>
                </a:ext>
              </a:extLst>
            </p:cNvPr>
            <p:cNvSpPr/>
            <p:nvPr/>
          </p:nvSpPr>
          <p:spPr>
            <a:xfrm>
              <a:off x="436518" y="5955994"/>
              <a:ext cx="5996082" cy="2088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 ① 사업장 안전관리 업무수행 및 교육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② 작업복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보호구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방호장치의 점검</a:t>
              </a:r>
              <a:r>
                <a:rPr lang="en-US" altLang="ko-KR" sz="1000" b="1" dirty="0">
                  <a:latin typeface="+mn-ea"/>
                </a:rPr>
                <a:t>•</a:t>
              </a:r>
              <a:r>
                <a:rPr lang="ko-KR" altLang="en-US" sz="1000" b="1" dirty="0">
                  <a:latin typeface="+mn-ea"/>
                </a:rPr>
                <a:t>착용</a:t>
              </a:r>
              <a:r>
                <a:rPr lang="en-US" altLang="ko-KR" sz="1000" b="1" dirty="0">
                  <a:latin typeface="+mn-ea"/>
                </a:rPr>
                <a:t>•</a:t>
              </a:r>
              <a:r>
                <a:rPr lang="ko-KR" altLang="en-US" sz="1000" b="1" dirty="0">
                  <a:latin typeface="+mn-ea"/>
                </a:rPr>
                <a:t>사용에 관한 교육</a:t>
              </a:r>
              <a:r>
                <a:rPr lang="en-US" altLang="ko-KR" sz="1000" b="1" dirty="0">
                  <a:latin typeface="+mn-ea"/>
                </a:rPr>
                <a:t>•</a:t>
              </a:r>
              <a:r>
                <a:rPr lang="ko-KR" altLang="en-US" sz="1000" b="1" dirty="0">
                  <a:latin typeface="+mn-ea"/>
                </a:rPr>
                <a:t>지도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③ 작업장 정리 </a:t>
              </a:r>
              <a:r>
                <a:rPr lang="en-US" altLang="ko-KR" sz="1000" b="1" dirty="0">
                  <a:latin typeface="+mn-ea"/>
                </a:rPr>
                <a:t>· </a:t>
              </a:r>
              <a:r>
                <a:rPr lang="ko-KR" altLang="en-US" sz="1000" b="1" dirty="0">
                  <a:latin typeface="+mn-ea"/>
                </a:rPr>
                <a:t>정돈 및 통로 확보에 대한 확인 </a:t>
              </a:r>
              <a:r>
                <a:rPr lang="en-US" altLang="ko-KR" sz="1000" b="1" dirty="0">
                  <a:latin typeface="+mn-ea"/>
                </a:rPr>
                <a:t>· </a:t>
              </a:r>
              <a:r>
                <a:rPr lang="ko-KR" altLang="en-US" sz="1000" b="1" dirty="0">
                  <a:latin typeface="+mn-ea"/>
                </a:rPr>
                <a:t>감독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④ 사업장 유해 </a:t>
              </a:r>
              <a:r>
                <a:rPr lang="en-US" altLang="ko-KR" sz="1000" b="1" dirty="0">
                  <a:latin typeface="+mn-ea"/>
                </a:rPr>
                <a:t>• </a:t>
              </a:r>
              <a:r>
                <a:rPr lang="ko-KR" altLang="en-US" sz="1000" b="1" dirty="0">
                  <a:latin typeface="+mn-ea"/>
                </a:rPr>
                <a:t>위험요인 점검</a:t>
              </a:r>
              <a:r>
                <a:rPr lang="en-US" altLang="ko-KR" sz="1000" b="1" dirty="0">
                  <a:latin typeface="+mn-ea"/>
                </a:rPr>
                <a:t>(1</a:t>
              </a:r>
              <a:r>
                <a:rPr lang="ko-KR" altLang="en-US" sz="1000" b="1" dirty="0">
                  <a:latin typeface="+mn-ea"/>
                </a:rPr>
                <a:t>회</a:t>
              </a:r>
              <a:r>
                <a:rPr lang="en-US" altLang="ko-KR" sz="1000" b="1" dirty="0">
                  <a:latin typeface="+mn-ea"/>
                </a:rPr>
                <a:t>/</a:t>
              </a:r>
              <a:r>
                <a:rPr lang="ko-KR" altLang="en-US" sz="1000" b="1" dirty="0">
                  <a:latin typeface="+mn-ea"/>
                </a:rPr>
                <a:t>일 이상</a:t>
              </a:r>
              <a:r>
                <a:rPr lang="en-US" altLang="ko-KR" sz="1000" b="1" dirty="0">
                  <a:latin typeface="+mn-ea"/>
                </a:rPr>
                <a:t>) </a:t>
              </a:r>
              <a:r>
                <a:rPr lang="ko-KR" altLang="en-US" sz="1000" b="1" dirty="0">
                  <a:latin typeface="+mn-ea"/>
                </a:rPr>
                <a:t>및 개선활동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⑤ 산업재해 보고 및 이에 대한 응급조치 실시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⑥ 안전관리자， 보건관리자， 산업보건의 등의 지도 </a:t>
              </a:r>
              <a:r>
                <a:rPr lang="en-US" altLang="ko-KR" sz="1000" b="1" dirty="0">
                  <a:latin typeface="+mn-ea"/>
                </a:rPr>
                <a:t>· </a:t>
              </a:r>
              <a:r>
                <a:rPr lang="ko-KR" altLang="en-US" sz="1000" b="1" dirty="0">
                  <a:latin typeface="+mn-ea"/>
                </a:rPr>
                <a:t>조언에 대한협조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⑦ 위험성평가시 유해 </a:t>
              </a:r>
              <a:r>
                <a:rPr lang="en-US" altLang="ko-KR" sz="1000" b="1" dirty="0">
                  <a:latin typeface="+mn-ea"/>
                </a:rPr>
                <a:t>· </a:t>
              </a:r>
              <a:r>
                <a:rPr lang="ko-KR" altLang="en-US" sz="1000" b="1" dirty="0">
                  <a:latin typeface="+mn-ea"/>
                </a:rPr>
                <a:t>위험요인의 파악 및 개선조치 시행에 대한 참여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000" b="1" dirty="0">
                  <a:latin typeface="+mn-ea"/>
                </a:rPr>
                <a:t>⑧ 사업장 안전보건 관리 업무 추진실적 보고 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912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1D821-AF3B-DC69-9A96-0589F8659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347B344-BE1B-3B7B-7AFD-C7144FDEEB56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B0288C4E-65B9-3744-ABD8-3F98563B960C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차질없이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대응해 나갈 것입니다</a:t>
            </a:r>
            <a:r>
              <a:rPr kumimoji="0" lang="en-US" altLang="ko-KR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EE3B1C30-42A7-5F99-D5E0-01022709A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8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8334" name="사각형: 둥근 위쪽 모서리 8333">
            <a:extLst>
              <a:ext uri="{FF2B5EF4-FFF2-40B4-BE49-F238E27FC236}">
                <a16:creationId xmlns:a16="http://schemas.microsoft.com/office/drawing/2014/main" id="{7D25BCA4-FFE2-98D5-3047-6EE2E90BCE31}"/>
              </a:ext>
            </a:extLst>
          </p:cNvPr>
          <p:cNvSpPr/>
          <p:nvPr/>
        </p:nvSpPr>
        <p:spPr bwMode="auto">
          <a:xfrm>
            <a:off x="285749" y="2192261"/>
            <a:ext cx="6275386" cy="312814"/>
          </a:xfrm>
          <a:prstGeom prst="round2SameRect">
            <a:avLst>
              <a:gd name="adj1" fmla="val 27124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184150"/>
        </p:spPr>
        <p:txBody>
          <a:bodyPr vert="horz" wrap="square" lIns="91440" tIns="72000" rIns="91440" bIns="108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5762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Wingdings" panose="05000000000000000000" pitchFamily="2" charset="2"/>
              </a:rPr>
              <a:t>산업안전보건위원회 구성 및 운영</a:t>
            </a:r>
          </a:p>
        </p:txBody>
      </p:sp>
      <p:grpSp>
        <p:nvGrpSpPr>
          <p:cNvPr id="8335" name="그룹 8334">
            <a:extLst>
              <a:ext uri="{FF2B5EF4-FFF2-40B4-BE49-F238E27FC236}">
                <a16:creationId xmlns:a16="http://schemas.microsoft.com/office/drawing/2014/main" id="{586892BE-7CF6-0F67-3725-5CB59BABAD69}"/>
              </a:ext>
            </a:extLst>
          </p:cNvPr>
          <p:cNvGrpSpPr/>
          <p:nvPr/>
        </p:nvGrpSpPr>
        <p:grpSpPr>
          <a:xfrm>
            <a:off x="285752" y="2505074"/>
            <a:ext cx="6275386" cy="7068295"/>
            <a:chOff x="309762" y="6620916"/>
            <a:chExt cx="2245133" cy="3260517"/>
          </a:xfrm>
        </p:grpSpPr>
        <p:sp>
          <p:nvSpPr>
            <p:cNvPr id="8336" name="직사각형 8335">
              <a:extLst>
                <a:ext uri="{FF2B5EF4-FFF2-40B4-BE49-F238E27FC236}">
                  <a16:creationId xmlns:a16="http://schemas.microsoft.com/office/drawing/2014/main" id="{32BA6360-FAEC-9AEE-5205-2D2461580832}"/>
                </a:ext>
              </a:extLst>
            </p:cNvPr>
            <p:cNvSpPr/>
            <p:nvPr/>
          </p:nvSpPr>
          <p:spPr>
            <a:xfrm>
              <a:off x="309762" y="6620916"/>
              <a:ext cx="2245133" cy="32605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 defTabSz="1043056" latinLnBrk="0">
                <a:buClr>
                  <a:srgbClr val="0070C0"/>
                </a:buClr>
              </a:pPr>
              <a:endParaRPr lang="ko-KR" altLang="en-US" sz="1200" b="1" spc="-30" dirty="0">
                <a:ln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8337" name="직사각형 8336">
              <a:extLst>
                <a:ext uri="{FF2B5EF4-FFF2-40B4-BE49-F238E27FC236}">
                  <a16:creationId xmlns:a16="http://schemas.microsoft.com/office/drawing/2014/main" id="{6FB77AC4-9CFF-7770-6C74-45B0B062E55B}"/>
                </a:ext>
              </a:extLst>
            </p:cNvPr>
            <p:cNvSpPr/>
            <p:nvPr/>
          </p:nvSpPr>
          <p:spPr>
            <a:xfrm>
              <a:off x="359725" y="6655214"/>
              <a:ext cx="2145207" cy="31530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 anchorCtr="0"/>
            <a:lstStyle/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[ 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산업안전보건위원회 구성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법 제 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24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2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항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) ]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O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위원장 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000" b="1" kern="0" dirty="0">
                  <a:latin typeface="+mn-ea"/>
                  <a:cs typeface="+mj-cs"/>
                </a:rPr>
                <a:t>산업안전보건법 시행령 제</a:t>
              </a:r>
              <a:r>
                <a:rPr kumimoji="1" lang="en-US" altLang="ko-KR" sz="1000" b="1" kern="0" dirty="0">
                  <a:latin typeface="+mn-ea"/>
                  <a:cs typeface="+mj-cs"/>
                </a:rPr>
                <a:t>36</a:t>
              </a:r>
              <a:r>
                <a:rPr kumimoji="1" lang="ko-KR" altLang="en-US" sz="1000" b="1" kern="0" dirty="0">
                  <a:latin typeface="+mn-ea"/>
                  <a:cs typeface="+mj-cs"/>
                </a:rPr>
                <a:t>조</a:t>
              </a:r>
              <a:r>
                <a:rPr kumimoji="1" lang="en-US" altLang="ko-KR" sz="1000" b="1" kern="0" dirty="0">
                  <a:latin typeface="+mn-ea"/>
                  <a:cs typeface="+mj-cs"/>
                </a:rPr>
                <a:t>) 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latin typeface="+mn-ea"/>
                  <a:cs typeface="+mj-cs"/>
                </a:rPr>
                <a:t>     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-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매분기 마다 근로자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/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사용자 위원 중에서 호선 또는 공동위원장</a:t>
              </a:r>
              <a:endParaRPr kumimoji="1" lang="en-US" altLang="ko-KR" sz="1000" kern="0" dirty="0"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O </a:t>
              </a:r>
              <a:r>
                <a:rPr kumimoji="1" lang="ko-KR" altLang="en-US" sz="1000" b="1" kern="0" dirty="0" err="1">
                  <a:latin typeface="+mn-ea"/>
                  <a:cs typeface="+mj-cs"/>
                </a:rPr>
                <a:t>위원선임</a:t>
              </a:r>
              <a:endParaRPr kumimoji="1" lang="en-US" altLang="ko-KR" sz="1000" b="1" kern="0" dirty="0"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kern="0" dirty="0">
                  <a:latin typeface="+mn-ea"/>
                  <a:cs typeface="+mj-cs"/>
                </a:rPr>
                <a:t>    -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근로자 위원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: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근로자대표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,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근로자 대표가 지정하는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9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명 이내의 사업장 근로자</a:t>
              </a:r>
              <a:endParaRPr kumimoji="1" lang="en-US" altLang="ko-KR" sz="1000" kern="0" dirty="0"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kern="0" dirty="0">
                  <a:latin typeface="+mn-ea"/>
                  <a:cs typeface="+mj-cs"/>
                </a:rPr>
                <a:t>   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-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 사용자 위원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: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해당사업자의 대표자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,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안전관리자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(</a:t>
              </a:r>
              <a:r>
                <a:rPr kumimoji="1" lang="ko-KR" altLang="en-US" sz="1000" kern="0" dirty="0" err="1">
                  <a:latin typeface="+mn-ea"/>
                  <a:cs typeface="+mj-cs"/>
                </a:rPr>
                <a:t>위탁받은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 전문기관의 해당 사업장 담당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)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kern="0" dirty="0">
                  <a:latin typeface="+mn-ea"/>
                  <a:cs typeface="+mj-cs"/>
                </a:rPr>
                <a:t>                       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산업보건관리자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(</a:t>
              </a:r>
              <a:r>
                <a:rPr kumimoji="1" lang="ko-KR" altLang="en-US" sz="1000" kern="0" dirty="0" err="1">
                  <a:latin typeface="+mn-ea"/>
                  <a:cs typeface="+mj-cs"/>
                </a:rPr>
                <a:t>위탁받은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 전문기관의 해당 사업장 담당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), 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kern="0" dirty="0">
                  <a:latin typeface="+mn-ea"/>
                  <a:cs typeface="+mj-cs"/>
                </a:rPr>
                <a:t>                        </a:t>
              </a:r>
              <a:r>
                <a:rPr kumimoji="1" lang="ko-KR" altLang="en-US" sz="1000" kern="0" dirty="0" err="1">
                  <a:latin typeface="+mn-ea"/>
                  <a:cs typeface="+mj-cs"/>
                </a:rPr>
                <a:t>산업보건의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(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선임되어 있는 경우에만 한정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)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kern="0" dirty="0">
                  <a:latin typeface="+mn-ea"/>
                  <a:cs typeface="+mj-cs"/>
                </a:rPr>
                <a:t>                        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해당사업의 대표자가 지명하는 </a:t>
              </a:r>
              <a:r>
                <a:rPr kumimoji="1" lang="en-US" altLang="ko-KR" sz="1000" kern="0" dirty="0">
                  <a:latin typeface="+mn-ea"/>
                  <a:cs typeface="+mj-cs"/>
                </a:rPr>
                <a:t>9</a:t>
              </a:r>
              <a:r>
                <a:rPr kumimoji="1" lang="ko-KR" altLang="en-US" sz="1000" kern="0" dirty="0">
                  <a:latin typeface="+mn-ea"/>
                  <a:cs typeface="+mj-cs"/>
                </a:rPr>
                <a:t>명 이내의 해당사업의 부서장</a:t>
              </a:r>
              <a:endParaRPr kumimoji="1" lang="en-US" altLang="ko-KR" sz="1000" kern="0" dirty="0">
                <a:latin typeface="+mn-ea"/>
                <a:cs typeface="+mj-cs"/>
              </a:endParaRPr>
            </a:p>
            <a:p>
              <a:pPr defTabSz="914400" latinLnBrk="1">
                <a:lnSpc>
                  <a:spcPct val="150000"/>
                </a:lnSpc>
              </a:pPr>
              <a:endParaRPr lang="en-US" altLang="ko-KR" sz="1000" b="1" dirty="0">
                <a:latin typeface="+mn-ea"/>
              </a:endParaRPr>
            </a:p>
            <a:p>
              <a:pPr defTabSz="914400" latinLnBrk="1">
                <a:lnSpc>
                  <a:spcPct val="110000"/>
                </a:lnSpc>
              </a:pPr>
              <a:r>
                <a:rPr lang="en-US" altLang="ko-KR" sz="1200" b="1" dirty="0">
                  <a:solidFill>
                    <a:srgbClr val="0000CC"/>
                  </a:solidFill>
                  <a:latin typeface="+mn-ea"/>
                </a:rPr>
                <a:t>[ </a:t>
              </a:r>
              <a:r>
                <a:rPr lang="ko-KR" altLang="en-US" sz="1200" b="1" dirty="0">
                  <a:solidFill>
                    <a:srgbClr val="0000CC"/>
                  </a:solidFill>
                  <a:latin typeface="+mn-ea"/>
                </a:rPr>
                <a:t>산업안전보건위원회 회의 개최 </a:t>
              </a:r>
              <a:r>
                <a:rPr lang="en-US" altLang="ko-KR" sz="1200" b="1" dirty="0">
                  <a:solidFill>
                    <a:srgbClr val="0000CC"/>
                  </a:solidFill>
                  <a:latin typeface="+mn-ea"/>
                </a:rPr>
                <a:t>(</a:t>
              </a:r>
              <a:r>
                <a:rPr lang="ko-KR" altLang="en-US" sz="1200" b="1" dirty="0">
                  <a:solidFill>
                    <a:srgbClr val="0000CC"/>
                  </a:solidFill>
                  <a:latin typeface="+mn-ea"/>
                </a:rPr>
                <a:t>시행령 제 </a:t>
              </a:r>
              <a:r>
                <a:rPr lang="en-US" altLang="ko-KR" sz="1200" b="1" dirty="0">
                  <a:solidFill>
                    <a:srgbClr val="0000CC"/>
                  </a:solidFill>
                  <a:latin typeface="+mn-ea"/>
                </a:rPr>
                <a:t>37</a:t>
              </a:r>
              <a:r>
                <a:rPr lang="ko-KR" altLang="en-US" sz="1200" b="1" dirty="0">
                  <a:solidFill>
                    <a:srgbClr val="0000CC"/>
                  </a:solidFill>
                  <a:latin typeface="+mn-ea"/>
                </a:rPr>
                <a:t>조</a:t>
              </a:r>
              <a:r>
                <a:rPr lang="en-US" altLang="ko-KR" sz="1200" b="1" dirty="0">
                  <a:solidFill>
                    <a:srgbClr val="0000CC"/>
                  </a:solidFill>
                  <a:latin typeface="+mn-ea"/>
                </a:rPr>
                <a:t>)]</a:t>
              </a:r>
            </a:p>
            <a:p>
              <a:pPr defTabSz="914400" latinLnBrk="1"/>
              <a:endParaRPr lang="en-US" altLang="ko-KR" sz="1000" b="1" dirty="0">
                <a:latin typeface="+mn-ea"/>
              </a:endParaRPr>
            </a:p>
            <a:p>
              <a:pPr defTabSz="914400" latinLnBrk="1">
                <a:lnSpc>
                  <a:spcPct val="110000"/>
                </a:lnSpc>
              </a:pPr>
              <a:r>
                <a:rPr lang="en-US" altLang="ko-KR" sz="1000" b="1" dirty="0">
                  <a:latin typeface="+mn-ea"/>
                </a:rPr>
                <a:t>O </a:t>
              </a:r>
              <a:r>
                <a:rPr lang="ko-KR" altLang="en-US" sz="1000" b="1" dirty="0">
                  <a:latin typeface="+mn-ea"/>
                </a:rPr>
                <a:t>회의 주기 </a:t>
              </a:r>
              <a:r>
                <a:rPr lang="en-US" altLang="ko-KR" sz="1000" b="1" dirty="0">
                  <a:latin typeface="+mn-ea"/>
                </a:rPr>
                <a:t>:</a:t>
              </a:r>
              <a:r>
                <a:rPr lang="ko-KR" altLang="en-US" sz="1000" b="1" dirty="0">
                  <a:latin typeface="+mn-ea"/>
                </a:rPr>
                <a:t> 정기회의 </a:t>
              </a:r>
              <a:r>
                <a:rPr lang="en-US" altLang="ko-KR" sz="1000" b="1" dirty="0">
                  <a:latin typeface="+mn-ea"/>
                </a:rPr>
                <a:t>(</a:t>
              </a:r>
              <a:r>
                <a:rPr lang="ko-KR" altLang="en-US" sz="1000" b="1" dirty="0">
                  <a:latin typeface="+mn-ea"/>
                </a:rPr>
                <a:t>매분기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위원장이 소집</a:t>
              </a:r>
              <a:r>
                <a:rPr lang="en-US" altLang="ko-KR" sz="1000" b="1" dirty="0">
                  <a:latin typeface="+mn-ea"/>
                </a:rPr>
                <a:t>), </a:t>
              </a:r>
              <a:r>
                <a:rPr lang="ko-KR" altLang="en-US" sz="1000" b="1" dirty="0">
                  <a:latin typeface="+mn-ea"/>
                </a:rPr>
                <a:t>수시회의 </a:t>
              </a:r>
              <a:r>
                <a:rPr lang="en-US" altLang="ko-KR" sz="1000" b="1" dirty="0">
                  <a:latin typeface="+mn-ea"/>
                </a:rPr>
                <a:t>(</a:t>
              </a:r>
              <a:r>
                <a:rPr lang="ko-KR" altLang="en-US" sz="1000" b="1" dirty="0">
                  <a:latin typeface="+mn-ea"/>
                </a:rPr>
                <a:t>위원장이 필요시 소집</a:t>
              </a:r>
              <a:r>
                <a:rPr lang="en-US" altLang="ko-KR" sz="1000" b="1" dirty="0">
                  <a:latin typeface="+mn-ea"/>
                </a:rPr>
                <a:t>)</a:t>
              </a:r>
            </a:p>
            <a:p>
              <a:pPr defTabSz="914400" latinLnBrk="1">
                <a:lnSpc>
                  <a:spcPct val="110000"/>
                </a:lnSpc>
              </a:pPr>
              <a:r>
                <a:rPr lang="en-US" altLang="ko-KR" sz="1000" b="1" dirty="0">
                  <a:latin typeface="+mn-ea"/>
                </a:rPr>
                <a:t>O </a:t>
              </a:r>
              <a:r>
                <a:rPr lang="ko-KR" altLang="en-US" sz="1000" b="1" dirty="0">
                  <a:latin typeface="+mn-ea"/>
                </a:rPr>
                <a:t>회의록 기록관리</a:t>
              </a:r>
              <a:r>
                <a:rPr lang="en-US" altLang="ko-KR" sz="1000" b="1" dirty="0">
                  <a:latin typeface="+mn-ea"/>
                </a:rPr>
                <a:t>: </a:t>
              </a:r>
              <a:r>
                <a:rPr lang="ko-KR" altLang="en-US" sz="1000" b="1" dirty="0">
                  <a:latin typeface="+mn-ea"/>
                </a:rPr>
                <a:t>개최일시 및 장소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출석위원 서명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>
                  <a:latin typeface="+mn-ea"/>
                </a:rPr>
                <a:t>심의내용 및 의결 결정사항</a:t>
              </a:r>
              <a:r>
                <a:rPr lang="en-US" altLang="ko-KR" sz="1000" b="1" dirty="0">
                  <a:latin typeface="+mn-ea"/>
                </a:rPr>
                <a:t>, </a:t>
              </a:r>
              <a:r>
                <a:rPr lang="ko-KR" altLang="en-US" sz="1000" b="1" dirty="0" err="1">
                  <a:latin typeface="+mn-ea"/>
                </a:rPr>
                <a:t>그밖의</a:t>
              </a:r>
              <a:r>
                <a:rPr lang="ko-KR" altLang="en-US" sz="1000" b="1" dirty="0">
                  <a:latin typeface="+mn-ea"/>
                </a:rPr>
                <a:t> 토의 사항</a:t>
              </a:r>
            </a:p>
            <a:p>
              <a:pPr marR="0" algn="l" defTabSz="914400" rtl="0" eaLnBrk="0" fontAlgn="base" latinLnBrk="1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1" lang="en-US" altLang="ko-KR" sz="1000" kern="0" dirty="0">
                <a:latin typeface="+mn-ea"/>
                <a:cs typeface="+mj-cs"/>
              </a:endParaRPr>
            </a:p>
            <a:p>
              <a:pPr defTabSz="914400" latinLnBrk="1">
                <a:lnSpc>
                  <a:spcPct val="110000"/>
                </a:lnSpc>
              </a:pP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[ 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산업안전보건위원회 심의〮의결사항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법 제 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24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2</a:t>
              </a: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항</a:t>
              </a:r>
              <a:r>
                <a:rPr kumimoji="1" lang="en-US" altLang="ko-KR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ea"/>
                  <a:cs typeface="+mj-cs"/>
                </a:rPr>
                <a:t>) ]</a:t>
              </a:r>
            </a:p>
            <a:p>
              <a:pPr marL="171450" marR="0" indent="-171450" algn="l" defTabSz="914400" rtl="0" eaLnBrk="0" fontAlgn="base" latinLnBrk="1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O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법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15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항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~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5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,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7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 관련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사업장의 산업재해 예방계획의 수립에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안전보건관리규정의 작성 및 변경에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3.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안전보건교육에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4.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작업환경측정 등 작업환경의 점검 및 개선에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5.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근로자의 건강진단 등 건강관리에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6.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산업재해에 관한 통계의 기록 및 유지에 관한 사항</a:t>
              </a:r>
              <a:endParaRPr kumimoji="1" lang="en-US" altLang="ko-KR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1" lang="ko-KR" alt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O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법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15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항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~6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호에 따른 </a:t>
              </a:r>
              <a:r>
                <a:rPr kumimoji="1" lang="ko-KR" alt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사항중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중대재해에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1.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사업장의 산업재해 예방계획의 수립에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안전보건관리규정의 작성 및 변경에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3.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안전보건교육에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4.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작업환경측정 등 작업환경의 점검 및 개선에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5.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근로자의 건강진단 등 건강관리에 관한 사항</a:t>
              </a: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    </a:t>
              </a:r>
              <a:r>
                <a:rPr kumimoji="1" lang="en-US" altLang="ko-KR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6. </a:t>
              </a:r>
              <a:r>
                <a:rPr kumimoji="1" lang="ko-KR" altLang="en-US" sz="100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산업재해의 원인 조사 및 재발 방지대책 수립에 관한 사항</a:t>
              </a:r>
              <a:endParaRPr kumimoji="1" lang="en-US" altLang="ko-KR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1" lang="ko-KR" altLang="en-US" sz="1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O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유해하거나 위험한 </a:t>
              </a:r>
              <a:r>
                <a:rPr kumimoji="1" lang="ko-KR" alt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기계ㆍ기구ㆍ설비를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도입한 경우 안전 및 </a:t>
              </a:r>
              <a:r>
                <a:rPr kumimoji="1" lang="ko-KR" alt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보건및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 보건 관련 조치에 관한 사항</a:t>
              </a: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   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법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24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조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항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3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)</a:t>
              </a:r>
            </a:p>
            <a:p>
              <a:pPr marL="171450" marR="0" indent="-171450" algn="l" defTabSz="914400" rtl="0" eaLnBrk="0" fontAlgn="base" latinLnBrk="1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O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그 밖에 해당 사업장 근로자의 안전 및 보건을 </a:t>
              </a:r>
              <a:r>
                <a:rPr kumimoji="1" lang="ko-KR" altLang="en-US" sz="1000" b="1" i="0" u="none" strike="noStrike" kern="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유지ㆍ증진시키기</a:t>
              </a:r>
              <a:r>
                <a:rPr kumimoji="1" lang="ko-KR" altLang="en-US" sz="1000" b="1" kern="0" dirty="0">
                  <a:latin typeface="+mn-ea"/>
                  <a:cs typeface="+mj-cs"/>
                </a:rPr>
                <a:t>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위하여 필요한 사항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(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법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24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조 </a:t>
              </a:r>
              <a:endParaRPr kumimoji="1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j-cs"/>
              </a:endParaRPr>
            </a:p>
            <a:p>
              <a:pPr marR="0" algn="l" defTabSz="914400" rtl="0" eaLnBrk="0" fontAlgn="base" latinLnBrk="1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1" lang="en-US" altLang="ko-KR" sz="1000" b="1" kern="0" dirty="0">
                  <a:solidFill>
                    <a:schemeClr val="tx1"/>
                  </a:solidFill>
                  <a:latin typeface="+mn-ea"/>
                  <a:cs typeface="+mj-cs"/>
                </a:rPr>
                <a:t>    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2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항 제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4</a:t>
              </a:r>
              <a:r>
                <a:rPr kumimoji="1" lang="ko-KR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호</a:t>
              </a:r>
              <a:r>
                <a:rPr kumimoji="1" lang="en-US" altLang="ko-KR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cs typeface="+mj-cs"/>
                </a:rPr>
                <a:t>)</a:t>
              </a:r>
              <a:endParaRPr kumimoji="1" lang="en-US" altLang="ko-KR" sz="1000" kern="0" dirty="0">
                <a:latin typeface="+mn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647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BF17325C-3DB7-ADBD-12BE-2E3D8825F0D4}"/>
              </a:ext>
            </a:extLst>
          </p:cNvPr>
          <p:cNvSpPr/>
          <p:nvPr/>
        </p:nvSpPr>
        <p:spPr>
          <a:xfrm>
            <a:off x="260350" y="3119723"/>
            <a:ext cx="6324600" cy="112553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latin typeface="+mn-ea"/>
              </a:rPr>
              <a:t>   </a:t>
            </a: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522A87AF-E486-683F-7E12-4BD5E3B66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749649"/>
              </p:ext>
            </p:extLst>
          </p:nvPr>
        </p:nvGraphicFramePr>
        <p:xfrm>
          <a:off x="301625" y="5368336"/>
          <a:ext cx="6283323" cy="1326094"/>
        </p:xfrm>
        <a:graphic>
          <a:graphicData uri="http://schemas.openxmlformats.org/drawingml/2006/table">
            <a:tbl>
              <a:tblPr/>
              <a:tblGrid>
                <a:gridCol w="999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4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4440">
                <a:tc row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재해율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2025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40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44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774">
                <a:tc gridSpan="6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 2024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년은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2023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대비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산업재해율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54% 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증가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2025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산재사고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ZERO 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목표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1,380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0.22%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61D5DDE0-64E9-0073-C01B-7F893BD8F7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592778"/>
              </p:ext>
            </p:extLst>
          </p:nvPr>
        </p:nvGraphicFramePr>
        <p:xfrm>
          <a:off x="273050" y="7251962"/>
          <a:ext cx="6283326" cy="1987290"/>
        </p:xfrm>
        <a:graphic>
          <a:graphicData uri="http://schemas.openxmlformats.org/drawingml/2006/table">
            <a:tbl>
              <a:tblPr/>
              <a:tblGrid>
                <a:gridCol w="897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끼임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넘어짐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낙상</a:t>
                      </a: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추락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염좌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점유비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25%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외부빌딩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50%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25%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100%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215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점유비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12.5%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25%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25%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37.5%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100%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633039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100%</a:t>
                      </a:r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386" name="슬라이드 번호 개체 틀 1">
            <a:extLst>
              <a:ext uri="{FF2B5EF4-FFF2-40B4-BE49-F238E27FC236}">
                <a16:creationId xmlns:a16="http://schemas.microsoft.com/office/drawing/2014/main" id="{A3E9AA62-C741-8453-E8F5-AAEAB243B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04ED135-3532-42D3-B1DD-7AAAA51BD278}" type="slidenum">
              <a:rPr lang="ko-KR" altLang="en-US" smtClean="0">
                <a:solidFill>
                  <a:srgbClr val="898989"/>
                </a:solidFill>
              </a:rPr>
              <a:pPr/>
              <a:t>9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7DBA05-594B-F8ED-D628-4F3552E94E44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sp>
        <p:nvSpPr>
          <p:cNvPr id="18" name="모서리가 둥근 직사각형 20">
            <a:extLst>
              <a:ext uri="{FF2B5EF4-FFF2-40B4-BE49-F238E27FC236}">
                <a16:creationId xmlns:a16="http://schemas.microsoft.com/office/drawing/2014/main" id="{C8A6FD4B-7E53-25A2-581C-7958560956AE}"/>
              </a:ext>
            </a:extLst>
          </p:cNvPr>
          <p:cNvSpPr/>
          <p:nvPr/>
        </p:nvSpPr>
        <p:spPr>
          <a:xfrm>
            <a:off x="273050" y="1304443"/>
            <a:ext cx="6283321" cy="381542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3175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  </a:t>
            </a: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2024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년도 산업재해 현황 및 분석</a:t>
            </a:r>
          </a:p>
        </p:txBody>
      </p:sp>
      <p:sp>
        <p:nvSpPr>
          <p:cNvPr id="20" name="Round Diagonal Corner Rectangle 1">
            <a:extLst>
              <a:ext uri="{FF2B5EF4-FFF2-40B4-BE49-F238E27FC236}">
                <a16:creationId xmlns:a16="http://schemas.microsoft.com/office/drawing/2014/main" id="{EBE73FCB-C583-B4FA-AD43-7EB9E631A571}"/>
              </a:ext>
            </a:extLst>
          </p:cNvPr>
          <p:cNvSpPr/>
          <p:nvPr/>
        </p:nvSpPr>
        <p:spPr>
          <a:xfrm>
            <a:off x="273050" y="1755775"/>
            <a:ext cx="6283325" cy="1543967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 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/>
              <a:t>202</a:t>
            </a:r>
            <a:r>
              <a:rPr lang="en-US" altLang="ko-KR" sz="1200" dirty="0"/>
              <a:t>4</a:t>
            </a:r>
            <a:r>
              <a:rPr lang="ko-KR" altLang="en-US" sz="1200" dirty="0"/>
              <a:t>년도 산업재해는 전년대비 </a:t>
            </a:r>
            <a:r>
              <a:rPr lang="en-US" altLang="ko-KR" sz="1200" dirty="0"/>
              <a:t>4</a:t>
            </a:r>
            <a:r>
              <a:rPr lang="ko-KR" altLang="en-US" sz="1200" dirty="0"/>
              <a:t>건 증가 </a:t>
            </a:r>
            <a:endParaRPr lang="en-US" altLang="ko-KR" sz="1200" dirty="0"/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                    </a:t>
            </a:r>
            <a:r>
              <a:rPr lang="ko-KR" altLang="en-US" sz="1200" dirty="0"/>
              <a:t>② 업계평균 재해율 대비 0.</a:t>
            </a:r>
            <a:r>
              <a:rPr lang="en-US" altLang="ko-KR" sz="1200" dirty="0"/>
              <a:t>37</a:t>
            </a:r>
            <a:r>
              <a:rPr lang="ko-KR" altLang="en-US" sz="1200" dirty="0"/>
              <a:t>% 로 낮은 편임</a:t>
            </a:r>
            <a:r>
              <a:rPr lang="en-US" altLang="ko-KR" sz="1200" dirty="0"/>
              <a:t>.</a:t>
            </a:r>
            <a:endParaRPr lang="en-US" altLang="ko-KR" sz="1200" dirty="0">
              <a:latin typeface="Arial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 err="1">
                <a:latin typeface="Arial"/>
              </a:rPr>
              <a:t>취약빌딩</a:t>
            </a:r>
            <a:r>
              <a:rPr lang="ko-KR" altLang="en-US" sz="1200" dirty="0">
                <a:latin typeface="Arial"/>
              </a:rPr>
              <a:t> 대한 본사</a:t>
            </a:r>
            <a:r>
              <a:rPr lang="en-US" altLang="ko-KR" sz="1200" dirty="0">
                <a:latin typeface="Arial"/>
              </a:rPr>
              <a:t>/</a:t>
            </a:r>
            <a:r>
              <a:rPr lang="ko-KR" altLang="en-US" sz="1200" dirty="0">
                <a:latin typeface="Arial"/>
              </a:rPr>
              <a:t>현장 안전보건업무 </a:t>
            </a:r>
            <a:r>
              <a:rPr lang="ko-KR" altLang="en-US" sz="1200" dirty="0" err="1">
                <a:latin typeface="Arial"/>
              </a:rPr>
              <a:t>공동수행</a:t>
            </a:r>
            <a:r>
              <a:rPr lang="ko-KR" altLang="en-US" sz="1200" dirty="0">
                <a:latin typeface="Arial"/>
              </a:rPr>
              <a:t> 및 교육 강화</a:t>
            </a:r>
            <a:r>
              <a:rPr lang="en-US" altLang="ko-KR" sz="1200" dirty="0">
                <a:latin typeface="Arial"/>
              </a:rPr>
              <a:t>  </a:t>
            </a: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/>
              <a:t>②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Arial"/>
              </a:rPr>
              <a:t>KPI </a:t>
            </a:r>
            <a:r>
              <a:rPr lang="ko-KR" altLang="en-US" sz="1200" dirty="0">
                <a:latin typeface="Arial"/>
              </a:rPr>
              <a:t>반영 등 평가 강화 및 </a:t>
            </a:r>
            <a:r>
              <a:rPr lang="ko-KR" altLang="en-US" sz="1200" dirty="0" err="1">
                <a:latin typeface="Arial"/>
              </a:rPr>
              <a:t>우수사업장</a:t>
            </a:r>
            <a:r>
              <a:rPr lang="ko-KR" altLang="en-US" sz="1200" dirty="0">
                <a:latin typeface="Arial"/>
              </a:rPr>
              <a:t> 포상 확대</a:t>
            </a:r>
            <a:endParaRPr lang="en-US" altLang="ko-KR" sz="1200" dirty="0">
              <a:latin typeface="Arial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</a:rPr>
              <a:t>                           </a:t>
            </a:r>
            <a:r>
              <a:rPr lang="ko-KR" altLang="en-US" sz="1200" dirty="0">
                <a:latin typeface="Arial"/>
              </a:rPr>
              <a:t>③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주기적인 </a:t>
            </a:r>
            <a:r>
              <a:rPr lang="ko-KR" altLang="en-US" sz="1200" dirty="0">
                <a:latin typeface="Arial"/>
              </a:rPr>
              <a:t>현장 의견 청취</a:t>
            </a:r>
            <a:r>
              <a:rPr lang="en-US" altLang="ko-KR" sz="1200" dirty="0">
                <a:latin typeface="Arial"/>
              </a:rPr>
              <a:t> </a:t>
            </a:r>
            <a:r>
              <a:rPr lang="ko-KR" altLang="en-US" sz="1200" dirty="0">
                <a:latin typeface="Arial"/>
              </a:rPr>
              <a:t>및 개선조치 실질적 이행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E498D-C292-AE47-EABC-90FA0061D7A4}"/>
              </a:ext>
            </a:extLst>
          </p:cNvPr>
          <p:cNvSpPr txBox="1"/>
          <p:nvPr/>
        </p:nvSpPr>
        <p:spPr>
          <a:xfrm>
            <a:off x="273050" y="6956693"/>
            <a:ext cx="4875213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다</a:t>
            </a:r>
            <a:r>
              <a:rPr lang="en-US" altLang="ko-KR" sz="1200" b="1" dirty="0">
                <a:latin typeface="+mn-ea"/>
              </a:rPr>
              <a:t>. 2024</a:t>
            </a:r>
            <a:r>
              <a:rPr lang="ko-KR" altLang="en-US" sz="1200" b="1" dirty="0">
                <a:latin typeface="+mn-ea"/>
              </a:rPr>
              <a:t>년도 산업재해 유형별 현황</a:t>
            </a:r>
            <a:endParaRPr lang="ko-KR" altLang="en-US" sz="1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DAF2FC-3E7D-D44A-5C92-2DF9702ED34D}"/>
              </a:ext>
            </a:extLst>
          </p:cNvPr>
          <p:cNvSpPr txBox="1"/>
          <p:nvPr/>
        </p:nvSpPr>
        <p:spPr>
          <a:xfrm>
            <a:off x="274638" y="5066711"/>
            <a:ext cx="48768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산재사고 감축 목표 및 실적</a:t>
            </a:r>
            <a:endParaRPr lang="ko-KR" altLang="en-US" sz="1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07D6F7-F070-9463-2A11-9CC8F8E3A5E7}"/>
              </a:ext>
            </a:extLst>
          </p:cNvPr>
          <p:cNvSpPr txBox="1"/>
          <p:nvPr/>
        </p:nvSpPr>
        <p:spPr>
          <a:xfrm>
            <a:off x="198438" y="3483261"/>
            <a:ext cx="4922837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가</a:t>
            </a:r>
            <a:r>
              <a:rPr lang="en-US" altLang="ko-KR" sz="1200" b="1" dirty="0">
                <a:latin typeface="+mn-ea"/>
              </a:rPr>
              <a:t>. 2024</a:t>
            </a:r>
            <a:r>
              <a:rPr lang="ko-KR" altLang="en-US" sz="1200" b="1" dirty="0">
                <a:latin typeface="+mn-ea"/>
              </a:rPr>
              <a:t>년도 산재현황</a:t>
            </a:r>
            <a:r>
              <a:rPr lang="en-US" altLang="ko-KR" sz="1200" b="1" dirty="0">
                <a:latin typeface="+mn-ea"/>
              </a:rPr>
              <a:t>(FM</a:t>
            </a:r>
            <a:r>
              <a:rPr lang="ko-KR" altLang="en-US" sz="1200" b="1" dirty="0">
                <a:latin typeface="+mn-ea"/>
              </a:rPr>
              <a:t>업계 전체 비교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통계청 </a:t>
            </a:r>
            <a:r>
              <a:rPr lang="en-US" altLang="ko-KR" sz="1200" b="1" dirty="0">
                <a:latin typeface="+mn-ea"/>
              </a:rPr>
              <a:t>KOSIS </a:t>
            </a:r>
            <a:r>
              <a:rPr lang="ko-KR" altLang="en-US" sz="1200" b="1" dirty="0">
                <a:latin typeface="+mn-ea"/>
              </a:rPr>
              <a:t>기준</a:t>
            </a:r>
            <a:r>
              <a:rPr lang="en-US" altLang="ko-KR" sz="1200" b="1" dirty="0">
                <a:latin typeface="+mn-ea"/>
              </a:rPr>
              <a:t>)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A614125-B9C4-4C1D-8EE2-630B4C151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971343"/>
              </p:ext>
            </p:extLst>
          </p:nvPr>
        </p:nvGraphicFramePr>
        <p:xfrm>
          <a:off x="274638" y="3819810"/>
          <a:ext cx="6283323" cy="981598"/>
        </p:xfrm>
        <a:graphic>
          <a:graphicData uri="http://schemas.openxmlformats.org/drawingml/2006/table">
            <a:tbl>
              <a:tblPr/>
              <a:tblGrid>
                <a:gridCol w="999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4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4421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사망자수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재해율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만인당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사망률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21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업계평균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2,061,786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9,213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179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0.45%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0.87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756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KSmate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2,107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0.37%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465" name="그룹 8">
            <a:extLst>
              <a:ext uri="{FF2B5EF4-FFF2-40B4-BE49-F238E27FC236}">
                <a16:creationId xmlns:a16="http://schemas.microsoft.com/office/drawing/2014/main" id="{B9250327-3CB4-481F-C87C-149585A2DC63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1912938"/>
            <a:ext cx="254000" cy="152400"/>
            <a:chOff x="6871351" y="5916776"/>
            <a:chExt cx="253610" cy="152355"/>
          </a:xfrm>
        </p:grpSpPr>
        <p:sp>
          <p:nvSpPr>
            <p:cNvPr id="10" name="양쪽 모서리가 둥근 사각형 60">
              <a:extLst>
                <a:ext uri="{FF2B5EF4-FFF2-40B4-BE49-F238E27FC236}">
                  <a16:creationId xmlns:a16="http://schemas.microsoft.com/office/drawing/2014/main" id="{5858FEE6-0021-FA19-3980-7E9029254D9F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70" name="Freeform 9">
              <a:extLst>
                <a:ext uri="{FF2B5EF4-FFF2-40B4-BE49-F238E27FC236}">
                  <a16:creationId xmlns:a16="http://schemas.microsoft.com/office/drawing/2014/main" id="{2B652456-4286-FED7-3176-44ED82057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2466" name="그룹 20">
            <a:extLst>
              <a:ext uri="{FF2B5EF4-FFF2-40B4-BE49-F238E27FC236}">
                <a16:creationId xmlns:a16="http://schemas.microsoft.com/office/drawing/2014/main" id="{265A7886-EE99-4A8D-A768-675478736A50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476500"/>
            <a:ext cx="254000" cy="152400"/>
            <a:chOff x="6871351" y="5916776"/>
            <a:chExt cx="253610" cy="152355"/>
          </a:xfrm>
        </p:grpSpPr>
        <p:sp>
          <p:nvSpPr>
            <p:cNvPr id="22" name="양쪽 모서리가 둥근 사각형 60">
              <a:extLst>
                <a:ext uri="{FF2B5EF4-FFF2-40B4-BE49-F238E27FC236}">
                  <a16:creationId xmlns:a16="http://schemas.microsoft.com/office/drawing/2014/main" id="{68B39422-83C7-A16E-7522-CCF0FB1FD05B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68" name="Freeform 9">
              <a:extLst>
                <a:ext uri="{FF2B5EF4-FFF2-40B4-BE49-F238E27FC236}">
                  <a16:creationId xmlns:a16="http://schemas.microsoft.com/office/drawing/2014/main" id="{60CA62D7-E23E-976A-DB65-60F2B4978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11568</TotalTime>
  <Words>10349</Words>
  <Application>Microsoft Office PowerPoint</Application>
  <PresentationFormat>A4 용지(210x297mm)</PresentationFormat>
  <Paragraphs>3993</Paragraphs>
  <Slides>42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52" baseType="lpstr">
      <vt:lpstr>MS Gothic</vt:lpstr>
      <vt:lpstr>나눔고딕</vt:lpstr>
      <vt:lpstr>나눔바른고딕</vt:lpstr>
      <vt:lpstr>맑은 고딕</vt:lpstr>
      <vt:lpstr>함초롬바탕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Karen Martinez</dc:creator>
  <cp:lastModifiedBy>6663</cp:lastModifiedBy>
  <cp:revision>469</cp:revision>
  <cp:lastPrinted>2024-12-26T23:52:01Z</cp:lastPrinted>
  <dcterms:created xsi:type="dcterms:W3CDTF">2021-08-07T02:36:20Z</dcterms:created>
  <dcterms:modified xsi:type="dcterms:W3CDTF">2025-07-08T23:38:48Z</dcterms:modified>
</cp:coreProperties>
</file>