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393" r:id="rId2"/>
    <p:sldId id="394" r:id="rId3"/>
    <p:sldId id="281" r:id="rId4"/>
    <p:sldId id="282" r:id="rId5"/>
    <p:sldId id="283" r:id="rId6"/>
    <p:sldId id="284" r:id="rId7"/>
    <p:sldId id="285" r:id="rId8"/>
    <p:sldId id="392" r:id="rId9"/>
    <p:sldId id="379" r:id="rId10"/>
    <p:sldId id="433" r:id="rId11"/>
    <p:sldId id="441" r:id="rId12"/>
    <p:sldId id="440" r:id="rId13"/>
    <p:sldId id="443" r:id="rId14"/>
    <p:sldId id="444" r:id="rId15"/>
    <p:sldId id="445" r:id="rId16"/>
    <p:sldId id="446" r:id="rId17"/>
    <p:sldId id="448" r:id="rId18"/>
    <p:sldId id="458" r:id="rId19"/>
    <p:sldId id="423" r:id="rId20"/>
    <p:sldId id="449" r:id="rId21"/>
    <p:sldId id="450" r:id="rId22"/>
    <p:sldId id="451" r:id="rId23"/>
    <p:sldId id="452" r:id="rId24"/>
    <p:sldId id="453" r:id="rId25"/>
    <p:sldId id="454" r:id="rId26"/>
    <p:sldId id="456" r:id="rId27"/>
    <p:sldId id="455" r:id="rId28"/>
    <p:sldId id="457" r:id="rId29"/>
    <p:sldId id="459" r:id="rId30"/>
    <p:sldId id="460" r:id="rId31"/>
    <p:sldId id="461" r:id="rId32"/>
    <p:sldId id="462" r:id="rId33"/>
    <p:sldId id="463" r:id="rId34"/>
    <p:sldId id="466" r:id="rId35"/>
    <p:sldId id="467" r:id="rId36"/>
  </p:sldIdLst>
  <p:sldSz cx="6858000" cy="9906000" type="A4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05">
          <p15:clr>
            <a:srgbClr val="A4A3A4"/>
          </p15:clr>
        </p15:guide>
        <p15:guide id="2" orient="horz" pos="535">
          <p15:clr>
            <a:srgbClr val="A4A3A4"/>
          </p15:clr>
        </p15:guide>
        <p15:guide id="3" orient="horz" pos="3420">
          <p15:clr>
            <a:srgbClr val="A4A3A4"/>
          </p15:clr>
        </p15:guide>
        <p15:guide id="4" orient="horz" pos="285">
          <p15:clr>
            <a:srgbClr val="A4A3A4"/>
          </p15:clr>
        </p15:guide>
        <p15:guide id="5" orient="horz" pos="1555">
          <p15:clr>
            <a:srgbClr val="A4A3A4"/>
          </p15:clr>
        </p15:guide>
        <p15:guide id="6" orient="horz" pos="1351">
          <p15:clr>
            <a:srgbClr val="A4A3A4"/>
          </p15:clr>
        </p15:guide>
        <p15:guide id="7" orient="horz" pos="829" userDrawn="1">
          <p15:clr>
            <a:srgbClr val="A4A3A4"/>
          </p15:clr>
        </p15:guide>
        <p15:guide id="8" pos="4133">
          <p15:clr>
            <a:srgbClr val="A4A3A4"/>
          </p15:clr>
        </p15:guide>
        <p15:guide id="9" pos="187">
          <p15:clr>
            <a:srgbClr val="A4A3A4"/>
          </p15:clr>
        </p15:guide>
        <p15:guide id="10" pos="111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86413"/>
    <a:srgbClr val="EAB200"/>
    <a:srgbClr val="EC7320"/>
    <a:srgbClr val="D6A300"/>
    <a:srgbClr val="254061"/>
    <a:srgbClr val="DCE6F2"/>
    <a:srgbClr val="E9E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284" autoAdjust="0"/>
    <p:restoredTop sz="96242" autoAdjust="0"/>
  </p:normalViewPr>
  <p:slideViewPr>
    <p:cSldViewPr snapToGrid="0" showGuides="1">
      <p:cViewPr varScale="1">
        <p:scale>
          <a:sx n="72" d="100"/>
          <a:sy n="72" d="100"/>
        </p:scale>
        <p:origin x="3810" y="60"/>
      </p:cViewPr>
      <p:guideLst>
        <p:guide orient="horz" pos="5705"/>
        <p:guide orient="horz" pos="535"/>
        <p:guide orient="horz" pos="3420"/>
        <p:guide orient="horz" pos="285"/>
        <p:guide orient="horz" pos="1555"/>
        <p:guide orient="horz" pos="1351"/>
        <p:guide orient="horz" pos="829"/>
        <p:guide pos="4133"/>
        <p:guide pos="187"/>
        <p:guide pos="11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4080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6831F7D6-52B5-2047-7D38-F09CAD930BE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3199F930-F424-0613-BA04-CA5FA66E406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F08D9B1-0350-4782-A901-13D6CB684764}" type="datetimeFigureOut">
              <a:rPr lang="ko-KR" altLang="en-US"/>
              <a:pPr>
                <a:defRPr/>
              </a:pPr>
              <a:t>2024-12-30</a:t>
            </a:fld>
            <a:endParaRPr lang="ko-KR" altLang="en-US"/>
          </a:p>
        </p:txBody>
      </p:sp>
      <p:sp>
        <p:nvSpPr>
          <p:cNvPr id="4" name="슬라이드 이미지 개체 틀 3">
            <a:extLst>
              <a:ext uri="{FF2B5EF4-FFF2-40B4-BE49-F238E27FC236}">
                <a16:creationId xmlns:a16="http://schemas.microsoft.com/office/drawing/2014/main" id="{BDA37865-8650-14EE-8ABC-CD502D3AF6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>
            <a:extLst>
              <a:ext uri="{FF2B5EF4-FFF2-40B4-BE49-F238E27FC236}">
                <a16:creationId xmlns:a16="http://schemas.microsoft.com/office/drawing/2014/main" id="{C16B1593-C273-3116-7B9B-6DF5BB7577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noProof="0"/>
              <a:t>마스터 텍스트 스타일을 편집하려면 클릭</a:t>
            </a:r>
          </a:p>
          <a:p>
            <a:pPr lvl="1"/>
            <a:r>
              <a:rPr lang="ko-KR" altLang="en-US" noProof="0"/>
              <a:t>두 번째 수준</a:t>
            </a:r>
          </a:p>
          <a:p>
            <a:pPr lvl="2"/>
            <a:r>
              <a:rPr lang="ko-KR" altLang="en-US" noProof="0"/>
              <a:t>세 번째 수준</a:t>
            </a:r>
          </a:p>
          <a:p>
            <a:pPr lvl="3"/>
            <a:r>
              <a:rPr lang="ko-KR" altLang="en-US" noProof="0"/>
              <a:t>네 번째 수준</a:t>
            </a:r>
          </a:p>
          <a:p>
            <a:pPr lvl="4"/>
            <a:r>
              <a:rPr lang="ko-KR" altLang="en-US" noProof="0"/>
              <a:t>다섯 번째 수준</a:t>
            </a: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E63793F-80B6-3D17-379D-40CA6ACCAE4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8DD740B-6F69-9B65-58FF-BF5A69EC7D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맑은 고딕" panose="020B0503020000020004" pitchFamily="50" charset="-127"/>
              </a:defRPr>
            </a:lvl1pPr>
          </a:lstStyle>
          <a:p>
            <a:pPr>
              <a:defRPr/>
            </a:pPr>
            <a:fld id="{098030BA-32D4-42D1-86A9-EB0ABD24B84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6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98030BA-32D4-42D1-86A9-EB0ABD24B844}" type="slidenum">
              <a:rPr lang="ko-KR" altLang="en-US" smtClean="0"/>
              <a:pPr>
                <a:defRPr/>
              </a:pPr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7261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503EF-0731-92B2-0D76-8BEDEDE60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F3593-B5FC-40FB-8B91-80DF284D679F}" type="datetime1">
              <a:rPr lang="ko-KR" altLang="en-US"/>
              <a:pPr>
                <a:defRPr/>
              </a:pPr>
              <a:t>2024-12-30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3499C-D537-5E43-13BE-AB4A280D4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B30C8C-8935-8715-4B3E-E12F2FF5A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57475" y="9367838"/>
            <a:ext cx="1543050" cy="527050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798B162-FD75-4099-A23D-C8A2B8C05CF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98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5583B1-07AF-DDD9-61C1-B6FE54501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DBA26-1749-4666-A8F4-3258C0F1135F}" type="datetime1">
              <a:rPr lang="ko-KR" altLang="en-US"/>
              <a:pPr>
                <a:defRPr/>
              </a:pPr>
              <a:t>2024-12-30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CD4BD9-F07D-1CB7-F71A-8CA4369F9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D80928-9CAE-1021-15AD-EEC72590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0575F-1DBD-407E-98C7-62F9F8EF9BD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7077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8CDDB-735A-B470-8AF2-A2DC3FE06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FAE1C-D74E-4927-9B27-4DF327C22DDE}" type="datetime1">
              <a:rPr lang="ko-KR" altLang="en-US"/>
              <a:pPr>
                <a:defRPr/>
              </a:pPr>
              <a:t>2024-12-30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D10BED-4735-69DF-91AA-198A56F11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8ED272-F433-F643-6687-291C0D5CD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AD48A-5669-4962-9E91-0BDD91569BD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7763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6">
            <a:extLst>
              <a:ext uri="{FF2B5EF4-FFF2-40B4-BE49-F238E27FC236}">
                <a16:creationId xmlns:a16="http://schemas.microsoft.com/office/drawing/2014/main" id="{B8692E06-EB10-5E46-CE19-0B48C02D4CA6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6858000" cy="1095375"/>
            <a:chOff x="0" y="0"/>
            <a:chExt cx="6858000" cy="1122681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D9BFF054-825E-3F75-35E8-BBD37E30B741}"/>
                </a:ext>
              </a:extLst>
            </p:cNvPr>
            <p:cNvSpPr/>
            <p:nvPr/>
          </p:nvSpPr>
          <p:spPr>
            <a:xfrm>
              <a:off x="0" y="0"/>
              <a:ext cx="6858000" cy="1122681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70588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4400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맑은 고딕" panose="020F0502020204030204"/>
              </a:endParaRPr>
            </a:p>
          </p:txBody>
        </p: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493F27A8-9564-33DE-1263-C29EDC024346}"/>
                </a:ext>
              </a:extLst>
            </p:cNvPr>
            <p:cNvSpPr/>
            <p:nvPr/>
          </p:nvSpPr>
          <p:spPr>
            <a:xfrm>
              <a:off x="0" y="0"/>
              <a:ext cx="6858000" cy="16758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4400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kern="0">
                <a:solidFill>
                  <a:prstClr val="white"/>
                </a:solidFill>
                <a:latin typeface="맑은 고딕" panose="020F0502020204030204"/>
              </a:endParaRPr>
            </a:p>
          </p:txBody>
        </p:sp>
      </p:grpSp>
      <p:sp>
        <p:nvSpPr>
          <p:cNvPr id="5" name="날짜 개체 틀 1">
            <a:extLst>
              <a:ext uri="{FF2B5EF4-FFF2-40B4-BE49-F238E27FC236}">
                <a16:creationId xmlns:a16="http://schemas.microsoft.com/office/drawing/2014/main" id="{786AD5B7-321D-5A09-12BA-D4236117C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71C5F-65F5-4FA3-97E9-2D105C53035B}" type="datetime1">
              <a:rPr lang="ko-KR" altLang="en-US"/>
              <a:pPr>
                <a:defRPr/>
              </a:pPr>
              <a:t>2024-12-30</a:t>
            </a:fld>
            <a:endParaRPr lang="ko-KR" altLang="en-US"/>
          </a:p>
        </p:txBody>
      </p:sp>
      <p:sp>
        <p:nvSpPr>
          <p:cNvPr id="6" name="바닥글 개체 틀 2">
            <a:extLst>
              <a:ext uri="{FF2B5EF4-FFF2-40B4-BE49-F238E27FC236}">
                <a16:creationId xmlns:a16="http://schemas.microsoft.com/office/drawing/2014/main" id="{686AD9DA-7132-9428-ADF0-27C48D28E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3">
            <a:extLst>
              <a:ext uri="{FF2B5EF4-FFF2-40B4-BE49-F238E27FC236}">
                <a16:creationId xmlns:a16="http://schemas.microsoft.com/office/drawing/2014/main" id="{0B7F2E40-BA30-F665-6FA3-D4E875E87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57475" y="9367838"/>
            <a:ext cx="1543050" cy="527050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E51AB3E-D69A-4AA1-AB8C-E7B514A37EA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5930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F95F3-96AB-3BD7-B918-7B04D6540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D69D3-9546-436C-A115-47D293FC22CA}" type="datetime1">
              <a:rPr lang="ko-KR" altLang="en-US"/>
              <a:pPr>
                <a:defRPr/>
              </a:pPr>
              <a:t>2024-12-30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91AB14-5566-C0E9-8406-A6E2BF482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9ED1F-15AA-CB92-3BED-4ACFE4D5E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F0B65-6908-408F-90F8-831EA3AE651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5151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9AB0A68-751E-F6F3-782E-195FFC021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69FA7-A4A9-4571-A53B-740DED70B88E}" type="datetime1">
              <a:rPr lang="ko-KR" altLang="en-US"/>
              <a:pPr>
                <a:defRPr/>
              </a:pPr>
              <a:t>2024-12-30</a:t>
            </a:fld>
            <a:endParaRPr lang="ko-KR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DC8F186-075B-8C55-954B-BA0372D3C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DDFDBA5-7C07-6F40-425D-6F88CF65F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334F6-E2AB-4B63-8215-6DED3664241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6072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44DD4F3-D841-B952-6172-2D91ABC89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41A9B-6B66-4986-A0C8-49421EA64D66}" type="datetime1">
              <a:rPr lang="ko-KR" altLang="en-US"/>
              <a:pPr>
                <a:defRPr/>
              </a:pPr>
              <a:t>2024-12-30</a:t>
            </a:fld>
            <a:endParaRPr lang="ko-KR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5FE7033-20F6-DF5B-E2A7-0138DCD26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7E1515-AEC7-DE19-F90C-7220EEF46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7529E-D079-42C7-8EFF-335682761C7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81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AD55BDE-F5BC-4468-0DB9-46B74A3B8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870D9-427E-4B8E-B803-59FDC540630D}" type="datetime1">
              <a:rPr lang="ko-KR" altLang="en-US"/>
              <a:pPr>
                <a:defRPr/>
              </a:pPr>
              <a:t>2024-12-30</a:t>
            </a:fld>
            <a:endParaRPr lang="ko-KR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3A420E0-4D46-D7D8-8AA0-F8FC9B662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FE0DCD5-D70E-80B4-6D07-42A518A81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678FB-9DDE-4AA6-9EC0-FA760E79803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1571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211439D-E662-17F0-8717-887BCD83A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EEA22-5B97-4465-9D05-1D8FB19EF6A0}" type="datetime1">
              <a:rPr lang="ko-KR" altLang="en-US"/>
              <a:pPr>
                <a:defRPr/>
              </a:pPr>
              <a:t>2024-12-30</a:t>
            </a:fld>
            <a:endParaRPr lang="ko-KR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C493DDE-3332-3BCA-F60B-F759DD687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47931C2-187F-DA65-299E-1AE2D3DF4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77C6F-7776-4F0D-A17A-99FCE49BDFF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7247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F22AFBF-8913-5C99-5113-F21A94EB0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C61C8-9AA1-48C6-87E3-749A621803E5}" type="datetime1">
              <a:rPr lang="ko-KR" altLang="en-US"/>
              <a:pPr>
                <a:defRPr/>
              </a:pPr>
              <a:t>2024-12-30</a:t>
            </a:fld>
            <a:endParaRPr lang="ko-KR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3D0278-FC86-8F8A-706B-05D929E2C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2C94D22-414A-8F0C-2148-C7203017A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A78CC-795D-4CF3-809D-8E7C326C971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1779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ko-KR" altLang="en-US" noProof="0"/>
              <a:t>그림을 추가하려면 아이콘을 클릭하십시오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156884B-0886-A1E5-9A3A-FA35C3AAF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C4403-D49C-426B-84D8-B9A63434593E}" type="datetime1">
              <a:rPr lang="ko-KR" altLang="en-US"/>
              <a:pPr>
                <a:defRPr/>
              </a:pPr>
              <a:t>2024-12-30</a:t>
            </a:fld>
            <a:endParaRPr lang="ko-KR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F771A25-CD28-8E51-1DED-08B6B8FB2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9941942-7D57-E2F8-C82D-FF0A14E6F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4B77F-94F4-440D-B9C9-7B244B7121D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2177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F9AAA6F-F52F-0439-26A2-6D1BC56625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527050"/>
            <a:ext cx="59150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4C849F6-4BE3-1B66-59C9-AE503432B8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71488" y="2636838"/>
            <a:ext cx="5915025" cy="628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BB42BA-0472-E971-C7BB-E16C797DDF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232204-753A-4D8C-B85B-C31B8A590FA0}" type="datetime1">
              <a:rPr lang="ko-KR" altLang="en-US"/>
              <a:pPr>
                <a:defRPr/>
              </a:pPr>
              <a:t>2024-12-30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DDD77-EDFF-74AF-44AD-454C204EFE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D155A-28A3-7383-CA60-51DA2A2B59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F56876A-BAA3-4643-9CE3-B03D3F6768F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hf hdr="0" ftr="0" dt="0"/>
  <p:txStyles>
    <p:titleStyle>
      <a:lvl1pPr algn="l" defTabSz="685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 latinLnBrk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 latinLnBrk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 latinLnBrk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 latinLnBrk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latinLnBrk="1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latinLnBrk="1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latinLnBrk="1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latinLnBrk="1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latinLnBrk="1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23D6A677-989D-F2F2-7BD3-DA4580CC3FD4}"/>
              </a:ext>
            </a:extLst>
          </p:cNvPr>
          <p:cNvSpPr txBox="1"/>
          <p:nvPr/>
        </p:nvSpPr>
        <p:spPr>
          <a:xfrm>
            <a:off x="1785216" y="8043587"/>
            <a:ext cx="3287568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206598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주</a:t>
            </a:r>
            <a:r>
              <a:rPr lang="en-US" altLang="ko-KR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)</a:t>
            </a:r>
            <a:r>
              <a:rPr lang="ko-KR" altLang="en-US" b="1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케이에스메이트</a:t>
            </a:r>
            <a:endParaRPr lang="en-US" altLang="ko-KR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3CB79F5-D52C-B812-2DEE-B92D2A1D1624}"/>
              </a:ext>
            </a:extLst>
          </p:cNvPr>
          <p:cNvSpPr txBox="1"/>
          <p:nvPr/>
        </p:nvSpPr>
        <p:spPr>
          <a:xfrm>
            <a:off x="800303" y="4094663"/>
            <a:ext cx="5257394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206598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2024.01</a:t>
            </a:r>
          </a:p>
        </p:txBody>
      </p:sp>
      <p:pic>
        <p:nvPicPr>
          <p:cNvPr id="5124" name="그림 4">
            <a:extLst>
              <a:ext uri="{FF2B5EF4-FFF2-40B4-BE49-F238E27FC236}">
                <a16:creationId xmlns:a16="http://schemas.microsoft.com/office/drawing/2014/main" id="{344C3EA6-5878-F05C-18DF-B4A7CF51C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675" y="322263"/>
            <a:ext cx="91757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8670D06E-B466-F8BA-C1DC-5C9ED863EAFC}"/>
              </a:ext>
            </a:extLst>
          </p:cNvPr>
          <p:cNvSpPr/>
          <p:nvPr/>
        </p:nvSpPr>
        <p:spPr>
          <a:xfrm>
            <a:off x="290513" y="339725"/>
            <a:ext cx="2143125" cy="46355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eaLnBrk="1" fontAlgn="auto" latinLnBrk="1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b="1" kern="0" dirty="0">
                <a:latin typeface="맑은 고딕"/>
              </a:rPr>
              <a:t>“</a:t>
            </a:r>
            <a:r>
              <a:rPr lang="ko-KR" altLang="en-US" sz="1100" b="1" kern="0" dirty="0">
                <a:solidFill>
                  <a:srgbClr val="C00000"/>
                </a:solidFill>
                <a:latin typeface="맑은 고딕"/>
              </a:rPr>
              <a:t>안전보건 수준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/>
              </a:rPr>
              <a:t>이 </a:t>
            </a:r>
            <a:endParaRPr lang="en-US" altLang="ko-KR" sz="1100" b="1" kern="0" dirty="0">
              <a:solidFill>
                <a:prstClr val="black"/>
              </a:solidFill>
              <a:latin typeface="맑은 고딕"/>
            </a:endParaRPr>
          </a:p>
          <a:p>
            <a:pPr algn="ctr" eaLnBrk="1" fontAlgn="auto" latinLnBrk="1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100" b="1" kern="0" dirty="0">
                <a:solidFill>
                  <a:prstClr val="black"/>
                </a:solidFill>
                <a:latin typeface="맑은 고딕"/>
              </a:rPr>
              <a:t>     바로 </a:t>
            </a:r>
            <a:r>
              <a:rPr lang="ko-KR" altLang="en-US" sz="1100" b="1" kern="0" dirty="0">
                <a:solidFill>
                  <a:srgbClr val="376092"/>
                </a:solidFill>
                <a:latin typeface="맑은 고딕"/>
              </a:rPr>
              <a:t>서비스 수준</a:t>
            </a:r>
            <a:r>
              <a:rPr lang="ko-KR" altLang="en-US" sz="1100" b="1" kern="0" dirty="0">
                <a:solidFill>
                  <a:prstClr val="black"/>
                </a:solidFill>
                <a:latin typeface="맑은 고딕"/>
              </a:rPr>
              <a:t>입니다</a:t>
            </a:r>
            <a:r>
              <a:rPr lang="en-US" altLang="ko-KR" sz="1100" b="1" kern="0" dirty="0">
                <a:solidFill>
                  <a:prstClr val="black"/>
                </a:solidFill>
                <a:latin typeface="맑은 고딕"/>
              </a:rPr>
              <a:t>”</a:t>
            </a:r>
            <a:endParaRPr lang="ko-KR" altLang="en-US" sz="1100" b="1" kern="0" dirty="0">
              <a:solidFill>
                <a:prstClr val="black"/>
              </a:solidFill>
              <a:latin typeface="맑은 고딕"/>
            </a:endParaRPr>
          </a:p>
        </p:txBody>
      </p:sp>
      <p:grpSp>
        <p:nvGrpSpPr>
          <p:cNvPr id="5126" name="그룹 2">
            <a:extLst>
              <a:ext uri="{FF2B5EF4-FFF2-40B4-BE49-F238E27FC236}">
                <a16:creationId xmlns:a16="http://schemas.microsoft.com/office/drawing/2014/main" id="{CE6E25A9-2DAB-1687-EA7B-53FFC0015270}"/>
              </a:ext>
            </a:extLst>
          </p:cNvPr>
          <p:cNvGrpSpPr>
            <a:grpSpLocks/>
          </p:cNvGrpSpPr>
          <p:nvPr/>
        </p:nvGrpSpPr>
        <p:grpSpPr bwMode="auto">
          <a:xfrm>
            <a:off x="0" y="2055813"/>
            <a:ext cx="6875463" cy="1139825"/>
            <a:chOff x="0" y="2056136"/>
            <a:chExt cx="6875271" cy="1140288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CC6CC00B-2A9C-FDC5-6F54-466CAC20E824}"/>
                </a:ext>
              </a:extLst>
            </p:cNvPr>
            <p:cNvSpPr/>
            <p:nvPr/>
          </p:nvSpPr>
          <p:spPr>
            <a:xfrm>
              <a:off x="41" y="2056136"/>
              <a:ext cx="6857959" cy="1140288"/>
            </a:xfrm>
            <a:prstGeom prst="rect">
              <a:avLst/>
            </a:prstGeom>
            <a:solidFill>
              <a:srgbClr val="EEEEE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800" b="1" spc="-1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맑은 고딕" panose="020B0503020000020004" pitchFamily="50" charset="-127"/>
                </a:rPr>
                <a:t>2024</a:t>
              </a:r>
              <a:r>
                <a:rPr lang="ko-KR" altLang="en-US" sz="2800" b="1" spc="-1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맑은 고딕" panose="020B0503020000020004" pitchFamily="50" charset="-127"/>
                </a:rPr>
                <a:t>년도 산업안전보건 기본계획</a:t>
              </a:r>
              <a:endParaRPr lang="ko-KR" altLang="en-US" sz="1633" kern="0" dirty="0">
                <a:solidFill>
                  <a:sysClr val="window" lastClr="FFFFFF"/>
                </a:solidFill>
                <a:latin typeface="+mn-ea"/>
              </a:endParaRPr>
            </a:p>
          </p:txBody>
        </p:sp>
        <p:cxnSp>
          <p:nvCxnSpPr>
            <p:cNvPr id="5128" name="직선 연결선 10">
              <a:extLst>
                <a:ext uri="{FF2B5EF4-FFF2-40B4-BE49-F238E27FC236}">
                  <a16:creationId xmlns:a16="http://schemas.microsoft.com/office/drawing/2014/main" id="{1EC95C3D-5545-0D91-8194-B57DE220A9F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0" y="2056136"/>
              <a:ext cx="6858000" cy="0"/>
            </a:xfrm>
            <a:prstGeom prst="line">
              <a:avLst/>
            </a:prstGeom>
            <a:noFill/>
            <a:ln w="12700" algn="ctr">
              <a:solidFill>
                <a:srgbClr val="BFBFB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29" name="직선 연결선 12">
              <a:extLst>
                <a:ext uri="{FF2B5EF4-FFF2-40B4-BE49-F238E27FC236}">
                  <a16:creationId xmlns:a16="http://schemas.microsoft.com/office/drawing/2014/main" id="{7096D47A-F72B-503B-8ACE-C4D9DEA703E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7271" y="3196424"/>
              <a:ext cx="6858000" cy="0"/>
            </a:xfrm>
            <a:prstGeom prst="line">
              <a:avLst/>
            </a:prstGeom>
            <a:noFill/>
            <a:ln w="12700" algn="ctr">
              <a:solidFill>
                <a:srgbClr val="BFBFB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슬라이드 번호 개체 틀 3">
            <a:extLst>
              <a:ext uri="{FF2B5EF4-FFF2-40B4-BE49-F238E27FC236}">
                <a16:creationId xmlns:a16="http://schemas.microsoft.com/office/drawing/2014/main" id="{75BAD2FB-1F74-57D1-A347-41224CB5A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9A180BB-532C-4ADE-8AE2-FBC3ACB5D0C4}" type="slidenum">
              <a:rPr lang="ko-KR" altLang="en-US" smtClean="0">
                <a:solidFill>
                  <a:srgbClr val="898989"/>
                </a:solidFill>
              </a:rPr>
              <a:pPr/>
              <a:t>10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0" name="모서리가 둥근 직사각형 20">
            <a:extLst>
              <a:ext uri="{FF2B5EF4-FFF2-40B4-BE49-F238E27FC236}">
                <a16:creationId xmlns:a16="http://schemas.microsoft.com/office/drawing/2014/main" id="{F5EBCE75-D20E-F3D2-F8DF-D3032785B2C1}"/>
              </a:ext>
            </a:extLst>
          </p:cNvPr>
          <p:cNvSpPr/>
          <p:nvPr/>
        </p:nvSpPr>
        <p:spPr>
          <a:xfrm>
            <a:off x="588464" y="1322406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안전보건 관리체계의 강화</a:t>
            </a: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06221DE0-27CB-B1FD-0C6D-4F4C2C01636A}"/>
              </a:ext>
            </a:extLst>
          </p:cNvPr>
          <p:cNvSpPr/>
          <p:nvPr/>
        </p:nvSpPr>
        <p:spPr>
          <a:xfrm>
            <a:off x="273310" y="1322406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" name="Round Diagonal Corner Rectangle 1">
            <a:extLst>
              <a:ext uri="{FF2B5EF4-FFF2-40B4-BE49-F238E27FC236}">
                <a16:creationId xmlns:a16="http://schemas.microsoft.com/office/drawing/2014/main" id="{CC1606F6-7C62-0521-CA41-F40482D75E3B}"/>
              </a:ext>
            </a:extLst>
          </p:cNvPr>
          <p:cNvSpPr/>
          <p:nvPr/>
        </p:nvSpPr>
        <p:spPr>
          <a:xfrm>
            <a:off x="273050" y="2263775"/>
            <a:ext cx="6283325" cy="1458913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/>
          <a:lstStyle/>
          <a:p>
            <a:pPr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적 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법 제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19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조에 따라 상시근로자 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100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인 이상 사업장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(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송파복합빌딩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)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에 대한</a:t>
            </a:r>
            <a:endParaRPr lang="en-US" altLang="ko-KR" sz="1200" dirty="0">
              <a:solidFill>
                <a:prstClr val="black"/>
              </a:solidFill>
              <a:latin typeface="+mn-ea"/>
            </a:endParaRPr>
          </a:p>
          <a:p>
            <a:pPr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                    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  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“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산업안전 보건 위원회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” </a:t>
            </a:r>
            <a:r>
              <a:rPr lang="ko-KR" altLang="en-US" sz="1200" dirty="0" err="1">
                <a:solidFill>
                  <a:prstClr val="black"/>
                </a:solidFill>
                <a:latin typeface="+mn-ea"/>
              </a:rPr>
              <a:t>매분기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 개최</a:t>
            </a:r>
            <a:endParaRPr lang="en-US" altLang="ko-KR" sz="1200" dirty="0">
              <a:solidFill>
                <a:prstClr val="black"/>
              </a:solidFill>
              <a:latin typeface="+mn-ea"/>
            </a:endParaRPr>
          </a:p>
          <a:p>
            <a:pPr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                   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  </a:t>
            </a:r>
            <a:r>
              <a:rPr lang="en-US" altLang="ko-KR" sz="1200" dirty="0">
                <a:solidFill>
                  <a:prstClr val="black"/>
                </a:solidFill>
                <a:latin typeface="+mn-ea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근로자 안전과 보건관련 주요사항을 심의 의결하고 개선조치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(11</a:t>
            </a:r>
            <a:r>
              <a:rPr lang="ko-KR" altLang="en-US" sz="1200" dirty="0">
                <a:solidFill>
                  <a:prstClr val="black"/>
                </a:solidFill>
                <a:latin typeface="+mn-ea"/>
              </a:rPr>
              <a:t>건</a:t>
            </a:r>
            <a:r>
              <a:rPr lang="en-US" altLang="ko-KR" sz="1200" dirty="0">
                <a:solidFill>
                  <a:prstClr val="black"/>
                </a:solidFill>
                <a:latin typeface="+mn-ea"/>
              </a:rPr>
              <a:t>)</a:t>
            </a:r>
            <a:endParaRPr lang="ko-KR" altLang="en-US" sz="1200" kern="0" dirty="0">
              <a:solidFill>
                <a:prstClr val="white"/>
              </a:solidFill>
              <a:latin typeface="+mn-ea"/>
            </a:endParaRPr>
          </a:p>
          <a:p>
            <a:pPr algn="just" defTabSz="914400" eaLnBrk="1" fontAlgn="auto" hangingPunct="1">
              <a:lnSpc>
                <a:spcPts val="2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개선할 점</a:t>
            </a:r>
            <a:r>
              <a:rPr lang="ko-KR" altLang="en-US" sz="1200" dirty="0">
                <a:latin typeface="Arial"/>
              </a:rPr>
              <a:t>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①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회의 참석률 향상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화상회의시스템을 구축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장소 제약 없이 참석 조치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Arial"/>
                <a:ea typeface="나눔고딕" panose="020D0604000000000000" pitchFamily="50" charset="-127"/>
              </a:rPr>
              <a:t>                           </a:t>
            </a:r>
            <a:r>
              <a:rPr lang="ko-KR" altLang="en-US" sz="1200" dirty="0">
                <a:latin typeface="+mn-ea"/>
              </a:rPr>
              <a:t>② </a:t>
            </a:r>
            <a:r>
              <a:rPr lang="ko-KR" altLang="en-US" sz="1200" dirty="0">
                <a:latin typeface="Arial"/>
                <a:ea typeface="나눔고딕" panose="020D0604000000000000" pitchFamily="50" charset="-127"/>
              </a:rPr>
              <a:t>외부의 전문가</a:t>
            </a: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/</a:t>
            </a:r>
            <a:r>
              <a:rPr lang="ko-KR" altLang="en-US" sz="1200" dirty="0">
                <a:latin typeface="Arial"/>
                <a:ea typeface="나눔고딕" panose="020D0604000000000000" pitchFamily="50" charset="-127"/>
              </a:rPr>
              <a:t>유관기관 의견청취 및 협력 확대 </a:t>
            </a:r>
            <a:endParaRPr lang="ko-KR" altLang="en-US" sz="1200" dirty="0">
              <a:latin typeface="Arial"/>
            </a:endParaRPr>
          </a:p>
        </p:txBody>
      </p:sp>
      <p:grpSp>
        <p:nvGrpSpPr>
          <p:cNvPr id="14342" name="그룹 5">
            <a:extLst>
              <a:ext uri="{FF2B5EF4-FFF2-40B4-BE49-F238E27FC236}">
                <a16:creationId xmlns:a16="http://schemas.microsoft.com/office/drawing/2014/main" id="{9D40E58B-781D-9A5A-1D8C-7F283861C274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428875"/>
            <a:ext cx="254000" cy="152400"/>
            <a:chOff x="6871351" y="5916776"/>
            <a:chExt cx="253610" cy="152355"/>
          </a:xfrm>
        </p:grpSpPr>
        <p:sp>
          <p:nvSpPr>
            <p:cNvPr id="7" name="양쪽 모서리가 둥근 사각형 60">
              <a:extLst>
                <a:ext uri="{FF2B5EF4-FFF2-40B4-BE49-F238E27FC236}">
                  <a16:creationId xmlns:a16="http://schemas.microsoft.com/office/drawing/2014/main" id="{A3894D9A-F439-61DD-AEA0-2DBE7120C2CD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418" name="Freeform 9">
              <a:extLst>
                <a:ext uri="{FF2B5EF4-FFF2-40B4-BE49-F238E27FC236}">
                  <a16:creationId xmlns:a16="http://schemas.microsoft.com/office/drawing/2014/main" id="{6F963DB5-DD6B-5CB5-69BA-3697FFD737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4343" name="그룹 8">
            <a:extLst>
              <a:ext uri="{FF2B5EF4-FFF2-40B4-BE49-F238E27FC236}">
                <a16:creationId xmlns:a16="http://schemas.microsoft.com/office/drawing/2014/main" id="{420E1E21-09EA-FE6B-B23A-77A4C3C7A780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3181350"/>
            <a:ext cx="254000" cy="152400"/>
            <a:chOff x="6871351" y="5916776"/>
            <a:chExt cx="253610" cy="152355"/>
          </a:xfrm>
        </p:grpSpPr>
        <p:sp>
          <p:nvSpPr>
            <p:cNvPr id="16" name="양쪽 모서리가 둥근 사각형 60">
              <a:extLst>
                <a:ext uri="{FF2B5EF4-FFF2-40B4-BE49-F238E27FC236}">
                  <a16:creationId xmlns:a16="http://schemas.microsoft.com/office/drawing/2014/main" id="{D6ACA674-2C1E-33C2-1CDC-D0BD5B46D91C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4416" name="Freeform 9">
              <a:extLst>
                <a:ext uri="{FF2B5EF4-FFF2-40B4-BE49-F238E27FC236}">
                  <a16:creationId xmlns:a16="http://schemas.microsoft.com/office/drawing/2014/main" id="{2B8F55EE-C5A2-C2AE-C382-2224B66DDE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386E3DA6-C396-B492-2E7A-FB813FDBFE8A}"/>
              </a:ext>
            </a:extLst>
          </p:cNvPr>
          <p:cNvSpPr/>
          <p:nvPr/>
        </p:nvSpPr>
        <p:spPr>
          <a:xfrm>
            <a:off x="589617" y="1877076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산업안전보건 위원회 구성 운영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B5BDAF7-57F2-F8EE-784F-D0636B3AC558}"/>
              </a:ext>
            </a:extLst>
          </p:cNvPr>
          <p:cNvSpPr txBox="1"/>
          <p:nvPr/>
        </p:nvSpPr>
        <p:spPr>
          <a:xfrm>
            <a:off x="311207" y="3840058"/>
            <a:ext cx="6245164" cy="12464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위원회 구성 및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회의주기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</a:t>
            </a:r>
            <a:r>
              <a:rPr lang="ko-KR" altLang="en-US" sz="1200" dirty="0">
                <a:latin typeface="+mn-ea"/>
              </a:rPr>
              <a:t>○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위원회 구성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사용자 위원 </a:t>
            </a:r>
            <a:r>
              <a:rPr lang="en-US" altLang="ko-KR" sz="1200" dirty="0">
                <a:latin typeface="+mn-ea"/>
              </a:rPr>
              <a:t>8</a:t>
            </a:r>
            <a:r>
              <a:rPr lang="ko-KR" altLang="en-US" sz="1200" dirty="0">
                <a:latin typeface="+mn-ea"/>
              </a:rPr>
              <a:t>명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근로자 위원 </a:t>
            </a:r>
            <a:r>
              <a:rPr lang="en-US" altLang="ko-KR" sz="1200" dirty="0">
                <a:latin typeface="+mn-ea"/>
              </a:rPr>
              <a:t>8</a:t>
            </a:r>
            <a:r>
              <a:rPr lang="ko-KR" altLang="en-US" sz="1200" dirty="0">
                <a:latin typeface="+mn-ea"/>
              </a:rPr>
              <a:t>명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스탭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2</a:t>
            </a:r>
            <a:r>
              <a:rPr lang="ko-KR" altLang="en-US" sz="1200" dirty="0">
                <a:latin typeface="+mn-ea"/>
              </a:rPr>
              <a:t>명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</a:t>
            </a:r>
            <a:r>
              <a:rPr lang="ko-KR" altLang="en-US" sz="1200" dirty="0">
                <a:latin typeface="+mn-ea"/>
              </a:rPr>
              <a:t>○ 회의개최 </a:t>
            </a:r>
            <a:r>
              <a:rPr lang="en-US" altLang="ko-KR" sz="1200" dirty="0">
                <a:latin typeface="+mn-ea"/>
              </a:rPr>
              <a:t>: 4</a:t>
            </a:r>
            <a:r>
              <a:rPr lang="ko-KR" altLang="en-US" sz="1200" dirty="0">
                <a:latin typeface="+mn-ea"/>
              </a:rPr>
              <a:t>회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 err="1">
                <a:latin typeface="+mn-ea"/>
              </a:rPr>
              <a:t>매분기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1</a:t>
            </a:r>
            <a:r>
              <a:rPr lang="ko-KR" altLang="en-US" sz="1200" dirty="0">
                <a:latin typeface="+mn-ea"/>
              </a:rPr>
              <a:t>회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 실시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심의 의결사항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조치결과</a:t>
            </a:r>
            <a:endParaRPr lang="en-US" altLang="ko-KR" sz="1200" dirty="0">
              <a:latin typeface="+mn-ea"/>
            </a:endParaRPr>
          </a:p>
        </p:txBody>
      </p:sp>
      <p:graphicFrame>
        <p:nvGraphicFramePr>
          <p:cNvPr id="25" name="표 24">
            <a:extLst>
              <a:ext uri="{FF2B5EF4-FFF2-40B4-BE49-F238E27FC236}">
                <a16:creationId xmlns:a16="http://schemas.microsoft.com/office/drawing/2014/main" id="{8C99C856-3B70-70EE-159A-FDA5BF11D950}"/>
              </a:ext>
            </a:extLst>
          </p:cNvPr>
          <p:cNvGraphicFramePr>
            <a:graphicFrameLocks noGrp="1"/>
          </p:cNvGraphicFramePr>
          <p:nvPr/>
        </p:nvGraphicFramePr>
        <p:xfrm>
          <a:off x="373063" y="5092700"/>
          <a:ext cx="6235700" cy="4246560"/>
        </p:xfrm>
        <a:graphic>
          <a:graphicData uri="http://schemas.openxmlformats.org/drawingml/2006/table">
            <a:tbl>
              <a:tblPr/>
              <a:tblGrid>
                <a:gridCol w="1864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94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59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28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회 차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건의 및 심의 내용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최종 조치 결과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39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MSDS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안전물질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취급시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보호구 지급 관련 문의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구매 건의 중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관련 보호구 조사 중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39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화재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용접 작업 공유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소피텔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&amp;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리테일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&amp;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호텔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공동구역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지하층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의 용접작업시에는 공용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SNS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방에 공유 의견합의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39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방재실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간이침대 교체 건의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소피텔에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 구매요청 진행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소피텔 미지원시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KSmate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본사에서 구매지원 예정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39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창고의 적재공간 부족으로 불필요 물품 정리요청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kt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의 정리가능여부 문의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보존 요청시 우면연구센터로 이전 조치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6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계단식 이동사다리 사용 가능여부 문의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좁은 공간에서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형사다리 사용 지난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ktt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문의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규격제품 조사 등 확인 후 답변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kt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 원칙적으로 계단식 이동사다리 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사용금지 함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39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년도 인플루엔자 유행주의보 발령 안내 및 지원안내 설명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포스터 및 질병관리청 참고자료 배포 설명 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339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 결과 설명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 시 추가사항 등 설명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전직원에게 위험성평가에 대해서 다시 설명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우리회사의 기준 상시평가임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26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소형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(1m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내외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A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형 이동사다리 사용 및 구매가능 여부 문의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회의당시에는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kt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지침과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형사다리 주의사항 설명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회의 후 커머스에 등록된 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사다리 안내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26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차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안전용품 구매기준 문의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본사에서 예산 내에서 지원하며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안전화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착 및 각종 안전용품 구매요청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시 검토 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26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밀폐공간 출입 및 작업시 휴대용 산소측정기 대신 거치형</a:t>
                      </a:r>
                      <a:endParaRPr lang="en-US" altLang="ko-KR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latinLnBrk="1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으로 교체 요청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본사에 적극적으로 건의 예정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발주처인 </a:t>
                      </a:r>
                      <a:r>
                        <a:rPr lang="en-US" altLang="ko-KR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kte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에 먼저 확인 후 알려주고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구매불가 시 본사에서 지원예정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26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</a:p>
                  </a:txBody>
                  <a:tcPr marL="3422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밀폐공간 비상발생 구조훈련 요청</a:t>
                      </a:r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 훈련 실시했지만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산소통이 무거워 실질적으로 어려움이 굉장히 많다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추후 연습을 더 실시해야 할 것으로 판단</a:t>
                      </a:r>
                      <a:endParaRPr lang="en-US" altLang="ko-KR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611" marR="3422" marT="34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59DB7B03-86C5-C798-BFB1-1CA2FA9A1DF6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2023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슬라이드 번호 개체 틀 3">
            <a:extLst>
              <a:ext uri="{FF2B5EF4-FFF2-40B4-BE49-F238E27FC236}">
                <a16:creationId xmlns:a16="http://schemas.microsoft.com/office/drawing/2014/main" id="{EB7509D9-23D7-4254-3BC5-D24BAF290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DA93864-D0E7-4845-BF01-B709AE425705}" type="slidenum">
              <a:rPr lang="ko-KR" altLang="en-US" smtClean="0">
                <a:solidFill>
                  <a:srgbClr val="898989"/>
                </a:solidFill>
              </a:rPr>
              <a:pPr/>
              <a:t>11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0" name="모서리가 둥근 직사각형 20">
            <a:extLst>
              <a:ext uri="{FF2B5EF4-FFF2-40B4-BE49-F238E27FC236}">
                <a16:creationId xmlns:a16="http://schemas.microsoft.com/office/drawing/2014/main" id="{D630604A-4C0C-9616-08C1-E8709CB3F524}"/>
              </a:ext>
            </a:extLst>
          </p:cNvPr>
          <p:cNvSpPr/>
          <p:nvPr/>
        </p:nvSpPr>
        <p:spPr>
          <a:xfrm>
            <a:off x="588464" y="133087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안전보건 관리체계의 강화</a:t>
            </a: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29F387A2-6349-1328-BF5D-D81377270F1A}"/>
              </a:ext>
            </a:extLst>
          </p:cNvPr>
          <p:cNvSpPr/>
          <p:nvPr/>
        </p:nvSpPr>
        <p:spPr>
          <a:xfrm>
            <a:off x="273310" y="133087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" name="Round Diagonal Corner Rectangle 1">
            <a:extLst>
              <a:ext uri="{FF2B5EF4-FFF2-40B4-BE49-F238E27FC236}">
                <a16:creationId xmlns:a16="http://schemas.microsoft.com/office/drawing/2014/main" id="{9374757C-8597-B57A-BD65-53A49FAC7C36}"/>
              </a:ext>
            </a:extLst>
          </p:cNvPr>
          <p:cNvSpPr/>
          <p:nvPr/>
        </p:nvSpPr>
        <p:spPr>
          <a:xfrm>
            <a:off x="273050" y="2311400"/>
            <a:ext cx="6283325" cy="881063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/>
          <a:lstStyle/>
          <a:p>
            <a:pPr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적  </a:t>
            </a:r>
            <a:r>
              <a:rPr lang="en-US" altLang="ko-KR" sz="1200" dirty="0">
                <a:latin typeface="Arial"/>
              </a:rPr>
              <a:t>: ISO45001 </a:t>
            </a:r>
            <a:r>
              <a:rPr lang="ko-KR" altLang="en-US" sz="1200" dirty="0">
                <a:latin typeface="Arial"/>
              </a:rPr>
              <a:t>인증획득 </a:t>
            </a:r>
            <a:r>
              <a:rPr lang="en-US" altLang="ko-KR" sz="1200" dirty="0">
                <a:latin typeface="Arial"/>
              </a:rPr>
              <a:t>(23.3.28)</a:t>
            </a:r>
          </a:p>
          <a:p>
            <a:pPr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                          </a:t>
            </a:r>
            <a:r>
              <a:rPr lang="ko-KR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안전보건업무 표준화 및 인증을 통한 중대재해 리스크 예방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기여         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defTabSz="914400" eaLnBrk="1" fontAlgn="auto" hangingPunct="1">
              <a:lnSpc>
                <a:spcPts val="2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en-US" altLang="ko-KR" sz="1200" b="1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  </a:t>
            </a: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개선할 점</a:t>
            </a:r>
            <a:r>
              <a:rPr lang="ko-KR" altLang="en-US" sz="1200" dirty="0">
                <a:latin typeface="Arial"/>
              </a:rPr>
              <a:t>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비상 상황 발생시 신속 대처할 수 있도록  구체적 비상대응 계획 수립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            </a:t>
            </a:r>
            <a:endParaRPr lang="ko-KR" altLang="en-US" sz="1200" dirty="0">
              <a:latin typeface="Arial"/>
            </a:endParaRPr>
          </a:p>
        </p:txBody>
      </p:sp>
      <p:grpSp>
        <p:nvGrpSpPr>
          <p:cNvPr id="15366" name="그룹 5">
            <a:extLst>
              <a:ext uri="{FF2B5EF4-FFF2-40B4-BE49-F238E27FC236}">
                <a16:creationId xmlns:a16="http://schemas.microsoft.com/office/drawing/2014/main" id="{1A2FB3ED-F39B-13C7-F40D-014A445A43CF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413000"/>
            <a:ext cx="254000" cy="152400"/>
            <a:chOff x="6871351" y="5916776"/>
            <a:chExt cx="253610" cy="152355"/>
          </a:xfrm>
        </p:grpSpPr>
        <p:sp>
          <p:nvSpPr>
            <p:cNvPr id="7" name="양쪽 모서리가 둥근 사각형 60">
              <a:extLst>
                <a:ext uri="{FF2B5EF4-FFF2-40B4-BE49-F238E27FC236}">
                  <a16:creationId xmlns:a16="http://schemas.microsoft.com/office/drawing/2014/main" id="{D9FDA4CA-7687-DD35-B7F3-521BDD0F4170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5377" name="Freeform 9">
              <a:extLst>
                <a:ext uri="{FF2B5EF4-FFF2-40B4-BE49-F238E27FC236}">
                  <a16:creationId xmlns:a16="http://schemas.microsoft.com/office/drawing/2014/main" id="{FDA6E49E-3840-D62D-8883-E5B9BEEEF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5367" name="그룹 8">
            <a:extLst>
              <a:ext uri="{FF2B5EF4-FFF2-40B4-BE49-F238E27FC236}">
                <a16:creationId xmlns:a16="http://schemas.microsoft.com/office/drawing/2014/main" id="{3A6F2773-D99D-4B8B-4DEB-40D3A99A4C9B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963863"/>
            <a:ext cx="254000" cy="152400"/>
            <a:chOff x="6871351" y="5916776"/>
            <a:chExt cx="253610" cy="152355"/>
          </a:xfrm>
        </p:grpSpPr>
        <p:sp>
          <p:nvSpPr>
            <p:cNvPr id="16" name="양쪽 모서리가 둥근 사각형 60">
              <a:extLst>
                <a:ext uri="{FF2B5EF4-FFF2-40B4-BE49-F238E27FC236}">
                  <a16:creationId xmlns:a16="http://schemas.microsoft.com/office/drawing/2014/main" id="{75E62206-0CA1-B523-C451-23596E089F21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5375" name="Freeform 9">
              <a:extLst>
                <a:ext uri="{FF2B5EF4-FFF2-40B4-BE49-F238E27FC236}">
                  <a16:creationId xmlns:a16="http://schemas.microsoft.com/office/drawing/2014/main" id="{DF325FE0-8DC1-C87B-E9C6-57B76DFB0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B2F85505-8A01-6049-C949-362D00D281A9}"/>
              </a:ext>
            </a:extLst>
          </p:cNvPr>
          <p:cNvSpPr/>
          <p:nvPr/>
        </p:nvSpPr>
        <p:spPr>
          <a:xfrm>
            <a:off x="589617" y="1877076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안전보건경영시스템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(ISO 45001) 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인증 추진</a:t>
            </a:r>
          </a:p>
        </p:txBody>
      </p:sp>
      <p:pic>
        <p:nvPicPr>
          <p:cNvPr id="15369" name="그림 20" descr="텍스트, 스크린샷, 폰트, 인쇄이(가) 표시된 사진&#10;&#10;자동 생성된 설명">
            <a:extLst>
              <a:ext uri="{FF2B5EF4-FFF2-40B4-BE49-F238E27FC236}">
                <a16:creationId xmlns:a16="http://schemas.microsoft.com/office/drawing/2014/main" id="{76BBB9CE-E067-83F7-5451-7CB7A93CB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150" y="5832475"/>
            <a:ext cx="2803525" cy="3552825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그림 25" descr="텍스트, 스크린샷, 폰트, 번호이(가) 표시된 사진&#10;&#10;자동 생성된 설명">
            <a:extLst>
              <a:ext uri="{FF2B5EF4-FFF2-40B4-BE49-F238E27FC236}">
                <a16:creationId xmlns:a16="http://schemas.microsoft.com/office/drawing/2014/main" id="{8700BB4B-B9C0-D9EB-1D38-6D6A56EB7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5832475"/>
            <a:ext cx="2803525" cy="3559175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1ACC891-19AF-8EAB-8A54-14A4B7DFF63D}"/>
              </a:ext>
            </a:extLst>
          </p:cNvPr>
          <p:cNvSpPr txBox="1"/>
          <p:nvPr/>
        </p:nvSpPr>
        <p:spPr>
          <a:xfrm>
            <a:off x="273050" y="3473936"/>
            <a:ext cx="6283061" cy="18876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안전보건경영시스템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(ISO45001)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인증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 및 획득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ko-KR" sz="1200" dirty="0">
                <a:latin typeface="+mn-ea"/>
              </a:rPr>
              <a:t>최초 발행일 </a:t>
            </a:r>
            <a:r>
              <a:rPr lang="en-US" altLang="ko-KR" sz="1200" dirty="0">
                <a:latin typeface="+mn-ea"/>
              </a:rPr>
              <a:t>: 23.03.28 / </a:t>
            </a:r>
            <a:r>
              <a:rPr lang="ko-KR" altLang="ko-KR" sz="1200" dirty="0">
                <a:latin typeface="+mn-ea"/>
              </a:rPr>
              <a:t>만료일</a:t>
            </a:r>
            <a:r>
              <a:rPr lang="en-US" altLang="ko-KR" sz="1200" dirty="0">
                <a:latin typeface="+mn-ea"/>
              </a:rPr>
              <a:t> : 2026.03.27</a:t>
            </a: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ko-KR" sz="1200" dirty="0">
                <a:latin typeface="+mn-ea"/>
              </a:rPr>
              <a:t>인증기관 </a:t>
            </a:r>
            <a:r>
              <a:rPr lang="en-US" altLang="ko-KR" sz="1200" dirty="0">
                <a:latin typeface="+mn-ea"/>
              </a:rPr>
              <a:t>: ICG </a:t>
            </a:r>
            <a:endParaRPr lang="ko-KR" altLang="ko-KR" sz="1200" dirty="0">
              <a:latin typeface="+mn-ea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ko-KR" sz="1200" dirty="0">
                <a:latin typeface="+mn-ea"/>
              </a:rPr>
              <a:t>컨설팅업체 </a:t>
            </a:r>
            <a:r>
              <a:rPr lang="en-US" altLang="ko-KR" sz="1200" dirty="0">
                <a:latin typeface="+mn-ea"/>
              </a:rPr>
              <a:t>: IMC </a:t>
            </a:r>
            <a:r>
              <a:rPr lang="ko-KR" altLang="ko-KR" sz="1200" dirty="0" err="1">
                <a:latin typeface="+mn-ea"/>
              </a:rPr>
              <a:t>인증원</a:t>
            </a:r>
            <a:r>
              <a:rPr lang="ko-KR" altLang="ko-KR" sz="1200" dirty="0">
                <a:latin typeface="+mn-ea"/>
              </a:rPr>
              <a:t> 조성원</a:t>
            </a:r>
            <a:endParaRPr lang="en-US" altLang="ko-KR" sz="1200" dirty="0">
              <a:latin typeface="+mn-ea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ko-KR" sz="1200" dirty="0">
                <a:latin typeface="+mn-ea"/>
              </a:rPr>
              <a:t>소요기간 </a:t>
            </a:r>
            <a:r>
              <a:rPr lang="en-US" altLang="ko-KR" sz="1200" dirty="0">
                <a:latin typeface="+mn-ea"/>
              </a:rPr>
              <a:t>: 23.03.06 ~ 23.03.23 (3.6, 3.6, 3.13, 3.17)</a:t>
            </a: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ko-KR" sz="1200" dirty="0">
                <a:latin typeface="+mn-ea"/>
              </a:rPr>
              <a:t>심사기간 </a:t>
            </a:r>
            <a:r>
              <a:rPr lang="en-US" altLang="ko-KR" sz="1200" dirty="0">
                <a:latin typeface="+mn-ea"/>
              </a:rPr>
              <a:t>: 23.03.23( AM09:00 ~ PM 17:00 )</a:t>
            </a:r>
            <a:endParaRPr lang="ko-KR" altLang="ko-KR" sz="1200" dirty="0">
              <a:latin typeface="+mn-ea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ko-KR" sz="1200" dirty="0">
                <a:latin typeface="+mn-ea"/>
              </a:rPr>
              <a:t>소요비용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ko-KR" sz="1200" dirty="0">
                <a:latin typeface="+mn-ea"/>
              </a:rPr>
              <a:t>총 </a:t>
            </a:r>
            <a:r>
              <a:rPr lang="en-US" altLang="ko-KR" sz="1200" dirty="0">
                <a:latin typeface="+mn-ea"/>
              </a:rPr>
              <a:t>8,000,000</a:t>
            </a:r>
            <a:r>
              <a:rPr lang="ko-KR" altLang="ko-KR" sz="1200" dirty="0">
                <a:latin typeface="+mn-ea"/>
              </a:rPr>
              <a:t>원 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ko-KR" sz="1200" dirty="0">
                <a:latin typeface="+mn-ea"/>
              </a:rPr>
              <a:t>컨설팅비용 </a:t>
            </a:r>
            <a:r>
              <a:rPr lang="en-US" altLang="ko-KR" sz="1200" dirty="0">
                <a:latin typeface="+mn-ea"/>
              </a:rPr>
              <a:t>4,000,000 +  </a:t>
            </a:r>
            <a:r>
              <a:rPr lang="ko-KR" altLang="ko-KR" sz="1200" dirty="0">
                <a:latin typeface="+mn-ea"/>
              </a:rPr>
              <a:t>인증비용 </a:t>
            </a:r>
            <a:r>
              <a:rPr lang="en-US" altLang="ko-KR" sz="1200" dirty="0">
                <a:latin typeface="+mn-ea"/>
              </a:rPr>
              <a:t>4,000,000)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5372" name="직사각형 29">
            <a:extLst>
              <a:ext uri="{FF2B5EF4-FFF2-40B4-BE49-F238E27FC236}">
                <a16:creationId xmlns:a16="http://schemas.microsoft.com/office/drawing/2014/main" id="{2F5A885B-529B-B2C1-B5A9-AF4F80CF3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25" y="5434013"/>
            <a:ext cx="5943600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1" hangingPunct="1">
              <a:lnSpc>
                <a:spcPts val="1800"/>
              </a:lnSpc>
            </a:pPr>
            <a:r>
              <a:rPr lang="ko-KR" altLang="en-US" sz="1200" b="1"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■  안전보건경영시스템  </a:t>
            </a:r>
            <a:r>
              <a:rPr lang="en-US" altLang="ko-KR" sz="1200" b="1"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ISO 45001 </a:t>
            </a:r>
            <a:r>
              <a:rPr lang="ko-KR" altLang="en-US" sz="1200" b="1"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인증서</a:t>
            </a:r>
            <a:endParaRPr lang="en-US" altLang="ko-KR" sz="1200">
              <a:latin typeface="맑은 고딕" panose="020B0503020000020004" pitchFamily="50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8B7397-CCA8-B430-1284-71EE82C49CF4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2023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슬라이드 번호 개체 틀 3">
            <a:extLst>
              <a:ext uri="{FF2B5EF4-FFF2-40B4-BE49-F238E27FC236}">
                <a16:creationId xmlns:a16="http://schemas.microsoft.com/office/drawing/2014/main" id="{02917FBE-D48C-0288-F56D-790C0DC0C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E39048A-4AFD-436B-873E-753C9ABA6FB4}" type="slidenum">
              <a:rPr lang="ko-KR" altLang="en-US" smtClean="0">
                <a:solidFill>
                  <a:srgbClr val="898989"/>
                </a:solidFill>
              </a:rPr>
              <a:pPr/>
              <a:t>12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0" name="모서리가 둥근 직사각형 20">
            <a:extLst>
              <a:ext uri="{FF2B5EF4-FFF2-40B4-BE49-F238E27FC236}">
                <a16:creationId xmlns:a16="http://schemas.microsoft.com/office/drawing/2014/main" id="{18C2D788-3B0B-4C70-29EE-1026FF550C16}"/>
              </a:ext>
            </a:extLst>
          </p:cNvPr>
          <p:cNvSpPr/>
          <p:nvPr/>
        </p:nvSpPr>
        <p:spPr>
          <a:xfrm>
            <a:off x="588464" y="1317696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안전보건 업무수행 및 관리의 실행력 강화</a:t>
            </a: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AA8113D0-29FE-4E0F-A58B-3ECED877287E}"/>
              </a:ext>
            </a:extLst>
          </p:cNvPr>
          <p:cNvSpPr/>
          <p:nvPr/>
        </p:nvSpPr>
        <p:spPr>
          <a:xfrm>
            <a:off x="273310" y="1317696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96490FC7-4EC9-7921-267F-68A9FE153E29}"/>
              </a:ext>
            </a:extLst>
          </p:cNvPr>
          <p:cNvSpPr/>
          <p:nvPr/>
        </p:nvSpPr>
        <p:spPr>
          <a:xfrm>
            <a:off x="589617" y="1864256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안전보건 업무수행 평가</a:t>
            </a:r>
          </a:p>
        </p:txBody>
      </p:sp>
      <p:sp>
        <p:nvSpPr>
          <p:cNvPr id="3" name="Round Diagonal Corner Rectangle 1">
            <a:extLst>
              <a:ext uri="{FF2B5EF4-FFF2-40B4-BE49-F238E27FC236}">
                <a16:creationId xmlns:a16="http://schemas.microsoft.com/office/drawing/2014/main" id="{ED6B0607-8ECF-328D-2D0D-0959B1B25AB2}"/>
              </a:ext>
            </a:extLst>
          </p:cNvPr>
          <p:cNvSpPr/>
          <p:nvPr/>
        </p:nvSpPr>
        <p:spPr>
          <a:xfrm>
            <a:off x="273050" y="2251075"/>
            <a:ext cx="6283325" cy="1825625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/>
          <a:lstStyle>
            <a:lvl1pPr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latinLnBrk="1" hangingPunct="1">
              <a:lnSpc>
                <a:spcPts val="1800"/>
              </a:lnSpc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 panose="020B0604020202020204" pitchFamily="34" charset="0"/>
              </a:rPr>
              <a:t>         실        적  </a:t>
            </a:r>
            <a:r>
              <a:rPr lang="en-US" altLang="ko-KR" sz="12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ko-KR" altLang="en-US" sz="1200" dirty="0" err="1">
                <a:solidFill>
                  <a:srgbClr val="000000"/>
                </a:solidFill>
                <a:latin typeface="맑은 고딕" panose="020B0503020000020004" pitchFamily="50" charset="-127"/>
              </a:rPr>
              <a:t>전직원의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 안전과 건강보호를 위한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‘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안전한 사업장 만들기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’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를 위해 핵심</a:t>
            </a:r>
            <a:endParaRPr lang="en-US" altLang="ko-KR" sz="1200" dirty="0">
              <a:solidFill>
                <a:srgbClr val="000000"/>
              </a:solidFill>
              <a:latin typeface="맑은 고딕" panose="020B0503020000020004" pitchFamily="50" charset="-127"/>
            </a:endParaRPr>
          </a:p>
          <a:p>
            <a:pPr algn="just" eaLnBrk="1" latinLnBrk="1" hangingPunct="1">
              <a:lnSpc>
                <a:spcPts val="1800"/>
              </a:lnSpc>
              <a:defRPr/>
            </a:pP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                     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인력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실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,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본부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지역 </a:t>
            </a:r>
            <a:r>
              <a:rPr lang="ko-KR" altLang="en-US" sz="1200" dirty="0" err="1">
                <a:solidFill>
                  <a:srgbClr val="000000"/>
                </a:solidFill>
                <a:latin typeface="맑은 고딕" panose="020B0503020000020004" pitchFamily="50" charset="-127"/>
              </a:rPr>
              <a:t>스탭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은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KPI </a:t>
            </a:r>
            <a:r>
              <a:rPr lang="ko-KR" altLang="en-US" sz="1200" dirty="0" err="1">
                <a:solidFill>
                  <a:srgbClr val="000000"/>
                </a:solidFill>
                <a:latin typeface="맑은 고딕" panose="020B0503020000020004" pitchFamily="50" charset="-127"/>
              </a:rPr>
              <a:t>감점지표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 시행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개별 사업장은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‘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안전보건</a:t>
            </a:r>
            <a:endParaRPr lang="en-US" altLang="ko-KR" sz="1200" dirty="0">
              <a:solidFill>
                <a:srgbClr val="000000"/>
              </a:solidFill>
              <a:latin typeface="맑은 고딕" panose="020B0503020000020004" pitchFamily="50" charset="-127"/>
            </a:endParaRPr>
          </a:p>
          <a:p>
            <a:pPr algn="just" eaLnBrk="1" latinLnBrk="1" hangingPunct="1">
              <a:lnSpc>
                <a:spcPts val="1800"/>
              </a:lnSpc>
              <a:defRPr/>
            </a:pP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                     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업무수행 </a:t>
            </a:r>
            <a:r>
              <a:rPr lang="ko-KR" altLang="en-US" sz="1200" dirty="0" err="1">
                <a:solidFill>
                  <a:srgbClr val="000000"/>
                </a:solidFill>
                <a:latin typeface="맑은 고딕" panose="020B0503020000020004" pitchFamily="50" charset="-127"/>
              </a:rPr>
              <a:t>평가계획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’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</a:rPr>
              <a:t>을 시행하여 산재 예방에 적극 기여</a:t>
            </a:r>
            <a:endParaRPr lang="en-US" altLang="ko-KR" sz="1200" dirty="0">
              <a:solidFill>
                <a:srgbClr val="000000"/>
              </a:solidFill>
              <a:latin typeface="맑은 고딕" panose="020B0503020000020004" pitchFamily="50" charset="-127"/>
            </a:endParaRPr>
          </a:p>
          <a:p>
            <a:pPr algn="just" eaLnBrk="1" hangingPunct="1">
              <a:lnSpc>
                <a:spcPts val="2000"/>
              </a:lnSpc>
              <a:spcBef>
                <a:spcPts val="300"/>
              </a:spcBef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 panose="020B0604020202020204" pitchFamily="34" charset="0"/>
              </a:rPr>
              <a:t>         개선할 점</a:t>
            </a:r>
            <a:r>
              <a:rPr lang="ko-KR" alt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ko-KR" altLang="en-US" sz="1200" dirty="0">
                <a:solidFill>
                  <a:prstClr val="black"/>
                </a:solidFill>
                <a:latin typeface="Arial"/>
              </a:rPr>
              <a:t>① 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안전보건 업무 수행 포상 범위 확대 통한 이행 동기부여</a:t>
            </a:r>
            <a:r>
              <a: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현재</a:t>
            </a:r>
            <a:endParaRPr lang="en-US" altLang="ko-KR" sz="1200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  <a:p>
            <a:pPr algn="just" eaLnBrk="1" hangingPunct="1">
              <a:lnSpc>
                <a:spcPts val="2000"/>
              </a:lnSpc>
              <a:defRPr/>
            </a:pPr>
            <a:r>
              <a: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                    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최우수상</a:t>
            </a:r>
            <a:r>
              <a: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/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우수상</a:t>
            </a:r>
            <a:r>
              <a: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/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장려상 체계에서 大賞을 추가 총 </a:t>
            </a:r>
            <a:r>
              <a: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4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단계로 확대</a:t>
            </a:r>
            <a:r>
              <a: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 algn="just" eaLnBrk="1" hangingPunct="1">
              <a:lnSpc>
                <a:spcPts val="2000"/>
              </a:lnSpc>
              <a:defRPr/>
            </a:pPr>
            <a:r>
              <a: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                      </a:t>
            </a:r>
            <a:r>
              <a:rPr lang="ko-KR" altLang="en-US" sz="1200" dirty="0">
                <a:solidFill>
                  <a:prstClr val="black"/>
                </a:solidFill>
                <a:latin typeface="맑은 고딕" panose="020B0503020000020004" pitchFamily="50" charset="-127"/>
              </a:rPr>
              <a:t>② 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현 분기평가제도를 반기평가로 현실화 </a:t>
            </a:r>
            <a:r>
              <a: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실제 성과를 반영</a:t>
            </a:r>
            <a:r>
              <a:rPr lang="en-US" altLang="ko-KR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 algn="just" eaLnBrk="1" hangingPunct="1">
              <a:lnSpc>
                <a:spcPts val="2000"/>
              </a:lnSpc>
              <a:defRPr/>
            </a:pP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                           </a:t>
            </a:r>
            <a:r>
              <a:rPr lang="ko-KR" altLang="en-US" sz="1200" dirty="0">
                <a:solidFill>
                  <a:prstClr val="black"/>
                </a:solidFill>
                <a:latin typeface="맑은 고딕" panose="020B0503020000020004" pitchFamily="50" charset="-127"/>
              </a:rPr>
              <a:t>③ </a:t>
            </a:r>
            <a:r>
              <a:rPr lang="ko-KR" altLang="en-US" sz="1200" dirty="0">
                <a:solidFill>
                  <a:srgbClr val="000000"/>
                </a:solidFill>
                <a:latin typeface="나눔고딕" pitchFamily="50" charset="-127"/>
                <a:ea typeface="나눔고딕" pitchFamily="50" charset="-127"/>
              </a:rPr>
              <a:t>위험성 평가 중요도를 높이기 위해 위험성 평가 완성도를 반영 </a:t>
            </a:r>
            <a:endParaRPr lang="en-US" altLang="ko-KR" sz="1200" dirty="0">
              <a:solidFill>
                <a:srgbClr val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16391" name="그룹 10">
            <a:extLst>
              <a:ext uri="{FF2B5EF4-FFF2-40B4-BE49-F238E27FC236}">
                <a16:creationId xmlns:a16="http://schemas.microsoft.com/office/drawing/2014/main" id="{7207FCFE-92D1-11E5-B6C4-7CEDC85A7CAF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11400"/>
            <a:ext cx="254000" cy="152400"/>
            <a:chOff x="6871351" y="5916776"/>
            <a:chExt cx="253610" cy="152355"/>
          </a:xfrm>
        </p:grpSpPr>
        <p:sp>
          <p:nvSpPr>
            <p:cNvPr id="13" name="양쪽 모서리가 둥근 사각형 60">
              <a:extLst>
                <a:ext uri="{FF2B5EF4-FFF2-40B4-BE49-F238E27FC236}">
                  <a16:creationId xmlns:a16="http://schemas.microsoft.com/office/drawing/2014/main" id="{D256D13D-D1E8-2000-A866-C3F6FF49A4AE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6454" name="Freeform 9">
              <a:extLst>
                <a:ext uri="{FF2B5EF4-FFF2-40B4-BE49-F238E27FC236}">
                  <a16:creationId xmlns:a16="http://schemas.microsoft.com/office/drawing/2014/main" id="{4843DA91-D1DC-6B5A-BAB0-A9398D329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6392" name="그룹 14">
            <a:extLst>
              <a:ext uri="{FF2B5EF4-FFF2-40B4-BE49-F238E27FC236}">
                <a16:creationId xmlns:a16="http://schemas.microsoft.com/office/drawing/2014/main" id="{9D073499-CA21-72CB-172F-0FEE28948A35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3078163"/>
            <a:ext cx="254000" cy="152400"/>
            <a:chOff x="6871351" y="5916776"/>
            <a:chExt cx="253610" cy="152355"/>
          </a:xfrm>
        </p:grpSpPr>
        <p:sp>
          <p:nvSpPr>
            <p:cNvPr id="18" name="양쪽 모서리가 둥근 사각형 60">
              <a:extLst>
                <a:ext uri="{FF2B5EF4-FFF2-40B4-BE49-F238E27FC236}">
                  <a16:creationId xmlns:a16="http://schemas.microsoft.com/office/drawing/2014/main" id="{C3763F7D-FD74-5ACC-7FFF-71D1352AA12F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6452" name="Freeform 9">
              <a:extLst>
                <a:ext uri="{FF2B5EF4-FFF2-40B4-BE49-F238E27FC236}">
                  <a16:creationId xmlns:a16="http://schemas.microsoft.com/office/drawing/2014/main" id="{83F6F50E-3A85-C4D9-2E3C-5A3F0905A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9E2417B-A9CE-B0A4-1089-60025DC539A2}"/>
              </a:ext>
            </a:extLst>
          </p:cNvPr>
          <p:cNvSpPr txBox="1"/>
          <p:nvPr/>
        </p:nvSpPr>
        <p:spPr>
          <a:xfrm>
            <a:off x="273049" y="4156375"/>
            <a:ext cx="6289675" cy="86177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전체 사업장 안전보건 업무수행 평가계획 수립 및 시행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분기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 </a:t>
            </a:r>
            <a:r>
              <a:rPr lang="ko-KR" altLang="en-US" sz="1200" dirty="0">
                <a:latin typeface="+mn-ea"/>
              </a:rPr>
              <a:t>○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평가대상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실</a:t>
            </a:r>
            <a:r>
              <a:rPr lang="en-US" altLang="ko-KR" sz="1200" dirty="0">
                <a:latin typeface="+mn-ea"/>
              </a:rPr>
              <a:t>,</a:t>
            </a:r>
            <a:r>
              <a:rPr lang="ko-KR" altLang="en-US" sz="1200" dirty="0">
                <a:latin typeface="+mn-ea"/>
              </a:rPr>
              <a:t>본부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본부장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팀장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담당</a:t>
            </a:r>
            <a:r>
              <a:rPr lang="en-US" altLang="ko-KR" sz="1200" dirty="0">
                <a:latin typeface="+mn-ea"/>
              </a:rPr>
              <a:t>), </a:t>
            </a:r>
            <a:r>
              <a:rPr lang="ko-KR" altLang="en-US" sz="1200" dirty="0">
                <a:latin typeface="+mn-ea"/>
              </a:rPr>
              <a:t>지사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지역본부 관리직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</a:t>
            </a:r>
            <a:r>
              <a:rPr lang="ko-KR" altLang="en-US" sz="1200" dirty="0">
                <a:latin typeface="+mn-ea"/>
              </a:rPr>
              <a:t>○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평가기준</a:t>
            </a:r>
            <a:endParaRPr lang="en-US" altLang="ko-KR" sz="1200" dirty="0">
              <a:latin typeface="+mn-e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A0A4B9-27EB-BCC4-336F-5AED6D6193B9}"/>
              </a:ext>
            </a:extLst>
          </p:cNvPr>
          <p:cNvSpPr txBox="1"/>
          <p:nvPr/>
        </p:nvSpPr>
        <p:spPr>
          <a:xfrm>
            <a:off x="350559" y="7374802"/>
            <a:ext cx="533876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ko-KR" altLang="en-US" sz="1200" dirty="0">
                <a:latin typeface="+mn-ea"/>
              </a:rPr>
              <a:t> </a:t>
            </a:r>
            <a:r>
              <a:rPr lang="ko-KR" altLang="en-US" sz="1200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우수사업장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포상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(3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개 사업장 </a:t>
            </a:r>
            <a:r>
              <a:rPr lang="ko-KR" altLang="en-US" sz="1200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관리감독자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및 직원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2,770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천원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  <a:endParaRPr lang="ko-KR" altLang="en-US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</p:txBody>
      </p:sp>
      <p:graphicFrame>
        <p:nvGraphicFramePr>
          <p:cNvPr id="26" name="표 25">
            <a:extLst>
              <a:ext uri="{FF2B5EF4-FFF2-40B4-BE49-F238E27FC236}">
                <a16:creationId xmlns:a16="http://schemas.microsoft.com/office/drawing/2014/main" id="{1CA1AF28-C5FE-AD8C-9FBA-BC8830D75DB3}"/>
              </a:ext>
            </a:extLst>
          </p:cNvPr>
          <p:cNvGraphicFramePr>
            <a:graphicFrameLocks noGrp="1"/>
          </p:cNvGraphicFramePr>
          <p:nvPr/>
        </p:nvGraphicFramePr>
        <p:xfrm>
          <a:off x="266700" y="4973638"/>
          <a:ext cx="6289675" cy="2322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83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95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934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4026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구분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평 가</a:t>
                      </a: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항  목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배점</a:t>
                      </a:r>
                      <a:endParaRPr lang="ko-KR" sz="10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비고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444">
                <a:tc rowSpan="5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기본지표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유해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•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위험요인 개선 우수사례 제출 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ts val="1500"/>
                        </a:lnSpc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20(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최대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indent="46990" algn="l" latinLnBrk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상 </a:t>
                      </a: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15~20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중 </a:t>
                      </a: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10~15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</a:p>
                    <a:p>
                      <a:pPr indent="46990" algn="l" latinLnBrk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하  </a:t>
                      </a: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1~20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071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안전사고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미발생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사업장</a:t>
                      </a:r>
                      <a:endParaRPr lang="ko-KR" altLang="en-US" sz="1300" dirty="0"/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071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산업안전보건 법정교육일지 작성 및 보관</a:t>
                      </a:r>
                      <a:endParaRPr lang="ko-KR" altLang="en-US" sz="1300" dirty="0"/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5071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자체 위험성 평가 이행도</a:t>
                      </a:r>
                      <a:endParaRPr lang="ko-KR" altLang="en-US" sz="1300" dirty="0"/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월말 평가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722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안전점검의 날 행사 결과 보고서 제출</a:t>
                      </a:r>
                      <a:endParaRPr lang="ko-KR" altLang="en-US" sz="1300" dirty="0"/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</a:t>
                      </a:r>
                      <a:r>
                        <a:rPr lang="ko-KR" altLang="en-US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일이상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제출기일 </a:t>
                      </a:r>
                      <a:endParaRPr lang="en-US" altLang="ko-KR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지연시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-5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4027"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1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합계</a:t>
                      </a:r>
                      <a:endParaRPr lang="ko-KR" sz="10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altLang="ko-KR" sz="1000" b="1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100</a:t>
                      </a:r>
                      <a:endParaRPr lang="ko-KR" sz="10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8054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감점지표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안전사고 발생보고 누락 및 지연보고</a:t>
                      </a:r>
                    </a:p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-4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일 지연보고시부터 매일 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점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최대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-10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점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)</a:t>
                      </a:r>
                      <a:endParaRPr lang="ko-KR" sz="9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-10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사고발생일로부터 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일 이내보고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4027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가점지표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안전점검의 날 건의사항 이행도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16443" name="그룹 26">
            <a:extLst>
              <a:ext uri="{FF2B5EF4-FFF2-40B4-BE49-F238E27FC236}">
                <a16:creationId xmlns:a16="http://schemas.microsoft.com/office/drawing/2014/main" id="{3F27F8F0-9E0C-5554-2EA9-245B3B28683C}"/>
              </a:ext>
            </a:extLst>
          </p:cNvPr>
          <p:cNvGrpSpPr>
            <a:grpSpLocks/>
          </p:cNvGrpSpPr>
          <p:nvPr/>
        </p:nvGrpSpPr>
        <p:grpSpPr bwMode="auto">
          <a:xfrm>
            <a:off x="273050" y="7680325"/>
            <a:ext cx="6289675" cy="1822450"/>
            <a:chOff x="451239" y="7439117"/>
            <a:chExt cx="6015474" cy="1822618"/>
          </a:xfrm>
        </p:grpSpPr>
        <p:pic>
          <p:nvPicPr>
            <p:cNvPr id="16445" name="그림 27" descr="사람, 의류, 미소, 인간의 얼굴이(가) 표시된 사진&#10;&#10;자동 생성된 설명">
              <a:extLst>
                <a:ext uri="{FF2B5EF4-FFF2-40B4-BE49-F238E27FC236}">
                  <a16:creationId xmlns:a16="http://schemas.microsoft.com/office/drawing/2014/main" id="{C92690FC-7B3D-A509-8375-5C3E96C121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231" y="7439117"/>
              <a:ext cx="1964600" cy="1499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46" name="그림 28" descr="의류, 신발류, 사람, 실내이(가) 표시된 사진&#10;&#10;자동 생성된 설명">
              <a:extLst>
                <a:ext uri="{FF2B5EF4-FFF2-40B4-BE49-F238E27FC236}">
                  <a16:creationId xmlns:a16="http://schemas.microsoft.com/office/drawing/2014/main" id="{1ABC9E9A-CAEE-19DF-A79B-D8F44F7FBF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8098" y="7448169"/>
              <a:ext cx="1973655" cy="1485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AE4564BC-3058-5DA0-A748-2D0C8510E832}"/>
                </a:ext>
              </a:extLst>
            </p:cNvPr>
            <p:cNvSpPr/>
            <p:nvPr/>
          </p:nvSpPr>
          <p:spPr>
            <a:xfrm>
              <a:off x="451239" y="8967093"/>
              <a:ext cx="1980646" cy="287098"/>
            </a:xfrm>
            <a:prstGeom prst="rect">
              <a:avLst/>
            </a:prstGeom>
            <a:solidFill>
              <a:srgbClr val="4BACC6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914400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000" kern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latin typeface="+mn-ea"/>
                  <a:cs typeface="Arial" panose="020B0604020202020204" pitchFamily="34" charset="0"/>
                </a:rPr>
                <a:t>최우수상 롯데호텔</a:t>
              </a:r>
              <a:r>
                <a:rPr lang="en-US" altLang="ko-KR" sz="1000" kern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latin typeface="+mn-ea"/>
                  <a:cs typeface="Arial" panose="020B0604020202020204" pitchFamily="34" charset="0"/>
                </a:rPr>
                <a:t>L7</a:t>
              </a:r>
              <a:r>
                <a:rPr lang="ko-KR" altLang="en-US" sz="1000" kern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latin typeface="+mn-ea"/>
                  <a:cs typeface="Arial" panose="020B0604020202020204" pitchFamily="34" charset="0"/>
                </a:rPr>
                <a:t>홍대</a:t>
              </a:r>
              <a:endParaRPr lang="ko-KR" altLang="en-US" sz="1000" kern="0" dirty="0">
                <a:latin typeface="+mn-ea"/>
              </a:endParaRP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D56F7B09-7ABB-6CE3-39E8-2D4DD66B69D1}"/>
                </a:ext>
              </a:extLst>
            </p:cNvPr>
            <p:cNvSpPr/>
            <p:nvPr/>
          </p:nvSpPr>
          <p:spPr>
            <a:xfrm>
              <a:off x="2468654" y="8974637"/>
              <a:ext cx="1980646" cy="287098"/>
            </a:xfrm>
            <a:prstGeom prst="rect">
              <a:avLst/>
            </a:prstGeom>
            <a:solidFill>
              <a:srgbClr val="4BACC6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914400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000" kern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latin typeface="+mn-ea"/>
                  <a:cs typeface="Arial" panose="020B0604020202020204" pitchFamily="34" charset="0"/>
                </a:rPr>
                <a:t>우수상 </a:t>
              </a:r>
              <a:r>
                <a:rPr lang="en-US" altLang="ko-KR" sz="1000" kern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latin typeface="+mn-ea"/>
                  <a:cs typeface="Arial" panose="020B0604020202020204" pitchFamily="34" charset="0"/>
                </a:rPr>
                <a:t>kt</a:t>
              </a:r>
              <a:r>
                <a:rPr lang="ko-KR" altLang="en-US" sz="1000" kern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latin typeface="+mn-ea"/>
                  <a:cs typeface="Arial" panose="020B0604020202020204" pitchFamily="34" charset="0"/>
                </a:rPr>
                <a:t>강진빌딩</a:t>
              </a:r>
              <a:endParaRPr lang="ko-KR" altLang="en-US" sz="1000" kern="0" dirty="0">
                <a:latin typeface="+mn-ea"/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C6425750-56F8-A9A9-83D6-4F0AB791FCAC}"/>
                </a:ext>
              </a:extLst>
            </p:cNvPr>
            <p:cNvSpPr/>
            <p:nvPr/>
          </p:nvSpPr>
          <p:spPr>
            <a:xfrm>
              <a:off x="4486067" y="8973130"/>
              <a:ext cx="1980646" cy="287098"/>
            </a:xfrm>
            <a:prstGeom prst="rect">
              <a:avLst/>
            </a:prstGeom>
            <a:solidFill>
              <a:srgbClr val="4BACC6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914400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000" kern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latin typeface="+mn-ea"/>
                  <a:cs typeface="Arial" panose="020B0604020202020204" pitchFamily="34" charset="0"/>
                </a:rPr>
                <a:t>장려상 </a:t>
              </a:r>
              <a:r>
                <a:rPr lang="ko-KR" altLang="en-US" sz="1000" kern="0" dirty="0" err="1">
                  <a:ln>
                    <a:solidFill>
                      <a:prstClr val="black">
                        <a:alpha val="0"/>
                      </a:prstClr>
                    </a:solidFill>
                  </a:ln>
                  <a:latin typeface="+mn-ea"/>
                  <a:cs typeface="Arial" panose="020B0604020202020204" pitchFamily="34" charset="0"/>
                </a:rPr>
                <a:t>백석미디어센터</a:t>
              </a:r>
              <a:endParaRPr lang="ko-KR" altLang="en-US" sz="1000" kern="0" dirty="0">
                <a:latin typeface="+mn-ea"/>
              </a:endParaRPr>
            </a:p>
          </p:txBody>
        </p:sp>
        <p:pic>
          <p:nvPicPr>
            <p:cNvPr id="16450" name="그림 32" descr="의류, 사람, 실내, 벽이(가) 표시된 사진&#10;&#10;자동 생성된 설명">
              <a:extLst>
                <a:ext uri="{FF2B5EF4-FFF2-40B4-BE49-F238E27FC236}">
                  <a16:creationId xmlns:a16="http://schemas.microsoft.com/office/drawing/2014/main" id="{5F166B00-C2FA-37E0-140A-6EDC52E19A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3549" y="7451960"/>
              <a:ext cx="1966585" cy="1477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9D071C4B-4BEF-0FD4-AD48-7EB21D63D7E2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2023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EA152CC-57CC-F39D-81A8-8A66A20ED29D}"/>
              </a:ext>
            </a:extLst>
          </p:cNvPr>
          <p:cNvSpPr/>
          <p:nvPr/>
        </p:nvSpPr>
        <p:spPr>
          <a:xfrm>
            <a:off x="7248525" y="4329113"/>
            <a:ext cx="3429000" cy="32543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latin typeface="+mn-ea"/>
              </a:rPr>
              <a:t> </a:t>
            </a:r>
            <a:endParaRPr lang="ko-KR" altLang="en-US" dirty="0">
              <a:latin typeface="+mn-lt"/>
            </a:endParaRPr>
          </a:p>
        </p:txBody>
      </p:sp>
      <p:sp>
        <p:nvSpPr>
          <p:cNvPr id="17411" name="슬라이드 번호 개체 틀 3">
            <a:extLst>
              <a:ext uri="{FF2B5EF4-FFF2-40B4-BE49-F238E27FC236}">
                <a16:creationId xmlns:a16="http://schemas.microsoft.com/office/drawing/2014/main" id="{1C43E1C6-B095-9DC5-9EC9-C0F0587C7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D58C8AC-59EA-46F8-AF4F-34FC56D3B878}" type="slidenum">
              <a:rPr lang="ko-KR" altLang="en-US" smtClean="0">
                <a:solidFill>
                  <a:srgbClr val="898989"/>
                </a:solidFill>
              </a:rPr>
              <a:pPr/>
              <a:t>13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0" name="모서리가 둥근 직사각형 20">
            <a:extLst>
              <a:ext uri="{FF2B5EF4-FFF2-40B4-BE49-F238E27FC236}">
                <a16:creationId xmlns:a16="http://schemas.microsoft.com/office/drawing/2014/main" id="{E8B59886-4F9B-81C2-25C9-D907C2466A93}"/>
              </a:ext>
            </a:extLst>
          </p:cNvPr>
          <p:cNvSpPr/>
          <p:nvPr/>
        </p:nvSpPr>
        <p:spPr>
          <a:xfrm>
            <a:off x="588464" y="133087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안전보건 업무수행 및 관리의 실행력 강화</a:t>
            </a: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E37C9533-B0A0-96E8-3DCD-7532D63345E7}"/>
              </a:ext>
            </a:extLst>
          </p:cNvPr>
          <p:cNvSpPr/>
          <p:nvPr/>
        </p:nvSpPr>
        <p:spPr>
          <a:xfrm>
            <a:off x="273310" y="133087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1D144365-CE00-A27D-24AB-0DCEDE09876B}"/>
              </a:ext>
            </a:extLst>
          </p:cNvPr>
          <p:cNvSpPr/>
          <p:nvPr/>
        </p:nvSpPr>
        <p:spPr>
          <a:xfrm>
            <a:off x="589617" y="1877433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본사주관 현장점검 주기적 반복적 실시</a:t>
            </a:r>
          </a:p>
        </p:txBody>
      </p:sp>
      <p:sp>
        <p:nvSpPr>
          <p:cNvPr id="3" name="Round Diagonal Corner Rectangle 1">
            <a:extLst>
              <a:ext uri="{FF2B5EF4-FFF2-40B4-BE49-F238E27FC236}">
                <a16:creationId xmlns:a16="http://schemas.microsoft.com/office/drawing/2014/main" id="{447F4A3D-D17C-D2BF-33E0-44C5A1FF90C4}"/>
              </a:ext>
            </a:extLst>
          </p:cNvPr>
          <p:cNvSpPr/>
          <p:nvPr/>
        </p:nvSpPr>
        <p:spPr>
          <a:xfrm>
            <a:off x="273050" y="2238375"/>
            <a:ext cx="6283325" cy="830263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/>
          <a:lstStyle/>
          <a:p>
            <a:pPr algn="just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적 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현장점검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(3~ 10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월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, 34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개소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)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및 산재사고 발생빌딩 현장 </a:t>
            </a:r>
            <a:r>
              <a:rPr lang="ko-KR" altLang="en-US" sz="1200" dirty="0" err="1">
                <a:solidFill>
                  <a:schemeClr val="tx1"/>
                </a:solidFill>
                <a:latin typeface="Arial"/>
              </a:rPr>
              <a:t>방문진단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(1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개소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)</a:t>
            </a:r>
          </a:p>
          <a:p>
            <a:pPr algn="just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                           </a:t>
            </a:r>
            <a:r>
              <a:rPr lang="en-US" altLang="ko-KR" sz="1200" dirty="0">
                <a:solidFill>
                  <a:schemeClr val="tx1"/>
                </a:solidFill>
                <a:latin typeface="Arial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현장 밀착관리 및 소통으로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취약요소 개선 등 안전사고 철저 예방</a:t>
            </a:r>
            <a:r>
              <a:rPr lang="ko-KR" altLang="en-US" sz="1200" dirty="0">
                <a:latin typeface="+mn-ea"/>
              </a:rPr>
              <a:t>      </a:t>
            </a:r>
            <a:endParaRPr lang="en-US" altLang="ko-KR" sz="1200" dirty="0">
              <a:latin typeface="+mn-ea"/>
            </a:endParaRPr>
          </a:p>
          <a:p>
            <a:pPr algn="just" defTabSz="829544" eaLnBrk="1" fontAlgn="auto" latinLnBrk="1" hangingPunct="1">
              <a:lnSpc>
                <a:spcPts val="18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개선할 점</a:t>
            </a:r>
            <a:r>
              <a:rPr lang="ko-KR" altLang="en-US" sz="1200" dirty="0">
                <a:latin typeface="Arial"/>
              </a:rPr>
              <a:t>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현장점검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체크리스트 </a:t>
            </a:r>
            <a:r>
              <a:rPr lang="ko-KR" altLang="en-US" sz="12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항목중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lang="ko-KR" altLang="en-US" sz="12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아차사고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수집 항목을 추가하여 시행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7416" name="그룹 10">
            <a:extLst>
              <a:ext uri="{FF2B5EF4-FFF2-40B4-BE49-F238E27FC236}">
                <a16:creationId xmlns:a16="http://schemas.microsoft.com/office/drawing/2014/main" id="{2670BA44-5400-EA7B-A296-7335970CC437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22513"/>
            <a:ext cx="254000" cy="152400"/>
            <a:chOff x="6871351" y="5916776"/>
            <a:chExt cx="253610" cy="152355"/>
          </a:xfrm>
        </p:grpSpPr>
        <p:sp>
          <p:nvSpPr>
            <p:cNvPr id="13" name="양쪽 모서리가 둥근 사각형 60">
              <a:extLst>
                <a:ext uri="{FF2B5EF4-FFF2-40B4-BE49-F238E27FC236}">
                  <a16:creationId xmlns:a16="http://schemas.microsoft.com/office/drawing/2014/main" id="{F4D636F6-DAFD-DBF9-3D30-6E544FFC7032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7504" name="Freeform 9">
              <a:extLst>
                <a:ext uri="{FF2B5EF4-FFF2-40B4-BE49-F238E27FC236}">
                  <a16:creationId xmlns:a16="http://schemas.microsoft.com/office/drawing/2014/main" id="{DBC4D5E9-29D9-0FB7-AB71-70E05D1ED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7417" name="그룹 14">
            <a:extLst>
              <a:ext uri="{FF2B5EF4-FFF2-40B4-BE49-F238E27FC236}">
                <a16:creationId xmlns:a16="http://schemas.microsoft.com/office/drawing/2014/main" id="{7705B28F-D96C-E219-44F4-450831768597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822575"/>
            <a:ext cx="254000" cy="152400"/>
            <a:chOff x="6871351" y="5916776"/>
            <a:chExt cx="253610" cy="152355"/>
          </a:xfrm>
        </p:grpSpPr>
        <p:sp>
          <p:nvSpPr>
            <p:cNvPr id="18" name="양쪽 모서리가 둥근 사각형 60">
              <a:extLst>
                <a:ext uri="{FF2B5EF4-FFF2-40B4-BE49-F238E27FC236}">
                  <a16:creationId xmlns:a16="http://schemas.microsoft.com/office/drawing/2014/main" id="{562E1B27-5B83-563A-6459-8CBF9A3009B3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7502" name="Freeform 9">
              <a:extLst>
                <a:ext uri="{FF2B5EF4-FFF2-40B4-BE49-F238E27FC236}">
                  <a16:creationId xmlns:a16="http://schemas.microsoft.com/office/drawing/2014/main" id="{5D6B5943-10A9-FACC-F5CA-FD7598963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693FAA7-391D-92AD-26A7-77F3B9AD92F6}"/>
              </a:ext>
            </a:extLst>
          </p:cNvPr>
          <p:cNvSpPr txBox="1"/>
          <p:nvPr/>
        </p:nvSpPr>
        <p:spPr>
          <a:xfrm>
            <a:off x="273050" y="3167964"/>
            <a:ext cx="5690324" cy="20415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현장점검 연간계획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( 2023.03 ~ 12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월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  ○ 현장 </a:t>
            </a:r>
            <a:r>
              <a:rPr lang="ko-KR" altLang="en-US" sz="1200" dirty="0" err="1">
                <a:latin typeface="+mn-ea"/>
              </a:rPr>
              <a:t>밀착관리</a:t>
            </a:r>
            <a:r>
              <a:rPr lang="ko-KR" altLang="en-US" sz="1200" dirty="0">
                <a:latin typeface="+mn-ea"/>
              </a:rPr>
              <a:t> 및 소통을 통한 </a:t>
            </a:r>
            <a:r>
              <a:rPr lang="ko-KR" altLang="en-US" sz="1200" dirty="0" err="1">
                <a:latin typeface="+mn-ea"/>
              </a:rPr>
              <a:t>취약요소</a:t>
            </a:r>
            <a:r>
              <a:rPr lang="ko-KR" altLang="en-US" sz="1200" dirty="0">
                <a:latin typeface="+mn-ea"/>
              </a:rPr>
              <a:t> 개선 등으로 안전사고 철저 예방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  ○ </a:t>
            </a:r>
            <a:r>
              <a:rPr lang="ko-KR" altLang="en-US" sz="1200" dirty="0" err="1">
                <a:latin typeface="+mn-ea"/>
              </a:rPr>
              <a:t>개선활동</a:t>
            </a:r>
            <a:r>
              <a:rPr lang="ko-KR" altLang="en-US" sz="1200" dirty="0">
                <a:latin typeface="+mn-ea"/>
              </a:rPr>
              <a:t> 중심의 점검활동으로 근원적인 유해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위험요소 제거</a:t>
            </a:r>
            <a:endParaRPr lang="en-US" altLang="ko-KR" sz="1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0FC77B-96AE-54D2-D955-1198B4AE1187}"/>
              </a:ext>
            </a:extLst>
          </p:cNvPr>
          <p:cNvSpPr txBox="1"/>
          <p:nvPr/>
        </p:nvSpPr>
        <p:spPr>
          <a:xfrm>
            <a:off x="273050" y="5198047"/>
            <a:ext cx="5336274" cy="86177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점검활동 주요내용 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  ○ 각종 안전관리 업무수행 실태 파악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</a:t>
            </a:r>
            <a:r>
              <a:rPr lang="ko-KR" altLang="en-US" sz="1200" dirty="0">
                <a:latin typeface="+mn-ea"/>
              </a:rPr>
              <a:t>○ 사업장 유해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위험요소 파악</a:t>
            </a:r>
            <a:endParaRPr lang="en-US" altLang="ko-KR" sz="1200" dirty="0">
              <a:latin typeface="+mn-ea"/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D6E4CEAE-35D5-548A-2B02-0C049D229B6B}"/>
              </a:ext>
            </a:extLst>
          </p:cNvPr>
          <p:cNvGraphicFramePr>
            <a:graphicFrameLocks noGrp="1"/>
          </p:cNvGraphicFramePr>
          <p:nvPr/>
        </p:nvGraphicFramePr>
        <p:xfrm>
          <a:off x="273050" y="3535363"/>
          <a:ext cx="6283325" cy="1063624"/>
        </p:xfrm>
        <a:graphic>
          <a:graphicData uri="http://schemas.openxmlformats.org/drawingml/2006/table">
            <a:tbl>
              <a:tblPr/>
              <a:tblGrid>
                <a:gridCol w="285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5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37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5906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주기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수행조직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906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안전보건업무 이행실태 현장점검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3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 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개소 이상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CSO/</a:t>
                      </a:r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관련부서</a:t>
                      </a:r>
                      <a:endParaRPr lang="en-US" altLang="ko-KR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90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본사 합동 안전점검의 날 실시</a:t>
                      </a:r>
                    </a:p>
                  </a:txBody>
                  <a:tcPr marL="61193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 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개소 이상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</a:t>
                      </a:r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사업부서장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또는 팀장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90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산재사고 </a:t>
                      </a:r>
                      <a:r>
                        <a:rPr lang="ko-KR" altLang="en-US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발생빌딩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현장방문 진단</a:t>
                      </a:r>
                    </a:p>
                  </a:txBody>
                  <a:tcPr marL="61193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발생 즉시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전문기술팀</a:t>
                      </a:r>
                      <a:endParaRPr lang="ko-KR" altLang="en-US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89" marR="5989" marT="5985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442" name="직사각형 15">
            <a:extLst>
              <a:ext uri="{FF2B5EF4-FFF2-40B4-BE49-F238E27FC236}">
                <a16:creationId xmlns:a16="http://schemas.microsoft.com/office/drawing/2014/main" id="{65BAA20C-BCF2-0F5B-F288-5C01721278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25" y="6102350"/>
            <a:ext cx="2017713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1" hangingPunct="1">
              <a:lnSpc>
                <a:spcPts val="1800"/>
              </a:lnSpc>
              <a:buFont typeface="Wingdings" panose="05000000000000000000" pitchFamily="2" charset="2"/>
              <a:buChar char="v"/>
            </a:pPr>
            <a:r>
              <a:rPr lang="ko-KR" altLang="en-US" sz="1200" b="1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현장점검 체크리스트</a:t>
            </a:r>
            <a:endParaRPr lang="en-US" altLang="ko-KR" sz="1200">
              <a:latin typeface="맑은 고딕" panose="020B0503020000020004" pitchFamily="50" charset="-127"/>
            </a:endParaRPr>
          </a:p>
        </p:txBody>
      </p:sp>
      <p:graphicFrame>
        <p:nvGraphicFramePr>
          <p:cNvPr id="17" name="표 16">
            <a:extLst>
              <a:ext uri="{FF2B5EF4-FFF2-40B4-BE49-F238E27FC236}">
                <a16:creationId xmlns:a16="http://schemas.microsoft.com/office/drawing/2014/main" id="{98364701-0C4B-0495-1623-C9CE8897391D}"/>
              </a:ext>
            </a:extLst>
          </p:cNvPr>
          <p:cNvGraphicFramePr>
            <a:graphicFrameLocks noGrp="1"/>
          </p:cNvGraphicFramePr>
          <p:nvPr/>
        </p:nvGraphicFramePr>
        <p:xfrm>
          <a:off x="273050" y="6421438"/>
          <a:ext cx="6283324" cy="30321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0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01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67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56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5865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구분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조</a:t>
                      </a:r>
                      <a:r>
                        <a:rPr 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사  항  목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적정여부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비고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43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안전점검</a:t>
                      </a: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행사 및 </a:t>
                      </a: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교육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행사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교육일지 작성여부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사본징구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43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안전장구류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안전장구류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적정 사용 및 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관리실태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43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업무환경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작업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근무환경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유해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위험요소 확인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3783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건강검진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직원 건강검진 시행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여부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직원 건강상태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결과 관리 상태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43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위험물질</a:t>
                      </a: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취급</a:t>
                      </a:r>
                      <a:r>
                        <a:rPr 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관리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화학물질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MSDS)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적정 관리실태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743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고소작업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사다리 작업 등 고소작업 실시여부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43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고객민원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ㅇ고객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상주고객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내방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고객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응대 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처리실태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743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취약시설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안전사고 및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시설사고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유해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위험요소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확인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0468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기타사항</a:t>
                      </a: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건의사항 수렴 조치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결과 피드백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우수 및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취약사례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발굴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23ADF271-C0BB-7DA4-943A-7E5E48D367FE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2023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1">
            <a:extLst>
              <a:ext uri="{FF2B5EF4-FFF2-40B4-BE49-F238E27FC236}">
                <a16:creationId xmlns:a16="http://schemas.microsoft.com/office/drawing/2014/main" id="{473FDBEA-6D37-7A2D-47A6-B221FE2EB455}"/>
              </a:ext>
            </a:extLst>
          </p:cNvPr>
          <p:cNvSpPr/>
          <p:nvPr/>
        </p:nvSpPr>
        <p:spPr>
          <a:xfrm>
            <a:off x="273050" y="2243138"/>
            <a:ext cx="6283325" cy="885825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/>
          <a:lstStyle/>
          <a:p>
            <a:pPr algn="just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 적 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①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평가대상 사업장은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2022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년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121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Arial"/>
                <a:sym typeface="Wingdings" panose="05000000000000000000" pitchFamily="2" charset="2"/>
              </a:rPr>
              <a:t>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2023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년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149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개소로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28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개소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증가</a:t>
            </a:r>
            <a:endParaRPr lang="en-US" altLang="ko-KR" sz="1200" dirty="0">
              <a:solidFill>
                <a:schemeClr val="tx1"/>
              </a:solidFill>
              <a:latin typeface="Arial"/>
            </a:endParaRPr>
          </a:p>
          <a:p>
            <a:pPr algn="just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                           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② </a:t>
            </a:r>
            <a:r>
              <a:rPr lang="ko-KR" altLang="en-US" sz="1200" dirty="0" err="1">
                <a:solidFill>
                  <a:schemeClr val="tx1"/>
                </a:solidFill>
                <a:latin typeface="Arial"/>
              </a:rPr>
              <a:t>감소대책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완료율은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2022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년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92% </a:t>
            </a:r>
            <a:r>
              <a:rPr lang="en-US" altLang="ko-KR" sz="1200" dirty="0">
                <a:solidFill>
                  <a:schemeClr val="tx1"/>
                </a:solidFill>
                <a:latin typeface="Arial"/>
                <a:sym typeface="Wingdings" panose="05000000000000000000" pitchFamily="2" charset="2"/>
              </a:rPr>
              <a:t>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&gt;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2023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년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95% 3%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증가</a:t>
            </a:r>
            <a:endParaRPr lang="en-US" altLang="ko-KR" sz="1200" dirty="0">
              <a:solidFill>
                <a:schemeClr val="tx1"/>
              </a:solidFill>
              <a:latin typeface="Arial"/>
            </a:endParaRPr>
          </a:p>
          <a:p>
            <a:pPr algn="just" defTabSz="829544" eaLnBrk="1" fontAlgn="auto" latinLnBrk="1" hangingPunct="1">
              <a:lnSpc>
                <a:spcPts val="18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개선할 점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모바일 앱을 통한 신속한 위험성평가 시스템 구축 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CC232B25-E117-FE23-2523-71BFCB290ACE}"/>
              </a:ext>
            </a:extLst>
          </p:cNvPr>
          <p:cNvSpPr/>
          <p:nvPr/>
        </p:nvSpPr>
        <p:spPr>
          <a:xfrm>
            <a:off x="7248525" y="4329113"/>
            <a:ext cx="3429000" cy="32543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latin typeface="+mn-ea"/>
              </a:rPr>
              <a:t> </a:t>
            </a:r>
            <a:endParaRPr lang="ko-KR" altLang="en-US" dirty="0">
              <a:latin typeface="+mn-lt"/>
            </a:endParaRPr>
          </a:p>
        </p:txBody>
      </p:sp>
      <p:sp>
        <p:nvSpPr>
          <p:cNvPr id="18436" name="슬라이드 번호 개체 틀 3">
            <a:extLst>
              <a:ext uri="{FF2B5EF4-FFF2-40B4-BE49-F238E27FC236}">
                <a16:creationId xmlns:a16="http://schemas.microsoft.com/office/drawing/2014/main" id="{87A4A5D2-9ABA-A0B4-B7F4-280925057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55512B0-7199-46BA-9C3E-AF1BCEA59992}" type="slidenum">
              <a:rPr lang="ko-KR" altLang="en-US" smtClean="0">
                <a:solidFill>
                  <a:srgbClr val="898989"/>
                </a:solidFill>
              </a:rPr>
              <a:pPr/>
              <a:t>14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0" name="모서리가 둥근 직사각형 20">
            <a:extLst>
              <a:ext uri="{FF2B5EF4-FFF2-40B4-BE49-F238E27FC236}">
                <a16:creationId xmlns:a16="http://schemas.microsoft.com/office/drawing/2014/main" id="{6CEFF517-0975-E5D2-2641-17A0DAF2131E}"/>
              </a:ext>
            </a:extLst>
          </p:cNvPr>
          <p:cNvSpPr/>
          <p:nvPr/>
        </p:nvSpPr>
        <p:spPr>
          <a:xfrm>
            <a:off x="588464" y="1317454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안전보건 업무수행 및 관리의 실행력 강화</a:t>
            </a: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859CC077-B3EB-DF81-5B09-885FF2BC84C7}"/>
              </a:ext>
            </a:extLst>
          </p:cNvPr>
          <p:cNvSpPr/>
          <p:nvPr/>
        </p:nvSpPr>
        <p:spPr>
          <a:xfrm>
            <a:off x="273310" y="1317454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D2B41D51-A961-862E-22A1-E34DC24A6629}"/>
              </a:ext>
            </a:extLst>
          </p:cNvPr>
          <p:cNvSpPr/>
          <p:nvPr/>
        </p:nvSpPr>
        <p:spPr>
          <a:xfrm>
            <a:off x="589617" y="1881305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효율적인 위험성평가 실시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C7E9A41-E33F-369F-63CD-D67A48E9466F}"/>
              </a:ext>
            </a:extLst>
          </p:cNvPr>
          <p:cNvSpPr/>
          <p:nvPr/>
        </p:nvSpPr>
        <p:spPr>
          <a:xfrm>
            <a:off x="271463" y="3279775"/>
            <a:ext cx="6175375" cy="124777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  가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 err="1">
                <a:latin typeface="+mn-ea"/>
              </a:rPr>
              <a:t>평가목적</a:t>
            </a:r>
            <a:endParaRPr lang="en-US" altLang="ko-KR" sz="1200" dirty="0">
              <a:latin typeface="+mn-ea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O </a:t>
            </a:r>
            <a:r>
              <a:rPr lang="ko-KR" altLang="en-US" sz="1200" dirty="0">
                <a:latin typeface="+mn-ea"/>
              </a:rPr>
              <a:t>사업장의 유해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위험요인을 찾아내어 근로자에 대한 위험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건강장해 예방</a:t>
            </a:r>
            <a:endParaRPr lang="en-US" altLang="ko-KR" sz="1200" dirty="0">
              <a:latin typeface="+mn-ea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       </a:t>
            </a:r>
            <a:r>
              <a:rPr lang="en-US" altLang="ko-KR" sz="1200" spc="-150" dirty="0">
                <a:latin typeface="+mn-ea"/>
              </a:rPr>
              <a:t>(</a:t>
            </a:r>
            <a:r>
              <a:rPr lang="ko-KR" altLang="en-US" sz="1200" spc="-150" dirty="0">
                <a:latin typeface="+mn-ea"/>
              </a:rPr>
              <a:t>법 제 </a:t>
            </a:r>
            <a:r>
              <a:rPr lang="en-US" altLang="ko-KR" sz="1200" spc="-150" dirty="0">
                <a:latin typeface="+mn-ea"/>
              </a:rPr>
              <a:t>36</a:t>
            </a:r>
            <a:r>
              <a:rPr lang="ko-KR" altLang="en-US" sz="1200" spc="-150" dirty="0">
                <a:latin typeface="+mn-ea"/>
              </a:rPr>
              <a:t>조 위험성평가의 실시</a:t>
            </a:r>
            <a:r>
              <a:rPr lang="en-US" altLang="ko-KR" sz="1200" spc="-150" dirty="0">
                <a:latin typeface="+mn-ea"/>
              </a:rPr>
              <a:t>) </a:t>
            </a:r>
            <a:r>
              <a:rPr lang="ko-KR" altLang="en-US" sz="1200" spc="-150" dirty="0">
                <a:latin typeface="+mn-ea"/>
              </a:rPr>
              <a:t>시행규칙 제 </a:t>
            </a:r>
            <a:r>
              <a:rPr lang="en-US" altLang="ko-KR" sz="1200" spc="-150" dirty="0">
                <a:latin typeface="+mn-ea"/>
              </a:rPr>
              <a:t>37</a:t>
            </a:r>
            <a:r>
              <a:rPr lang="ko-KR" altLang="en-US" sz="1200" spc="-150" dirty="0">
                <a:latin typeface="+mn-ea"/>
              </a:rPr>
              <a:t>조 </a:t>
            </a:r>
            <a:r>
              <a:rPr lang="en-US" altLang="ko-KR" sz="1200" spc="-150" dirty="0">
                <a:latin typeface="+mn-ea"/>
              </a:rPr>
              <a:t> </a:t>
            </a:r>
            <a:r>
              <a:rPr lang="ko-KR" altLang="en-US" sz="1200" spc="-150" dirty="0" err="1">
                <a:latin typeface="+mn-ea"/>
              </a:rPr>
              <a:t>위험성평가</a:t>
            </a:r>
            <a:r>
              <a:rPr lang="ko-KR" altLang="en-US" sz="1200" spc="-150" dirty="0">
                <a:latin typeface="+mn-ea"/>
              </a:rPr>
              <a:t> 실시내용 및 결과의 기록 보존</a:t>
            </a:r>
            <a:endParaRPr lang="en-US" altLang="ko-KR" sz="1200" spc="-150" dirty="0">
              <a:latin typeface="+mn-ea"/>
            </a:endParaRPr>
          </a:p>
          <a:p>
            <a:pPr defTabSz="829544" eaLnBrk="1" fontAlgn="auto" latinLnBrk="1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  나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 err="1">
                <a:latin typeface="+mn-ea"/>
              </a:rPr>
              <a:t>위험성평가</a:t>
            </a:r>
            <a:r>
              <a:rPr lang="ko-KR" altLang="en-US" sz="1200" b="1" dirty="0">
                <a:latin typeface="+mn-ea"/>
              </a:rPr>
              <a:t> 실적</a:t>
            </a:r>
            <a:endParaRPr lang="en-US" altLang="ko-KR" sz="1200" dirty="0">
              <a:latin typeface="+mn-ea"/>
            </a:endParaRPr>
          </a:p>
        </p:txBody>
      </p:sp>
      <p:sp>
        <p:nvSpPr>
          <p:cNvPr id="18441" name="직사각형 19">
            <a:extLst>
              <a:ext uri="{FF2B5EF4-FFF2-40B4-BE49-F238E27FC236}">
                <a16:creationId xmlns:a16="http://schemas.microsoft.com/office/drawing/2014/main" id="{78CB6113-7DE3-9A6A-159A-364581D97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3" y="5480050"/>
            <a:ext cx="33083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1" hangingPunct="1">
              <a:lnSpc>
                <a:spcPts val="1800"/>
              </a:lnSpc>
            </a:pPr>
            <a:r>
              <a:rPr lang="ko-KR" altLang="en-US" sz="1200" b="1">
                <a:latin typeface="맑은 고딕" panose="020B0503020000020004" pitchFamily="50" charset="-127"/>
              </a:rPr>
              <a:t>   다</a:t>
            </a:r>
            <a:r>
              <a:rPr lang="en-US" altLang="ko-KR" sz="1200" b="1">
                <a:latin typeface="맑은 고딕" panose="020B0503020000020004" pitchFamily="50" charset="-127"/>
              </a:rPr>
              <a:t>. </a:t>
            </a:r>
            <a:r>
              <a:rPr lang="ko-KR" altLang="en-US" sz="1200" b="1">
                <a:latin typeface="맑은 고딕" panose="020B0503020000020004" pitchFamily="50" charset="-127"/>
              </a:rPr>
              <a:t>위험성평가 결과관리</a:t>
            </a:r>
            <a:endParaRPr lang="en-US" altLang="ko-KR" sz="1200">
              <a:latin typeface="맑은 고딕" panose="020B0503020000020004" pitchFamily="50" charset="-127"/>
            </a:endParaRPr>
          </a:p>
        </p:txBody>
      </p:sp>
      <p:graphicFrame>
        <p:nvGraphicFramePr>
          <p:cNvPr id="21" name="표 20">
            <a:extLst>
              <a:ext uri="{FF2B5EF4-FFF2-40B4-BE49-F238E27FC236}">
                <a16:creationId xmlns:a16="http://schemas.microsoft.com/office/drawing/2014/main" id="{F6337420-90AF-5668-C1A9-48307B90DCEC}"/>
              </a:ext>
            </a:extLst>
          </p:cNvPr>
          <p:cNvGraphicFramePr>
            <a:graphicFrameLocks noGrp="1"/>
          </p:cNvGraphicFramePr>
          <p:nvPr/>
        </p:nvGraphicFramePr>
        <p:xfrm>
          <a:off x="271463" y="4508500"/>
          <a:ext cx="6283325" cy="927099"/>
        </p:xfrm>
        <a:graphic>
          <a:graphicData uri="http://schemas.openxmlformats.org/drawingml/2006/table">
            <a:tbl>
              <a:tblPr firstRow="1" firstCol="1" bandRow="1"/>
              <a:tblGrid>
                <a:gridCol w="8128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7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76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76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76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903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구 분</a:t>
                      </a: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kt</a:t>
                      </a: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빌딩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외부빌</a:t>
                      </a:r>
                      <a:r>
                        <a:rPr lang="ko-KR" sz="1100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딩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호텔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2023</a:t>
                      </a:r>
                      <a:r>
                        <a:rPr lang="ko-KR" altLang="en-US" sz="100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년</a:t>
                      </a: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100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42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149</a:t>
                      </a:r>
                      <a:endParaRPr lang="ko-KR" altLang="en-US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2022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년</a:t>
                      </a: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95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121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4" marR="6856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표 23">
            <a:extLst>
              <a:ext uri="{FF2B5EF4-FFF2-40B4-BE49-F238E27FC236}">
                <a16:creationId xmlns:a16="http://schemas.microsoft.com/office/drawing/2014/main" id="{525891CE-96DD-1984-EA87-88F921F1FB54}"/>
              </a:ext>
            </a:extLst>
          </p:cNvPr>
          <p:cNvGraphicFramePr>
            <a:graphicFrameLocks noGrp="1"/>
          </p:cNvGraphicFramePr>
          <p:nvPr/>
        </p:nvGraphicFramePr>
        <p:xfrm>
          <a:off x="271463" y="5813425"/>
          <a:ext cx="6284912" cy="1008062"/>
        </p:xfrm>
        <a:graphic>
          <a:graphicData uri="http://schemas.openxmlformats.org/drawingml/2006/table">
            <a:tbl>
              <a:tblPr/>
              <a:tblGrid>
                <a:gridCol w="798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5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5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903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구 분</a:t>
                      </a: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위험성 추정 및 결정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감소대책 완료</a:t>
                      </a: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감소대책 진행예정</a:t>
                      </a: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감소대책 </a:t>
                      </a:r>
                      <a:r>
                        <a:rPr lang="ko-KR" alt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완료율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984">
                <a:tc>
                  <a:txBody>
                    <a:bodyPr/>
                    <a:lstStyle/>
                    <a:p>
                      <a:pPr marL="0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2023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년</a:t>
                      </a: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2,819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2,685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4" marR="9524" marT="95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134</a:t>
                      </a:r>
                    </a:p>
                  </a:txBody>
                  <a:tcPr marL="9524" marR="9524" marT="95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95%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4" marR="9524" marT="95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039">
                <a:tc>
                  <a:txBody>
                    <a:bodyPr/>
                    <a:lstStyle/>
                    <a:p>
                      <a:pPr marL="0" algn="ctr" defTabSz="633039" rtl="0" eaLnBrk="1" fontAlgn="ctr" latinLnBrk="1" hangingPunct="1"/>
                      <a:r>
                        <a:rPr lang="en-US" altLang="ko-KR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2022</a:t>
                      </a:r>
                      <a:r>
                        <a:rPr lang="ko-KR" alt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년</a:t>
                      </a: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3,250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4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2,980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4" marR="9524" marT="95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269</a:t>
                      </a:r>
                    </a:p>
                  </a:txBody>
                  <a:tcPr marL="9524" marR="9524" marT="95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92%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4" marR="9524" marT="95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8494" name="그룹 24">
            <a:extLst>
              <a:ext uri="{FF2B5EF4-FFF2-40B4-BE49-F238E27FC236}">
                <a16:creationId xmlns:a16="http://schemas.microsoft.com/office/drawing/2014/main" id="{54615300-6631-8402-9D81-FDDA0DB1228C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86013"/>
            <a:ext cx="254000" cy="152400"/>
            <a:chOff x="6871351" y="5916776"/>
            <a:chExt cx="253610" cy="152355"/>
          </a:xfrm>
        </p:grpSpPr>
        <p:sp>
          <p:nvSpPr>
            <p:cNvPr id="26" name="양쪽 모서리가 둥근 사각형 60">
              <a:extLst>
                <a:ext uri="{FF2B5EF4-FFF2-40B4-BE49-F238E27FC236}">
                  <a16:creationId xmlns:a16="http://schemas.microsoft.com/office/drawing/2014/main" id="{9CEF6957-3A2E-9BCE-C885-A646675245D7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8500" name="Freeform 9">
              <a:extLst>
                <a:ext uri="{FF2B5EF4-FFF2-40B4-BE49-F238E27FC236}">
                  <a16:creationId xmlns:a16="http://schemas.microsoft.com/office/drawing/2014/main" id="{37B65979-D45F-FE48-E640-15F1F584F4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8495" name="그룹 27">
            <a:extLst>
              <a:ext uri="{FF2B5EF4-FFF2-40B4-BE49-F238E27FC236}">
                <a16:creationId xmlns:a16="http://schemas.microsoft.com/office/drawing/2014/main" id="{A2A9EA02-65C5-7CA8-A385-69FED74E7B13}"/>
              </a:ext>
            </a:extLst>
          </p:cNvPr>
          <p:cNvGrpSpPr>
            <a:grpSpLocks/>
          </p:cNvGrpSpPr>
          <p:nvPr/>
        </p:nvGrpSpPr>
        <p:grpSpPr bwMode="auto">
          <a:xfrm>
            <a:off x="430213" y="2851150"/>
            <a:ext cx="252412" cy="152400"/>
            <a:chOff x="6871351" y="5916776"/>
            <a:chExt cx="253610" cy="152355"/>
          </a:xfrm>
        </p:grpSpPr>
        <p:sp>
          <p:nvSpPr>
            <p:cNvPr id="29" name="양쪽 모서리가 둥근 사각형 60">
              <a:extLst>
                <a:ext uri="{FF2B5EF4-FFF2-40B4-BE49-F238E27FC236}">
                  <a16:creationId xmlns:a16="http://schemas.microsoft.com/office/drawing/2014/main" id="{4A6E60C1-3E96-7501-D4DC-6BB6BFC4FD8B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8498" name="Freeform 9">
              <a:extLst>
                <a:ext uri="{FF2B5EF4-FFF2-40B4-BE49-F238E27FC236}">
                  <a16:creationId xmlns:a16="http://schemas.microsoft.com/office/drawing/2014/main" id="{6FE824C4-26EF-CFFF-A333-9A0D0EBA5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E0223DC-820E-D1C9-4816-F45C1B992888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2023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A90A4FE-3AAA-53FB-8E26-92CBB224FCA3}"/>
              </a:ext>
            </a:extLst>
          </p:cNvPr>
          <p:cNvSpPr/>
          <p:nvPr/>
        </p:nvSpPr>
        <p:spPr>
          <a:xfrm>
            <a:off x="7248525" y="4329113"/>
            <a:ext cx="3429000" cy="32543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latin typeface="+mn-ea"/>
              </a:rPr>
              <a:t> </a:t>
            </a:r>
            <a:endParaRPr lang="ko-KR" altLang="en-US" dirty="0">
              <a:latin typeface="+mn-lt"/>
            </a:endParaRPr>
          </a:p>
        </p:txBody>
      </p:sp>
      <p:sp>
        <p:nvSpPr>
          <p:cNvPr id="19459" name="슬라이드 번호 개체 틀 3">
            <a:extLst>
              <a:ext uri="{FF2B5EF4-FFF2-40B4-BE49-F238E27FC236}">
                <a16:creationId xmlns:a16="http://schemas.microsoft.com/office/drawing/2014/main" id="{F1D5D283-4F67-905F-7FBB-80197F5C3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E6EA56A-41D6-4233-AD23-4BFC7A2591AB}" type="slidenum">
              <a:rPr lang="ko-KR" altLang="en-US" smtClean="0">
                <a:solidFill>
                  <a:srgbClr val="898989"/>
                </a:solidFill>
              </a:rPr>
              <a:pPr/>
              <a:t>15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0" name="모서리가 둥근 직사각형 20">
            <a:extLst>
              <a:ext uri="{FF2B5EF4-FFF2-40B4-BE49-F238E27FC236}">
                <a16:creationId xmlns:a16="http://schemas.microsoft.com/office/drawing/2014/main" id="{433FCB13-9FB9-E74B-CD85-AAD14F91DDE6}"/>
              </a:ext>
            </a:extLst>
          </p:cNvPr>
          <p:cNvSpPr/>
          <p:nvPr/>
        </p:nvSpPr>
        <p:spPr>
          <a:xfrm>
            <a:off x="588464" y="1317454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안전보건 이행의 생활화</a:t>
            </a: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11FC948E-6DD4-BACC-05C8-3A005032BD8F}"/>
              </a:ext>
            </a:extLst>
          </p:cNvPr>
          <p:cNvSpPr/>
          <p:nvPr/>
        </p:nvSpPr>
        <p:spPr>
          <a:xfrm>
            <a:off x="273310" y="1317454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A9B7C210-5D17-8724-8B14-03A229771B46}"/>
              </a:ext>
            </a:extLst>
          </p:cNvPr>
          <p:cNvSpPr/>
          <p:nvPr/>
        </p:nvSpPr>
        <p:spPr>
          <a:xfrm>
            <a:off x="589617" y="1881305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자율 안전보건 이행 활동 실시 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( 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안전점검의 날 운영 등 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)</a:t>
            </a:r>
            <a:endParaRPr lang="ko-KR" altLang="en-US" sz="1200" b="1" spc="-7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33CBC7F-7B01-EEED-E2CF-FAAF623CA38E}"/>
              </a:ext>
            </a:extLst>
          </p:cNvPr>
          <p:cNvSpPr/>
          <p:nvPr/>
        </p:nvSpPr>
        <p:spPr>
          <a:xfrm>
            <a:off x="273050" y="3740150"/>
            <a:ext cx="6283325" cy="342582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맑은 고딕"/>
              </a:rPr>
              <a:t>  가</a:t>
            </a:r>
            <a:r>
              <a:rPr lang="en-US" altLang="ko-KR" sz="1200" b="1" dirty="0">
                <a:latin typeface="맑은 고딕"/>
              </a:rPr>
              <a:t>. </a:t>
            </a:r>
            <a:r>
              <a:rPr lang="ko-KR" altLang="en-US" sz="1200" b="1" dirty="0">
                <a:latin typeface="맑은 고딕"/>
              </a:rPr>
              <a:t>안전점검의 날 운영</a:t>
            </a:r>
            <a:endParaRPr lang="en-US" altLang="ko-KR" sz="1200" b="1" dirty="0">
              <a:latin typeface="맑은 고딕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맑은 고딕"/>
              </a:rPr>
              <a:t>      O </a:t>
            </a:r>
            <a:r>
              <a:rPr lang="ko-KR" altLang="en-US" sz="1200" dirty="0">
                <a:latin typeface="맑은 고딕"/>
              </a:rPr>
              <a:t>매월 </a:t>
            </a:r>
            <a:r>
              <a:rPr lang="en-US" altLang="ko-KR" sz="1200" dirty="0">
                <a:latin typeface="맑은 고딕"/>
              </a:rPr>
              <a:t>4</a:t>
            </a:r>
            <a:r>
              <a:rPr lang="ko-KR" altLang="en-US" sz="1200" dirty="0">
                <a:latin typeface="맑은 고딕"/>
              </a:rPr>
              <a:t>일</a:t>
            </a:r>
            <a:r>
              <a:rPr lang="en-US" altLang="ko-KR" sz="1200" dirty="0">
                <a:latin typeface="맑은 고딕"/>
              </a:rPr>
              <a:t>(08:30~09:30) </a:t>
            </a:r>
            <a:r>
              <a:rPr lang="ko-KR" altLang="en-US" sz="1200" dirty="0" err="1">
                <a:latin typeface="맑은 고딕"/>
              </a:rPr>
              <a:t>전체사업장</a:t>
            </a:r>
            <a:r>
              <a:rPr lang="ko-KR" altLang="en-US" sz="1200" dirty="0">
                <a:latin typeface="맑은 고딕"/>
              </a:rPr>
              <a:t> 동시 실시</a:t>
            </a:r>
            <a:endParaRPr lang="en-US" altLang="ko-KR" sz="1200" b="1" dirty="0">
              <a:latin typeface="맑은 고딕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맑은 고딕"/>
              </a:rPr>
              <a:t>      O</a:t>
            </a:r>
            <a:r>
              <a:rPr lang="ko-KR" altLang="en-US" sz="1200" dirty="0">
                <a:latin typeface="맑은 고딕"/>
              </a:rPr>
              <a:t>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안전사고 예방 교육 및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점검활동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실시</a:t>
            </a:r>
            <a:endParaRPr lang="en-US" altLang="ko-KR" sz="1200" dirty="0">
              <a:latin typeface="+mn-ea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     -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산업안전보건교육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관리감독자 주관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     -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시설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장비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안전보호구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, MSDS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관리상태 및 이상유무 점검</a:t>
            </a:r>
            <a:r>
              <a:rPr lang="ko-KR" altLang="en-US" sz="1200" dirty="0">
                <a:latin typeface="+mn-ea"/>
                <a:sym typeface="Wingdings" panose="05000000000000000000" pitchFamily="2" charset="2"/>
              </a:rPr>
              <a:t> </a:t>
            </a:r>
            <a:endParaRPr lang="en-US" altLang="ko-KR" sz="1200" dirty="0">
              <a:latin typeface="+mn-ea"/>
              <a:sym typeface="Wingdings" panose="05000000000000000000" pitchFamily="2" charset="2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     -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분야별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/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시기별 안전사고 발생 중요 위험요소 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/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취약개소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일제 점검</a:t>
            </a:r>
            <a:endParaRPr lang="en-US" altLang="ko-KR" sz="1200" dirty="0">
              <a:latin typeface="맑은 고딕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맑은 고딕"/>
              </a:rPr>
              <a:t>      O </a:t>
            </a:r>
            <a:r>
              <a:rPr lang="ko-KR" altLang="en-US" sz="1200" dirty="0">
                <a:latin typeface="맑은 고딕"/>
              </a:rPr>
              <a:t>현장 점검결과 개선 </a:t>
            </a:r>
            <a:r>
              <a:rPr lang="en-US" altLang="ko-KR" sz="1200" dirty="0">
                <a:latin typeface="맑은 고딕"/>
              </a:rPr>
              <a:t>/ </a:t>
            </a:r>
            <a:r>
              <a:rPr lang="ko-KR" altLang="en-US" sz="1200" dirty="0">
                <a:latin typeface="맑은 고딕"/>
              </a:rPr>
              <a:t>건의사항 제출 </a:t>
            </a:r>
            <a:r>
              <a:rPr lang="en-US" altLang="ko-KR" sz="1200" dirty="0">
                <a:latin typeface="맑은 고딕"/>
              </a:rPr>
              <a:t>/ </a:t>
            </a:r>
            <a:r>
              <a:rPr lang="ko-KR" altLang="en-US" sz="1200" dirty="0">
                <a:latin typeface="맑은 고딕"/>
              </a:rPr>
              <a:t>조치</a:t>
            </a:r>
            <a:r>
              <a:rPr lang="en-US" altLang="ko-KR" sz="1200" dirty="0">
                <a:latin typeface="맑은 고딕"/>
              </a:rPr>
              <a:t>(</a:t>
            </a:r>
            <a:r>
              <a:rPr lang="ko-KR" altLang="en-US" sz="1200" dirty="0">
                <a:latin typeface="맑은 고딕"/>
              </a:rPr>
              <a:t>진행상황 기록관리</a:t>
            </a:r>
            <a:r>
              <a:rPr lang="en-US" altLang="ko-KR" sz="1200" dirty="0">
                <a:latin typeface="맑은 고딕"/>
              </a:rPr>
              <a:t>) / </a:t>
            </a:r>
            <a:r>
              <a:rPr lang="ko-KR" altLang="en-US" sz="1200" dirty="0">
                <a:latin typeface="맑은 고딕"/>
              </a:rPr>
              <a:t>전사 확산</a:t>
            </a:r>
            <a:endParaRPr lang="en-US" altLang="ko-KR" sz="1200" dirty="0">
              <a:latin typeface="맑은 고딕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맑은 고딕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맑은 고딕"/>
            </a:endParaRPr>
          </a:p>
          <a:p>
            <a:pPr defTabSz="829544" eaLnBrk="1" fontAlgn="auto" latinLnBrk="1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맑은 고딕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맑은 고딕"/>
              </a:rPr>
              <a:t>나</a:t>
            </a:r>
            <a:r>
              <a:rPr lang="en-US" altLang="ko-KR" sz="1200" b="1" dirty="0">
                <a:latin typeface="맑은 고딕"/>
              </a:rPr>
              <a:t>. </a:t>
            </a:r>
            <a:r>
              <a:rPr lang="ko-KR" altLang="en-US" sz="1200" b="1" dirty="0">
                <a:latin typeface="맑은 고딕"/>
              </a:rPr>
              <a:t>안전점검의 날 리포트 발행 </a:t>
            </a:r>
            <a:r>
              <a:rPr lang="en-US" altLang="ko-KR" sz="1200" b="1" dirty="0">
                <a:latin typeface="맑은 고딕"/>
              </a:rPr>
              <a:t>(</a:t>
            </a:r>
            <a:r>
              <a:rPr lang="ko-KR" altLang="en-US" sz="1200" b="1" dirty="0">
                <a:latin typeface="맑은 고딕"/>
              </a:rPr>
              <a:t>매월 마지막 주 발행</a:t>
            </a:r>
            <a:r>
              <a:rPr lang="en-US" altLang="ko-KR" sz="1200" b="1" dirty="0">
                <a:latin typeface="맑은 고딕"/>
              </a:rPr>
              <a:t>)</a:t>
            </a: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맑은 고딕"/>
              </a:rPr>
              <a:t>    O </a:t>
            </a:r>
            <a:r>
              <a:rPr lang="ko-KR" altLang="en-US" sz="1200" dirty="0">
                <a:latin typeface="맑은 고딕"/>
              </a:rPr>
              <a:t>매월 </a:t>
            </a:r>
            <a:r>
              <a:rPr lang="ko-KR" altLang="en-US" sz="1200" dirty="0" err="1">
                <a:latin typeface="맑은 고딕"/>
              </a:rPr>
              <a:t>산재발생</a:t>
            </a:r>
            <a:r>
              <a:rPr lang="ko-KR" altLang="en-US" sz="1200" dirty="0">
                <a:latin typeface="맑은 고딕"/>
              </a:rPr>
              <a:t> 현황</a:t>
            </a:r>
            <a:r>
              <a:rPr lang="en-US" altLang="ko-KR" sz="1200" dirty="0">
                <a:latin typeface="맑은 고딕"/>
              </a:rPr>
              <a:t>, </a:t>
            </a:r>
            <a:r>
              <a:rPr lang="ko-KR" altLang="en-US" sz="1200" dirty="0">
                <a:latin typeface="맑은 고딕"/>
              </a:rPr>
              <a:t>중점 이행사항</a:t>
            </a:r>
            <a:r>
              <a:rPr lang="en-US" altLang="ko-KR" sz="1200" dirty="0">
                <a:latin typeface="맑은 고딕"/>
              </a:rPr>
              <a:t>, </a:t>
            </a:r>
            <a:r>
              <a:rPr lang="ko-KR" altLang="en-US" sz="1200" dirty="0" err="1">
                <a:latin typeface="맑은 고딕"/>
              </a:rPr>
              <a:t>이슈사항</a:t>
            </a:r>
            <a:r>
              <a:rPr lang="ko-KR" altLang="en-US" sz="1200" dirty="0">
                <a:latin typeface="맑은 고딕"/>
              </a:rPr>
              <a:t> 공지</a:t>
            </a:r>
            <a:endParaRPr lang="en-US" altLang="ko-KR" sz="1200" dirty="0">
              <a:latin typeface="맑은 고딕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맑은 고딕"/>
              </a:rPr>
              <a:t>    O </a:t>
            </a:r>
            <a:r>
              <a:rPr lang="ko-KR" altLang="en-US" sz="1200" dirty="0">
                <a:latin typeface="맑은 고딕"/>
              </a:rPr>
              <a:t>전체 사업장 게시</a:t>
            </a:r>
            <a:r>
              <a:rPr lang="en-US" altLang="ko-KR" sz="1200" dirty="0">
                <a:latin typeface="맑은 고딕"/>
              </a:rPr>
              <a:t>(1</a:t>
            </a:r>
            <a:r>
              <a:rPr lang="ko-KR" altLang="en-US" sz="1200" dirty="0">
                <a:latin typeface="맑은 고딕"/>
              </a:rPr>
              <a:t>개월간</a:t>
            </a:r>
            <a:r>
              <a:rPr lang="en-US" altLang="ko-KR" sz="1200" dirty="0">
                <a:latin typeface="맑은 고딕"/>
              </a:rPr>
              <a:t>) </a:t>
            </a:r>
            <a:r>
              <a:rPr lang="ko-KR" altLang="en-US" sz="1200" dirty="0">
                <a:latin typeface="맑은 고딕"/>
              </a:rPr>
              <a:t>및 안전점검의 날 교육용 활용</a:t>
            </a:r>
            <a:endParaRPr lang="en-US" altLang="ko-KR" sz="1200" dirty="0">
              <a:latin typeface="맑은 고딕"/>
            </a:endParaRP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20F512DC-5222-293F-C794-4360528DB529}"/>
              </a:ext>
            </a:extLst>
          </p:cNvPr>
          <p:cNvGraphicFramePr>
            <a:graphicFrameLocks noGrp="1"/>
          </p:cNvGraphicFramePr>
          <p:nvPr/>
        </p:nvGraphicFramePr>
        <p:xfrm>
          <a:off x="284163" y="5591175"/>
          <a:ext cx="6254750" cy="5000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50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0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0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0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09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0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+mn-ea"/>
                          <a:ea typeface="+mn-ea"/>
                        </a:rPr>
                        <a:t>건의사항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792" marR="3792" marT="378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+mn-ea"/>
                          <a:ea typeface="+mn-ea"/>
                        </a:rPr>
                        <a:t>완료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792" marR="3792" marT="378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>
                          <a:effectLst/>
                          <a:latin typeface="+mn-ea"/>
                          <a:ea typeface="+mn-ea"/>
                        </a:rPr>
                        <a:t>진행중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792" marR="3792" marT="378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dirty="0" err="1">
                          <a:effectLst/>
                          <a:latin typeface="+mn-ea"/>
                          <a:ea typeface="+mn-ea"/>
                        </a:rPr>
                        <a:t>발주처</a:t>
                      </a:r>
                      <a:r>
                        <a:rPr lang="ko-KR" altLang="en-US" sz="1100" b="1" u="none" strike="noStrike" dirty="0">
                          <a:effectLst/>
                          <a:latin typeface="+mn-ea"/>
                          <a:ea typeface="+mn-ea"/>
                        </a:rPr>
                        <a:t> 건의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792" marR="3792" marT="378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100" b="1" u="none" strike="noStrike" spc="-150" dirty="0">
                          <a:effectLst/>
                          <a:latin typeface="+mn-ea"/>
                          <a:ea typeface="+mn-ea"/>
                        </a:rPr>
                        <a:t>처리율</a:t>
                      </a:r>
                      <a:r>
                        <a:rPr lang="en-US" altLang="ko-KR" sz="1100" b="1" u="none" strike="noStrike" spc="-150" dirty="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 b="1" u="none" strike="noStrike" spc="-150" dirty="0" err="1">
                          <a:effectLst/>
                          <a:latin typeface="+mn-ea"/>
                          <a:ea typeface="+mn-ea"/>
                        </a:rPr>
                        <a:t>발주처</a:t>
                      </a:r>
                      <a:r>
                        <a:rPr lang="ko-KR" altLang="en-US" sz="1100" b="1" u="none" strike="noStrike" spc="-150" dirty="0">
                          <a:effectLst/>
                          <a:latin typeface="+mn-ea"/>
                          <a:ea typeface="+mn-ea"/>
                        </a:rPr>
                        <a:t> 제외</a:t>
                      </a:r>
                      <a:r>
                        <a:rPr lang="en-US" altLang="ko-KR" sz="1100" b="1" u="none" strike="noStrike" spc="-150" dirty="0"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100" b="1" i="0" u="none" strike="noStrike" spc="-15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792" marR="3792" marT="378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17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792" marR="3792" marT="378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10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792" marR="3792" marT="378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792" marR="3792" marT="378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4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792" marR="3792" marT="378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  <a:latin typeface="+mn-ea"/>
                          <a:ea typeface="+mn-ea"/>
                        </a:rPr>
                        <a:t>59%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792" marR="3792" marT="378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9484" name="직사각형 7">
            <a:extLst>
              <a:ext uri="{FF2B5EF4-FFF2-40B4-BE49-F238E27FC236}">
                <a16:creationId xmlns:a16="http://schemas.microsoft.com/office/drawing/2014/main" id="{817A7DA5-A4C7-E4F3-F167-5EC6FF780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050" y="8432800"/>
            <a:ext cx="6283325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1" hangingPunct="1">
              <a:lnSpc>
                <a:spcPts val="2000"/>
              </a:lnSpc>
            </a:pPr>
            <a:r>
              <a:rPr lang="ko-KR" altLang="en-US" sz="1200" b="1">
                <a:solidFill>
                  <a:srgbClr val="000000"/>
                </a:solidFill>
                <a:latin typeface="맑은 고딕" panose="020B0503020000020004" pitchFamily="50" charset="-127"/>
              </a:rPr>
              <a:t>  </a:t>
            </a:r>
            <a:endParaRPr lang="en-US" altLang="ko-KR" sz="1200" b="1">
              <a:solidFill>
                <a:srgbClr val="000000"/>
              </a:solidFill>
              <a:latin typeface="맑은 고딕" panose="020B0503020000020004" pitchFamily="50" charset="-127"/>
            </a:endParaRPr>
          </a:p>
          <a:p>
            <a:pPr eaLnBrk="1" latinLnBrk="1" hangingPunct="1">
              <a:lnSpc>
                <a:spcPts val="2000"/>
              </a:lnSpc>
            </a:pPr>
            <a:r>
              <a:rPr lang="en-US" altLang="ko-KR" sz="1200" b="1">
                <a:solidFill>
                  <a:srgbClr val="000000"/>
                </a:solidFill>
                <a:latin typeface="맑은 고딕" panose="020B0503020000020004" pitchFamily="50" charset="-127"/>
              </a:rPr>
              <a:t>  </a:t>
            </a:r>
            <a:r>
              <a:rPr lang="ko-KR" altLang="en-US" sz="1200" b="1">
                <a:solidFill>
                  <a:srgbClr val="000000"/>
                </a:solidFill>
                <a:latin typeface="맑은 고딕" panose="020B0503020000020004" pitchFamily="50" charset="-127"/>
              </a:rPr>
              <a:t>다</a:t>
            </a:r>
            <a:r>
              <a:rPr lang="en-US" altLang="ko-KR" sz="1200" b="1">
                <a:solidFill>
                  <a:srgbClr val="000000"/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sz="1200" b="1">
                <a:solidFill>
                  <a:srgbClr val="000000"/>
                </a:solidFill>
                <a:latin typeface="맑은 고딕" panose="020B0503020000020004" pitchFamily="50" charset="-127"/>
              </a:rPr>
              <a:t>안전한 직장 만들기 우수사례집 발간 </a:t>
            </a:r>
            <a:r>
              <a:rPr lang="en-US" altLang="ko-KR" sz="1200" b="1">
                <a:solidFill>
                  <a:srgbClr val="000000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1200" b="1">
                <a:solidFill>
                  <a:srgbClr val="000000"/>
                </a:solidFill>
                <a:latin typeface="맑은 고딕" panose="020B0503020000020004" pitchFamily="50" charset="-127"/>
              </a:rPr>
              <a:t>매년 정례화</a:t>
            </a:r>
            <a:r>
              <a:rPr lang="en-US" altLang="ko-KR" sz="1200" b="1">
                <a:solidFill>
                  <a:srgbClr val="000000"/>
                </a:solidFill>
                <a:latin typeface="맑은 고딕" panose="020B0503020000020004" pitchFamily="50" charset="-127"/>
              </a:rPr>
              <a:t>)</a:t>
            </a:r>
          </a:p>
          <a:p>
            <a:pPr eaLnBrk="1" latinLnBrk="1" hangingPunct="1">
              <a:lnSpc>
                <a:spcPts val="2000"/>
              </a:lnSpc>
            </a:pPr>
            <a:r>
              <a:rPr lang="en-US" altLang="ko-KR" sz="1200" b="1">
                <a:solidFill>
                  <a:srgbClr val="000000"/>
                </a:solidFill>
                <a:latin typeface="맑은 고딕" panose="020B0503020000020004" pitchFamily="50" charset="-127"/>
              </a:rPr>
              <a:t>     </a:t>
            </a:r>
            <a:r>
              <a:rPr lang="en-US" altLang="ko-KR" sz="1200">
                <a:solidFill>
                  <a:srgbClr val="000000"/>
                </a:solidFill>
                <a:latin typeface="맑은 고딕" panose="020B0503020000020004" pitchFamily="50" charset="-127"/>
              </a:rPr>
              <a:t>O </a:t>
            </a:r>
            <a:r>
              <a:rPr lang="ko-KR" altLang="en-US" sz="1200">
                <a:solidFill>
                  <a:srgbClr val="000000"/>
                </a:solidFill>
                <a:latin typeface="맑은 고딕" panose="020B0503020000020004" pitchFamily="50" charset="-127"/>
              </a:rPr>
              <a:t>현장을 통한 우수사례 수집 발굴</a:t>
            </a:r>
            <a:endParaRPr lang="en-US" altLang="ko-KR" sz="1200">
              <a:solidFill>
                <a:srgbClr val="000000"/>
              </a:solidFill>
              <a:latin typeface="맑은 고딕" panose="020B0503020000020004" pitchFamily="50" charset="-127"/>
            </a:endParaRPr>
          </a:p>
          <a:p>
            <a:pPr eaLnBrk="1" latinLnBrk="1" hangingPunct="1">
              <a:lnSpc>
                <a:spcPts val="2000"/>
              </a:lnSpc>
            </a:pPr>
            <a:r>
              <a:rPr lang="en-US" altLang="ko-KR" sz="1200">
                <a:solidFill>
                  <a:srgbClr val="000000"/>
                </a:solidFill>
                <a:latin typeface="맑은 고딕" panose="020B0503020000020004" pitchFamily="50" charset="-127"/>
              </a:rPr>
              <a:t>     O </a:t>
            </a:r>
            <a:r>
              <a:rPr lang="ko-KR" altLang="en-US" sz="1200">
                <a:solidFill>
                  <a:srgbClr val="000000"/>
                </a:solidFill>
                <a:latin typeface="맑은 고딕" panose="020B0503020000020004" pitchFamily="50" charset="-127"/>
              </a:rPr>
              <a:t>안전점검의 날 개선</a:t>
            </a:r>
            <a:r>
              <a:rPr lang="en-US" altLang="ko-KR" sz="1200">
                <a:solidFill>
                  <a:srgbClr val="000000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200">
                <a:solidFill>
                  <a:srgbClr val="000000"/>
                </a:solidFill>
                <a:latin typeface="맑은 고딕" panose="020B0503020000020004" pitchFamily="50" charset="-127"/>
              </a:rPr>
              <a:t>건의사항 중 발굴</a:t>
            </a:r>
            <a:r>
              <a:rPr lang="en-US" altLang="ko-KR" sz="1200">
                <a:solidFill>
                  <a:srgbClr val="000000"/>
                </a:solidFill>
                <a:latin typeface="맑은 고딕" panose="020B0503020000020004" pitchFamily="50" charset="-127"/>
              </a:rPr>
              <a:t> </a:t>
            </a:r>
          </a:p>
        </p:txBody>
      </p:sp>
      <p:pic>
        <p:nvPicPr>
          <p:cNvPr id="19485" name="그림 8">
            <a:extLst>
              <a:ext uri="{FF2B5EF4-FFF2-40B4-BE49-F238E27FC236}">
                <a16:creationId xmlns:a16="http://schemas.microsoft.com/office/drawing/2014/main" id="{E4ACD5A9-CD63-CE54-BD56-FA7EA0C0F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7054850"/>
            <a:ext cx="62547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ound Diagonal Corner Rectangle 1">
            <a:extLst>
              <a:ext uri="{FF2B5EF4-FFF2-40B4-BE49-F238E27FC236}">
                <a16:creationId xmlns:a16="http://schemas.microsoft.com/office/drawing/2014/main" id="{16120FF9-9C00-0D2B-B75C-9785653B529D}"/>
              </a:ext>
            </a:extLst>
          </p:cNvPr>
          <p:cNvSpPr/>
          <p:nvPr/>
        </p:nvSpPr>
        <p:spPr>
          <a:xfrm>
            <a:off x="273050" y="2243138"/>
            <a:ext cx="6283325" cy="1397000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/>
          <a:lstStyle/>
          <a:p>
            <a:pPr algn="just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 적 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/>
              <a:t>'안전점검의 날 리포트</a:t>
            </a:r>
            <a:r>
              <a:rPr lang="en-US" altLang="ko-KR" sz="1200" dirty="0"/>
              <a:t>’</a:t>
            </a:r>
            <a:r>
              <a:rPr lang="ko-KR" altLang="en-US" sz="1200" dirty="0"/>
              <a:t> 발행</a:t>
            </a:r>
            <a:r>
              <a:rPr lang="en-US" altLang="ko-KR" sz="1200" dirty="0"/>
              <a:t>,</a:t>
            </a:r>
            <a:r>
              <a:rPr lang="ko-KR" altLang="en-US" sz="1200" dirty="0"/>
              <a:t> 매월 중점 이행사항 및 이슈사항을 전사 </a:t>
            </a:r>
            <a:endParaRPr lang="en-US" altLang="ko-KR" sz="1200" dirty="0"/>
          </a:p>
          <a:p>
            <a:pPr algn="just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                         </a:t>
            </a:r>
            <a:r>
              <a:rPr lang="ko-KR" altLang="en-US" sz="1200" dirty="0" err="1"/>
              <a:t>공유하므로써</a:t>
            </a:r>
            <a:r>
              <a:rPr lang="ko-KR" altLang="en-US" sz="1200" dirty="0"/>
              <a:t> 안전 의식 및 문화 확산</a:t>
            </a:r>
            <a:r>
              <a:rPr lang="en-US" altLang="ko-KR" sz="1200" dirty="0"/>
              <a:t>, </a:t>
            </a:r>
            <a:r>
              <a:rPr lang="ko-KR" altLang="en-US" sz="1200" dirty="0"/>
              <a:t>안전사고 예방에 기여</a:t>
            </a: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</a:t>
            </a:r>
            <a:endParaRPr lang="en-US" altLang="ko-KR" sz="1200" b="1" dirty="0">
              <a:solidFill>
                <a:srgbClr val="FF0000"/>
              </a:solidFill>
              <a:latin typeface="Arial"/>
            </a:endParaRPr>
          </a:p>
          <a:p>
            <a:pPr algn="just" defTabSz="829544" eaLnBrk="1" fontAlgn="auto" latinLnBrk="1" hangingPunct="1">
              <a:lnSpc>
                <a:spcPts val="18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en-US" altLang="ko-KR" sz="1200" b="1" dirty="0">
                <a:solidFill>
                  <a:srgbClr val="FF0000"/>
                </a:solidFill>
                <a:latin typeface="Arial"/>
              </a:rPr>
              <a:t>         </a:t>
            </a: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개선할 점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①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채널 확대를 통한 재난 안전 상시 제안제도 운영 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just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            (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소통 플랫폼 확대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: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그룹웨어에 안전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365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게시판 신설 운영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just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            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②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우수 제안내용 선정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·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포상 및 전사 확산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9487" name="그룹 12">
            <a:extLst>
              <a:ext uri="{FF2B5EF4-FFF2-40B4-BE49-F238E27FC236}">
                <a16:creationId xmlns:a16="http://schemas.microsoft.com/office/drawing/2014/main" id="{B4357A99-4265-A57C-5C69-5D366C761DD1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97662"/>
            <a:ext cx="254000" cy="152400"/>
            <a:chOff x="6871351" y="5916776"/>
            <a:chExt cx="253610" cy="152355"/>
          </a:xfrm>
        </p:grpSpPr>
        <p:sp>
          <p:nvSpPr>
            <p:cNvPr id="14" name="양쪽 모서리가 둥근 사각형 60">
              <a:extLst>
                <a:ext uri="{FF2B5EF4-FFF2-40B4-BE49-F238E27FC236}">
                  <a16:creationId xmlns:a16="http://schemas.microsoft.com/office/drawing/2014/main" id="{FEBA136C-6C19-8038-4E55-B18BFE78B88A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9493" name="Freeform 9">
              <a:extLst>
                <a:ext uri="{FF2B5EF4-FFF2-40B4-BE49-F238E27FC236}">
                  <a16:creationId xmlns:a16="http://schemas.microsoft.com/office/drawing/2014/main" id="{ECE1251B-D3D5-D476-B468-AC7535B1F1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9488" name="그룹 15">
            <a:extLst>
              <a:ext uri="{FF2B5EF4-FFF2-40B4-BE49-F238E27FC236}">
                <a16:creationId xmlns:a16="http://schemas.microsoft.com/office/drawing/2014/main" id="{59B5A2D9-C2AA-88DF-C53F-8DAD039571BC}"/>
              </a:ext>
            </a:extLst>
          </p:cNvPr>
          <p:cNvGrpSpPr>
            <a:grpSpLocks/>
          </p:cNvGrpSpPr>
          <p:nvPr/>
        </p:nvGrpSpPr>
        <p:grpSpPr bwMode="auto">
          <a:xfrm>
            <a:off x="430213" y="2916238"/>
            <a:ext cx="252412" cy="152400"/>
            <a:chOff x="6871351" y="5916776"/>
            <a:chExt cx="253610" cy="152355"/>
          </a:xfrm>
        </p:grpSpPr>
        <p:sp>
          <p:nvSpPr>
            <p:cNvPr id="17" name="양쪽 모서리가 둥근 사각형 60">
              <a:extLst>
                <a:ext uri="{FF2B5EF4-FFF2-40B4-BE49-F238E27FC236}">
                  <a16:creationId xmlns:a16="http://schemas.microsoft.com/office/drawing/2014/main" id="{F282427C-9047-F3DC-74C9-52C70896AD81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9491" name="Freeform 9">
              <a:extLst>
                <a:ext uri="{FF2B5EF4-FFF2-40B4-BE49-F238E27FC236}">
                  <a16:creationId xmlns:a16="http://schemas.microsoft.com/office/drawing/2014/main" id="{06A33644-EF79-C10E-F756-9331E1D04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68CA560-FBAD-6D80-A60B-4DD94552710E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2023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BB14426-87AD-5EB5-B5EB-09816A57EE2A}"/>
              </a:ext>
            </a:extLst>
          </p:cNvPr>
          <p:cNvSpPr/>
          <p:nvPr/>
        </p:nvSpPr>
        <p:spPr>
          <a:xfrm>
            <a:off x="7248525" y="4329113"/>
            <a:ext cx="3429000" cy="32543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latin typeface="+mn-ea"/>
              </a:rPr>
              <a:t> </a:t>
            </a:r>
            <a:endParaRPr lang="ko-KR" altLang="en-US" dirty="0">
              <a:latin typeface="+mn-lt"/>
            </a:endParaRPr>
          </a:p>
        </p:txBody>
      </p:sp>
      <p:sp>
        <p:nvSpPr>
          <p:cNvPr id="20483" name="슬라이드 번호 개체 틀 3">
            <a:extLst>
              <a:ext uri="{FF2B5EF4-FFF2-40B4-BE49-F238E27FC236}">
                <a16:creationId xmlns:a16="http://schemas.microsoft.com/office/drawing/2014/main" id="{05A41845-ACCD-FD72-CC47-15C32DAEE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7498166-5335-4729-ABB6-3AAB5DE1F2FC}" type="slidenum">
              <a:rPr lang="ko-KR" altLang="en-US" smtClean="0">
                <a:solidFill>
                  <a:srgbClr val="898989"/>
                </a:solidFill>
              </a:rPr>
              <a:pPr/>
              <a:t>16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0" name="모서리가 둥근 직사각형 20">
            <a:extLst>
              <a:ext uri="{FF2B5EF4-FFF2-40B4-BE49-F238E27FC236}">
                <a16:creationId xmlns:a16="http://schemas.microsoft.com/office/drawing/2014/main" id="{E66F4D50-A0AC-5527-071F-55B17328E332}"/>
              </a:ext>
            </a:extLst>
          </p:cNvPr>
          <p:cNvSpPr/>
          <p:nvPr/>
        </p:nvSpPr>
        <p:spPr>
          <a:xfrm>
            <a:off x="588464" y="132616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안전보건 이행의 생활화</a:t>
            </a: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AD47DAA6-6D75-2ECE-03F5-A96791CDDE1B}"/>
              </a:ext>
            </a:extLst>
          </p:cNvPr>
          <p:cNvSpPr/>
          <p:nvPr/>
        </p:nvSpPr>
        <p:spPr>
          <a:xfrm>
            <a:off x="273310" y="132616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8397609A-A323-3392-AE15-41DE56727CC6}"/>
              </a:ext>
            </a:extLst>
          </p:cNvPr>
          <p:cNvSpPr/>
          <p:nvPr/>
        </p:nvSpPr>
        <p:spPr>
          <a:xfrm>
            <a:off x="589617" y="1877135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안전보건교육 실시</a:t>
            </a:r>
          </a:p>
        </p:txBody>
      </p:sp>
      <p:sp>
        <p:nvSpPr>
          <p:cNvPr id="5" name="Round Diagonal Corner Rectangle 1">
            <a:extLst>
              <a:ext uri="{FF2B5EF4-FFF2-40B4-BE49-F238E27FC236}">
                <a16:creationId xmlns:a16="http://schemas.microsoft.com/office/drawing/2014/main" id="{EF03416D-76FD-9AB7-016A-55745E6D3090}"/>
              </a:ext>
            </a:extLst>
          </p:cNvPr>
          <p:cNvSpPr/>
          <p:nvPr/>
        </p:nvSpPr>
        <p:spPr>
          <a:xfrm>
            <a:off x="273050" y="2251075"/>
            <a:ext cx="6283325" cy="1169988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/>
          <a:lstStyle/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 적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온라인 산업안전보건 교육 </a:t>
            </a:r>
            <a:r>
              <a:rPr lang="en-US" altLang="ko-KR" sz="1200" dirty="0">
                <a:latin typeface="Arial"/>
              </a:rPr>
              <a:t>100% </a:t>
            </a:r>
            <a:r>
              <a:rPr lang="ko-KR" altLang="en-US" sz="1200" dirty="0">
                <a:latin typeface="Arial"/>
              </a:rPr>
              <a:t>이수 완료 </a:t>
            </a:r>
            <a:r>
              <a:rPr lang="en-US" altLang="ko-KR" sz="1200" dirty="0">
                <a:latin typeface="Arial"/>
              </a:rPr>
              <a:t>, </a:t>
            </a: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Arial"/>
              </a:rPr>
              <a:t>                            </a:t>
            </a:r>
            <a:r>
              <a:rPr lang="ko-KR" altLang="en-US" sz="1200" dirty="0">
                <a:latin typeface="Arial"/>
              </a:rPr>
              <a:t>안전문화 확산</a:t>
            </a:r>
            <a:r>
              <a:rPr lang="en-US" altLang="ko-KR" sz="1200" dirty="0">
                <a:latin typeface="Arial"/>
              </a:rPr>
              <a:t>, </a:t>
            </a:r>
            <a:r>
              <a:rPr lang="ko-KR" altLang="en-US" sz="1200" dirty="0">
                <a:latin typeface="Arial"/>
              </a:rPr>
              <a:t>근로자의 안전의식  향상</a:t>
            </a:r>
            <a:endParaRPr lang="en-US" altLang="ko-KR" sz="1200" dirty="0">
              <a:solidFill>
                <a:srgbClr val="FF0000"/>
              </a:solidFill>
              <a:latin typeface="Arial"/>
            </a:endParaRP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개선할 점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①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상반기 내 관리감독자 교육 시행완료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            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②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오프라인 현장 교육일지 관리 철저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0488" name="TextBox 6">
            <a:extLst>
              <a:ext uri="{FF2B5EF4-FFF2-40B4-BE49-F238E27FC236}">
                <a16:creationId xmlns:a16="http://schemas.microsoft.com/office/drawing/2014/main" id="{BFC703E7-FF44-4F87-BF27-E2C70A0BD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3075" y="3602038"/>
            <a:ext cx="101282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latinLnBrk="1" hangingPunct="1"/>
            <a:r>
              <a:rPr lang="en-US" altLang="ko-KR" sz="900">
                <a:latin typeface="맑은 고딕" panose="020B0503020000020004" pitchFamily="50" charset="-127"/>
              </a:rPr>
              <a:t>(</a:t>
            </a:r>
            <a:r>
              <a:rPr lang="ko-KR" altLang="en-US" sz="900">
                <a:latin typeface="맑은 고딕" panose="020B0503020000020004" pitchFamily="50" charset="-127"/>
              </a:rPr>
              <a:t>금액단위 </a:t>
            </a:r>
            <a:r>
              <a:rPr lang="en-US" altLang="ko-KR" sz="900">
                <a:latin typeface="맑은 고딕" panose="020B0503020000020004" pitchFamily="50" charset="-127"/>
              </a:rPr>
              <a:t>: </a:t>
            </a:r>
            <a:r>
              <a:rPr lang="ko-KR" altLang="en-US" sz="900">
                <a:latin typeface="맑은 고딕" panose="020B0503020000020004" pitchFamily="50" charset="-127"/>
              </a:rPr>
              <a:t>천원</a:t>
            </a:r>
            <a:r>
              <a:rPr lang="en-US" altLang="ko-KR" sz="900">
                <a:latin typeface="맑은 고딕" panose="020B0503020000020004" pitchFamily="50" charset="-127"/>
              </a:rPr>
              <a:t>)</a:t>
            </a:r>
            <a:endParaRPr lang="ko-KR" altLang="en-US" sz="900">
              <a:latin typeface="맑은 고딕" panose="020B0503020000020004" pitchFamily="50" charset="-127"/>
            </a:endParaRPr>
          </a:p>
        </p:txBody>
      </p:sp>
      <p:graphicFrame>
        <p:nvGraphicFramePr>
          <p:cNvPr id="19" name="표 18">
            <a:extLst>
              <a:ext uri="{FF2B5EF4-FFF2-40B4-BE49-F238E27FC236}">
                <a16:creationId xmlns:a16="http://schemas.microsoft.com/office/drawing/2014/main" id="{1C5A9A96-10BF-63CF-5608-F9EC6AFEAA8F}"/>
              </a:ext>
            </a:extLst>
          </p:cNvPr>
          <p:cNvGraphicFramePr>
            <a:graphicFrameLocks noGrp="1"/>
          </p:cNvGraphicFramePr>
          <p:nvPr/>
        </p:nvGraphicFramePr>
        <p:xfrm>
          <a:off x="292100" y="3810000"/>
          <a:ext cx="6283325" cy="1989137"/>
        </p:xfrm>
        <a:graphic>
          <a:graphicData uri="http://schemas.openxmlformats.org/drawingml/2006/table">
            <a:tbl>
              <a:tblPr/>
              <a:tblGrid>
                <a:gridCol w="3221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75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45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93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868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교육과정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인원수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교육비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91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산업안전보건 교육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1~4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 사무직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6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61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18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1,093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91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산업안전보건 교육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1~4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 비사무직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66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217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36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7,812 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91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 법정의무 교육</a:t>
                      </a:r>
                    </a:p>
                  </a:txBody>
                  <a:tcPr marL="137166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278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1,668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91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관리감독자 또는 위험성평가 교육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대체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</a:p>
                  </a:txBody>
                  <a:tcPr marL="137166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183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111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20,483 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091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31,056</a:t>
                      </a:r>
                    </a:p>
                  </a:txBody>
                  <a:tcPr marL="7620" marR="7620" marT="7621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0524" name="그룹 19">
            <a:extLst>
              <a:ext uri="{FF2B5EF4-FFF2-40B4-BE49-F238E27FC236}">
                <a16:creationId xmlns:a16="http://schemas.microsoft.com/office/drawing/2014/main" id="{5EED4FE2-76C4-8C92-F0D5-D378A680B760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57438"/>
            <a:ext cx="254000" cy="152400"/>
            <a:chOff x="6871351" y="5916776"/>
            <a:chExt cx="253610" cy="152355"/>
          </a:xfrm>
        </p:grpSpPr>
        <p:sp>
          <p:nvSpPr>
            <p:cNvPr id="21" name="양쪽 모서리가 둥근 사각형 60">
              <a:extLst>
                <a:ext uri="{FF2B5EF4-FFF2-40B4-BE49-F238E27FC236}">
                  <a16:creationId xmlns:a16="http://schemas.microsoft.com/office/drawing/2014/main" id="{55D1409A-86D4-75C1-3A23-4562E041061E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0530" name="Freeform 9">
              <a:extLst>
                <a:ext uri="{FF2B5EF4-FFF2-40B4-BE49-F238E27FC236}">
                  <a16:creationId xmlns:a16="http://schemas.microsoft.com/office/drawing/2014/main" id="{0A7366E6-6552-A9AD-A0C7-21ECBA6FD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20525" name="그룹 24">
            <a:extLst>
              <a:ext uri="{FF2B5EF4-FFF2-40B4-BE49-F238E27FC236}">
                <a16:creationId xmlns:a16="http://schemas.microsoft.com/office/drawing/2014/main" id="{A1D0B5E1-81C9-1E82-0490-00E3A977B922}"/>
              </a:ext>
            </a:extLst>
          </p:cNvPr>
          <p:cNvGrpSpPr>
            <a:grpSpLocks/>
          </p:cNvGrpSpPr>
          <p:nvPr/>
        </p:nvGrpSpPr>
        <p:grpSpPr bwMode="auto">
          <a:xfrm>
            <a:off x="406400" y="2889250"/>
            <a:ext cx="252413" cy="152400"/>
            <a:chOff x="6871351" y="5916776"/>
            <a:chExt cx="253610" cy="152355"/>
          </a:xfrm>
        </p:grpSpPr>
        <p:sp>
          <p:nvSpPr>
            <p:cNvPr id="26" name="양쪽 모서리가 둥근 사각형 60">
              <a:extLst>
                <a:ext uri="{FF2B5EF4-FFF2-40B4-BE49-F238E27FC236}">
                  <a16:creationId xmlns:a16="http://schemas.microsoft.com/office/drawing/2014/main" id="{45C07F28-165D-9139-3F14-29B17BA530FD}"/>
                </a:ext>
              </a:extLst>
            </p:cNvPr>
            <p:cNvSpPr/>
            <p:nvPr/>
          </p:nvSpPr>
          <p:spPr>
            <a:xfrm rot="5400000">
              <a:off x="6921979" y="5866148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0528" name="Freeform 9">
              <a:extLst>
                <a:ext uri="{FF2B5EF4-FFF2-40B4-BE49-F238E27FC236}">
                  <a16:creationId xmlns:a16="http://schemas.microsoft.com/office/drawing/2014/main" id="{D9D07120-7D7E-F6C6-73C5-A0647B2117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1108E20-97CC-5787-7F2E-FCEB0D74D500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2023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번호 개체 틀 3">
            <a:extLst>
              <a:ext uri="{FF2B5EF4-FFF2-40B4-BE49-F238E27FC236}">
                <a16:creationId xmlns:a16="http://schemas.microsoft.com/office/drawing/2014/main" id="{98E4110D-B6BC-F33D-FDCF-C84EA78FD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B65D8C8-AB01-4E2C-B7A0-F34E5CBEBDED}" type="slidenum">
              <a:rPr lang="ko-KR" altLang="en-US" smtClean="0">
                <a:solidFill>
                  <a:srgbClr val="898989"/>
                </a:solidFill>
              </a:rPr>
              <a:pPr/>
              <a:t>17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0" name="모서리가 둥근 직사각형 20">
            <a:extLst>
              <a:ext uri="{FF2B5EF4-FFF2-40B4-BE49-F238E27FC236}">
                <a16:creationId xmlns:a16="http://schemas.microsoft.com/office/drawing/2014/main" id="{7DCCE4A1-5076-16F1-46FD-FF9A97A79D57}"/>
              </a:ext>
            </a:extLst>
          </p:cNvPr>
          <p:cNvSpPr/>
          <p:nvPr/>
        </p:nvSpPr>
        <p:spPr>
          <a:xfrm>
            <a:off x="588464" y="1317454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안전보건 이행의 생활화</a:t>
            </a: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CE122BC0-CA04-BA6D-AEF0-E94845711093}"/>
              </a:ext>
            </a:extLst>
          </p:cNvPr>
          <p:cNvSpPr/>
          <p:nvPr/>
        </p:nvSpPr>
        <p:spPr>
          <a:xfrm>
            <a:off x="273310" y="1317454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3" name="사각형: 둥근 모서리 76">
            <a:extLst>
              <a:ext uri="{FF2B5EF4-FFF2-40B4-BE49-F238E27FC236}">
                <a16:creationId xmlns:a16="http://schemas.microsoft.com/office/drawing/2014/main" id="{E19A6AE3-C648-3B6C-A5C9-16D0515AB483}"/>
              </a:ext>
            </a:extLst>
          </p:cNvPr>
          <p:cNvSpPr/>
          <p:nvPr/>
        </p:nvSpPr>
        <p:spPr>
          <a:xfrm>
            <a:off x="589617" y="1880948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직원건강 증진을 위한 건강검진 실시</a:t>
            </a:r>
          </a:p>
        </p:txBody>
      </p:sp>
      <p:sp>
        <p:nvSpPr>
          <p:cNvPr id="3" name="Round Diagonal Corner Rectangle 1">
            <a:extLst>
              <a:ext uri="{FF2B5EF4-FFF2-40B4-BE49-F238E27FC236}">
                <a16:creationId xmlns:a16="http://schemas.microsoft.com/office/drawing/2014/main" id="{61F854E3-2725-4006-6E1F-8899D5098B27}"/>
              </a:ext>
            </a:extLst>
          </p:cNvPr>
          <p:cNvSpPr/>
          <p:nvPr/>
        </p:nvSpPr>
        <p:spPr>
          <a:xfrm>
            <a:off x="273050" y="2268538"/>
            <a:ext cx="6283325" cy="868362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/>
          <a:lstStyle/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적 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: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건강검진 </a:t>
            </a:r>
            <a:r>
              <a:rPr lang="ko-KR" altLang="en-US" sz="1200" dirty="0" err="1">
                <a:solidFill>
                  <a:schemeClr val="tx1"/>
                </a:solidFill>
                <a:latin typeface="Arial"/>
              </a:rPr>
              <a:t>수검율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98.9%, </a:t>
            </a:r>
            <a:r>
              <a:rPr lang="ko-KR" altLang="en-US" sz="1200" dirty="0" err="1">
                <a:solidFill>
                  <a:schemeClr val="tx1"/>
                </a:solidFill>
                <a:latin typeface="Arial"/>
              </a:rPr>
              <a:t>미수검률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  <a:latin typeface="Arial"/>
              </a:rPr>
              <a:t>1.1% </a:t>
            </a: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개선할 점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①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건강검진 </a:t>
            </a:r>
            <a:r>
              <a:rPr lang="ko-KR" altLang="en-US" sz="12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수검률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상향 목표로 </a:t>
            </a:r>
            <a:r>
              <a:rPr lang="ko-KR" altLang="en-US" sz="12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미수검자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KPI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지표 반영</a:t>
            </a:r>
            <a:endParaRPr lang="en-US" altLang="ko-KR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just"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                          </a:t>
            </a:r>
            <a:r>
              <a:rPr lang="ko-KR" altLang="en-US" sz="1200" dirty="0">
                <a:solidFill>
                  <a:schemeClr val="tx1"/>
                </a:solidFill>
                <a:latin typeface="Arial"/>
              </a:rPr>
              <a:t>②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건강관련 교육진행 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뇌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심혈관질환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심폐소생술 교육</a:t>
            </a: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1101BD-2A3B-7509-3320-EB9058CF292C}"/>
              </a:ext>
            </a:extLst>
          </p:cNvPr>
          <p:cNvSpPr txBox="1"/>
          <p:nvPr/>
        </p:nvSpPr>
        <p:spPr>
          <a:xfrm>
            <a:off x="356066" y="3282932"/>
            <a:ext cx="3524173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3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가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.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건강검진 </a:t>
            </a:r>
            <a:r>
              <a:rPr lang="ko-KR" altLang="en-US" sz="1200" b="1" dirty="0" err="1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위탁현황</a:t>
            </a:r>
            <a:endParaRPr lang="ko-KR" altLang="en-US" sz="1200" b="1" dirty="0">
              <a:ln>
                <a:solidFill>
                  <a:prstClr val="black">
                    <a:alpha val="0"/>
                  </a:prstClr>
                </a:solidFill>
              </a:ln>
              <a:latin typeface="맑은 고딕" panose="020B0503020000020004" pitchFamily="50" charset="-127"/>
              <a:cs typeface="Arial" panose="020B0604020202020204" pitchFamily="34" charset="0"/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F85DE7D9-3A9F-25A7-8128-DA0AAB2E2168}"/>
              </a:ext>
            </a:extLst>
          </p:cNvPr>
          <p:cNvGraphicFramePr>
            <a:graphicFrameLocks noGrp="1"/>
          </p:cNvGraphicFramePr>
          <p:nvPr/>
        </p:nvGraphicFramePr>
        <p:xfrm>
          <a:off x="355600" y="3602038"/>
          <a:ext cx="6200775" cy="620712"/>
        </p:xfrm>
        <a:graphic>
          <a:graphicData uri="http://schemas.openxmlformats.org/drawingml/2006/table">
            <a:tbl>
              <a:tblPr firstRow="1" bandRow="1"/>
              <a:tblGrid>
                <a:gridCol w="1618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1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33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81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035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한국의학연구소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(KMI)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한국건강관리협회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(KAHP)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원주 성지병원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지역 검진 기관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35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fontAlgn="ctr" latinLnBrk="1" hangingPunct="1"/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수도권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부산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대구</a:t>
                      </a:r>
                      <a:r>
                        <a:rPr lang="en-US" altLang="ko-KR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1000" kern="1200" dirty="0">
                          <a:solidFill>
                            <a:schemeClr val="dk1"/>
                          </a:solidFill>
                          <a:latin typeface="맑은 고딕"/>
                          <a:ea typeface="+mn-ea"/>
                          <a:cs typeface="+mn-cs"/>
                        </a:rPr>
                        <a:t>광주</a:t>
                      </a:r>
                    </a:p>
                  </a:txBody>
                  <a:tcPr marL="137156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/>
                        <a:t>부산</a:t>
                      </a:r>
                      <a:r>
                        <a:rPr lang="en-US" altLang="ko-KR" sz="1000" dirty="0"/>
                        <a:t>,</a:t>
                      </a:r>
                      <a:r>
                        <a:rPr lang="ko-KR" altLang="en-US" sz="1000" dirty="0"/>
                        <a:t>울산</a:t>
                      </a:r>
                      <a:r>
                        <a:rPr lang="en-US" altLang="ko-KR" sz="1000" dirty="0"/>
                        <a:t>,</a:t>
                      </a:r>
                      <a:r>
                        <a:rPr lang="ko-KR" altLang="en-US" sz="1000" dirty="0"/>
                        <a:t>경남</a:t>
                      </a:r>
                      <a:r>
                        <a:rPr lang="en-US" altLang="ko-KR" sz="1000" dirty="0"/>
                        <a:t>,</a:t>
                      </a:r>
                      <a:r>
                        <a:rPr lang="ko-KR" altLang="en-US" sz="1000" dirty="0"/>
                        <a:t>충남</a:t>
                      </a:r>
                      <a:r>
                        <a:rPr lang="en-US" altLang="ko-KR" sz="1000" dirty="0"/>
                        <a:t>,</a:t>
                      </a:r>
                      <a:r>
                        <a:rPr lang="ko-KR" altLang="en-US" sz="1000" dirty="0"/>
                        <a:t>충북</a:t>
                      </a:r>
                      <a:r>
                        <a:rPr lang="en-US" altLang="ko-KR" sz="1000" dirty="0"/>
                        <a:t>,</a:t>
                      </a:r>
                      <a:r>
                        <a:rPr lang="ko-KR" altLang="en-US" sz="1000" dirty="0"/>
                        <a:t>제주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/>
                        <a:t>강원</a:t>
                      </a:r>
                    </a:p>
                  </a:txBody>
                  <a:tcPr marL="91437" marR="91437" marT="45711" marB="4571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0"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외지역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136C5324-3622-E4A8-1747-99DC0BB28B00}"/>
              </a:ext>
            </a:extLst>
          </p:cNvPr>
          <p:cNvGraphicFramePr>
            <a:graphicFrameLocks noGrp="1"/>
          </p:cNvGraphicFramePr>
          <p:nvPr/>
        </p:nvGraphicFramePr>
        <p:xfrm>
          <a:off x="355600" y="4635500"/>
          <a:ext cx="6200775" cy="1395412"/>
        </p:xfrm>
        <a:graphic>
          <a:graphicData uri="http://schemas.openxmlformats.org/drawingml/2006/table">
            <a:tbl>
              <a:tblPr firstRow="1" bandRow="1"/>
              <a:tblGrid>
                <a:gridCol w="848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2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95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7398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구 분</a:t>
                      </a:r>
                    </a:p>
                  </a:txBody>
                  <a:tcPr marL="91437" marR="91437" marT="45744" marB="4574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일반건강진단</a:t>
                      </a:r>
                    </a:p>
                  </a:txBody>
                  <a:tcPr marL="91437" marR="91437" marT="45744" marB="4574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특수건강진단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야간작업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종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44" marB="4574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7907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건강진단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</a:p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결과접수</a:t>
                      </a:r>
                    </a:p>
                  </a:txBody>
                  <a:tcPr marL="137156" marR="7620" marT="762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결과 접수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직원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회사</a:t>
                      </a:r>
                      <a:r>
                        <a:rPr lang="en-US" altLang="ko-KR" sz="1000" dirty="0"/>
                        <a:t>)</a:t>
                      </a:r>
                    </a:p>
                    <a:p>
                      <a:pPr algn="l" latinLnBrk="1"/>
                      <a:r>
                        <a:rPr lang="en-US" altLang="ko-KR" sz="1000" dirty="0"/>
                        <a:t>※ </a:t>
                      </a:r>
                      <a:r>
                        <a:rPr lang="ko-KR" altLang="en-US" sz="1000" dirty="0"/>
                        <a:t>일반건강진단 결과표</a:t>
                      </a:r>
                    </a:p>
                  </a:txBody>
                  <a:tcPr marL="91437" marR="91437" marT="45744" marB="4574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유소견자 발생시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접수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직원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회사</a:t>
                      </a:r>
                      <a:r>
                        <a:rPr lang="en-US" altLang="ko-KR" sz="1000" dirty="0"/>
                        <a:t>)</a:t>
                      </a:r>
                    </a:p>
                    <a:p>
                      <a:pPr algn="l" latinLnBrk="1"/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고용노동부 제출</a:t>
                      </a:r>
                      <a:endParaRPr lang="en-US" altLang="ko-KR" sz="1000" dirty="0"/>
                    </a:p>
                    <a:p>
                      <a:pPr algn="l" latinLnBrk="1"/>
                      <a:r>
                        <a:rPr lang="en-US" altLang="ko-KR" sz="1000" dirty="0"/>
                        <a:t>※ </a:t>
                      </a:r>
                      <a:r>
                        <a:rPr lang="ko-KR" altLang="en-US" sz="1000" dirty="0"/>
                        <a:t>특수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 err="1"/>
                        <a:t>배치전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수시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임시</a:t>
                      </a:r>
                      <a:r>
                        <a:rPr lang="en-US" altLang="ko-KR" sz="1000" dirty="0"/>
                        <a:t>/ </a:t>
                      </a:r>
                      <a:r>
                        <a:rPr lang="ko-KR" altLang="en-US" sz="1000" dirty="0"/>
                        <a:t>건강진단 결과표</a:t>
                      </a:r>
                    </a:p>
                  </a:txBody>
                  <a:tcPr marL="91437" marR="91437" marT="45744" marB="4574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107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사후관리</a:t>
                      </a:r>
                    </a:p>
                  </a:txBody>
                  <a:tcPr marL="137156" marR="7620" marT="7624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/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건강진단 결과 결과표 접수 후 중요질병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직업병 질병 유소견자 개별면담</a:t>
                      </a:r>
                      <a:endParaRPr lang="en-US" altLang="ko-KR" sz="1000" dirty="0"/>
                    </a:p>
                    <a:p>
                      <a:pPr algn="l" latinLnBrk="1"/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유소견자에 대한 건강증진활동 프로그램 계획작성 및 실행</a:t>
                      </a:r>
                    </a:p>
                  </a:txBody>
                  <a:tcPr marL="91437" marR="91437" marT="45744" marB="4574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5DDA585-0D4C-5175-F066-1CA2C79ED491}"/>
              </a:ext>
            </a:extLst>
          </p:cNvPr>
          <p:cNvSpPr txBox="1"/>
          <p:nvPr/>
        </p:nvSpPr>
        <p:spPr>
          <a:xfrm>
            <a:off x="356066" y="4320004"/>
            <a:ext cx="6336704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  나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.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맑은 고딕" panose="020B0503020000020004" pitchFamily="50" charset="-127"/>
                <a:cs typeface="Arial" panose="020B0604020202020204" pitchFamily="34" charset="0"/>
              </a:rPr>
              <a:t>건강검진 조치 프로세스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F19D24-9BAF-8C41-4727-B0B31C2D2F43}"/>
              </a:ext>
            </a:extLst>
          </p:cNvPr>
          <p:cNvSpPr txBox="1"/>
          <p:nvPr/>
        </p:nvSpPr>
        <p:spPr>
          <a:xfrm>
            <a:off x="356066" y="6124281"/>
            <a:ext cx="4602296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  다</a:t>
            </a:r>
            <a:r>
              <a:rPr lang="en-US" altLang="ko-KR" sz="1200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. </a:t>
            </a:r>
            <a:r>
              <a:rPr lang="ko-KR" altLang="en-US" sz="1200" b="1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건강검진 실시</a:t>
            </a:r>
            <a:endParaRPr lang="en-US" altLang="ko-KR" sz="1200" b="1" dirty="0">
              <a:ln>
                <a:solidFill>
                  <a:schemeClr val="tx1">
                    <a:alpha val="0"/>
                  </a:schemeClr>
                </a:solidFill>
              </a:ln>
              <a:latin typeface="+mn-ea"/>
              <a:cs typeface="Arial" panose="020B0604020202020204" pitchFamily="34" charset="0"/>
            </a:endParaRPr>
          </a:p>
        </p:txBody>
      </p:sp>
      <p:sp>
        <p:nvSpPr>
          <p:cNvPr id="21548" name="TextBox 13">
            <a:extLst>
              <a:ext uri="{FF2B5EF4-FFF2-40B4-BE49-F238E27FC236}">
                <a16:creationId xmlns:a16="http://schemas.microsoft.com/office/drawing/2014/main" id="{47E663F1-9F46-049E-A7CC-2C5F922F7C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1800" y="6202363"/>
            <a:ext cx="101282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n-US" altLang="ko-KR" sz="900"/>
              <a:t>(</a:t>
            </a:r>
            <a:r>
              <a:rPr lang="ko-KR" altLang="en-US" sz="900"/>
              <a:t>금액단위 </a:t>
            </a:r>
            <a:r>
              <a:rPr lang="en-US" altLang="ko-KR" sz="900"/>
              <a:t>: </a:t>
            </a:r>
            <a:r>
              <a:rPr lang="ko-KR" altLang="en-US" sz="900"/>
              <a:t>천원</a:t>
            </a:r>
            <a:r>
              <a:rPr lang="en-US" altLang="ko-KR" sz="900"/>
              <a:t>)</a:t>
            </a:r>
            <a:endParaRPr lang="ko-KR" altLang="en-US" sz="900"/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F8E75C36-BAD9-F8B3-DD87-65E63A756D20}"/>
              </a:ext>
            </a:extLst>
          </p:cNvPr>
          <p:cNvGraphicFramePr>
            <a:graphicFrameLocks noGrp="1"/>
          </p:cNvGraphicFramePr>
          <p:nvPr/>
        </p:nvGraphicFramePr>
        <p:xfrm>
          <a:off x="355600" y="6457950"/>
          <a:ext cx="6200775" cy="3000379"/>
        </p:xfrm>
        <a:graphic>
          <a:graphicData uri="http://schemas.openxmlformats.org/drawingml/2006/table">
            <a:tbl>
              <a:tblPr/>
              <a:tblGrid>
                <a:gridCol w="658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1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54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94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25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1419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latin typeface="+mn-ea"/>
                          <a:ea typeface="+mn-ea"/>
                        </a:rPr>
                        <a:t>구 분</a:t>
                      </a:r>
                    </a:p>
                  </a:txBody>
                  <a:tcPr marL="91457" marR="91457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인원수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단 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집행금액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685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일반검진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실본부</a:t>
                      </a:r>
                      <a:b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스탭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실본부장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배우자 포함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6,000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단장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팀장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지사장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배우자 포함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35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10,500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실본부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43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8,600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소 계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25,100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FM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253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12,631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서비스사업본부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23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4,600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인프라사업본부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33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6,600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호남사업본부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154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7,679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소 계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463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31,511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8685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특수검진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FM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181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4,527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성장사업본부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232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4,736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호텔사업본부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133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2,447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인프라사업본부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44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101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4,472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호남사업본부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143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27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3,972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86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소  계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733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20,156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8685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1,286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76,767 </a:t>
                      </a:r>
                    </a:p>
                  </a:txBody>
                  <a:tcPr marL="7622" marR="7622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grpSp>
        <p:nvGrpSpPr>
          <p:cNvPr id="21648" name="그룹 15">
            <a:extLst>
              <a:ext uri="{FF2B5EF4-FFF2-40B4-BE49-F238E27FC236}">
                <a16:creationId xmlns:a16="http://schemas.microsoft.com/office/drawing/2014/main" id="{A04073EE-F2EE-2A3D-FEFC-1D00EDEB42B5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78075"/>
            <a:ext cx="254000" cy="152400"/>
            <a:chOff x="6871351" y="5916776"/>
            <a:chExt cx="253610" cy="152355"/>
          </a:xfrm>
        </p:grpSpPr>
        <p:sp>
          <p:nvSpPr>
            <p:cNvPr id="17" name="양쪽 모서리가 둥근 사각형 60">
              <a:extLst>
                <a:ext uri="{FF2B5EF4-FFF2-40B4-BE49-F238E27FC236}">
                  <a16:creationId xmlns:a16="http://schemas.microsoft.com/office/drawing/2014/main" id="{63FE0117-470D-A843-9F60-EA4934467D97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654" name="Freeform 9">
              <a:extLst>
                <a:ext uri="{FF2B5EF4-FFF2-40B4-BE49-F238E27FC236}">
                  <a16:creationId xmlns:a16="http://schemas.microsoft.com/office/drawing/2014/main" id="{DDB1811B-0FC0-DE56-DA97-074FE91B4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21649" name="그룹 27">
            <a:extLst>
              <a:ext uri="{FF2B5EF4-FFF2-40B4-BE49-F238E27FC236}">
                <a16:creationId xmlns:a16="http://schemas.microsoft.com/office/drawing/2014/main" id="{93326AE0-7625-C37B-25F9-3AA39535F537}"/>
              </a:ext>
            </a:extLst>
          </p:cNvPr>
          <p:cNvGrpSpPr>
            <a:grpSpLocks/>
          </p:cNvGrpSpPr>
          <p:nvPr/>
        </p:nvGrpSpPr>
        <p:grpSpPr bwMode="auto">
          <a:xfrm>
            <a:off x="406400" y="2665413"/>
            <a:ext cx="252413" cy="152400"/>
            <a:chOff x="6871351" y="5916776"/>
            <a:chExt cx="253610" cy="152355"/>
          </a:xfrm>
        </p:grpSpPr>
        <p:sp>
          <p:nvSpPr>
            <p:cNvPr id="29" name="양쪽 모서리가 둥근 사각형 60">
              <a:extLst>
                <a:ext uri="{FF2B5EF4-FFF2-40B4-BE49-F238E27FC236}">
                  <a16:creationId xmlns:a16="http://schemas.microsoft.com/office/drawing/2014/main" id="{7E42B94B-9B44-4BE5-4B68-5D38D2BB54D0}"/>
                </a:ext>
              </a:extLst>
            </p:cNvPr>
            <p:cNvSpPr/>
            <p:nvPr/>
          </p:nvSpPr>
          <p:spPr>
            <a:xfrm rot="5400000">
              <a:off x="6921979" y="5866148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21652" name="Freeform 9">
              <a:extLst>
                <a:ext uri="{FF2B5EF4-FFF2-40B4-BE49-F238E27FC236}">
                  <a16:creationId xmlns:a16="http://schemas.microsoft.com/office/drawing/2014/main" id="{39B560DF-73DC-2D42-2C71-B75A50A89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7DAB02DC-FE72-A3E3-1766-471AFA3BD6C7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2023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62BCC61B-E1D2-8302-5A08-EC42071D2B6D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  <p:sp>
        <p:nvSpPr>
          <p:cNvPr id="28" name="사각형: 둥근 위쪽 모서리 27">
            <a:extLst>
              <a:ext uri="{FF2B5EF4-FFF2-40B4-BE49-F238E27FC236}">
                <a16:creationId xmlns:a16="http://schemas.microsoft.com/office/drawing/2014/main" id="{629F718E-2C9D-6F12-5CCA-C50E263FCBD6}"/>
              </a:ext>
            </a:extLst>
          </p:cNvPr>
          <p:cNvSpPr/>
          <p:nvPr/>
        </p:nvSpPr>
        <p:spPr>
          <a:xfrm rot="10800000" flipV="1">
            <a:off x="301507" y="1320234"/>
            <a:ext cx="6259631" cy="439091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1F497D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defTabSz="9144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kern="0" spc="-150" dirty="0">
                <a:ln>
                  <a:solidFill>
                    <a:srgbClr val="8BB284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</a:rPr>
              <a:t>끊임없이 찾아 개선하는 현장 안심형 재해 예방 활동</a:t>
            </a:r>
            <a:endParaRPr lang="ko-KR" altLang="en-US" sz="1500" kern="0" dirty="0">
              <a:solidFill>
                <a:schemeClr val="bg1"/>
              </a:solidFill>
              <a:latin typeface="맑은 고딕"/>
            </a:endParaRPr>
          </a:p>
        </p:txBody>
      </p:sp>
      <p:sp>
        <p:nvSpPr>
          <p:cNvPr id="71" name="직사각형 6">
            <a:extLst>
              <a:ext uri="{FF2B5EF4-FFF2-40B4-BE49-F238E27FC236}">
                <a16:creationId xmlns:a16="http://schemas.microsoft.com/office/drawing/2014/main" id="{AF63D31D-8A8E-1AE9-8764-DAD13B7FB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342" y="4676009"/>
            <a:ext cx="5637366" cy="78044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안전관리 전담 조직 역할 지속 이행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schemeClr val="tx1"/>
              </a:solidFill>
              <a:latin typeface="+mj-ea"/>
              <a:ea typeface="+mj-ea"/>
            </a:endParaRPr>
          </a:p>
          <a:p>
            <a:pPr marL="177800" indent="-177800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산업안전보건위원회 </a:t>
            </a:r>
            <a:r>
              <a:rPr lang="ko-KR" altLang="en-US" sz="1200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구성</a:t>
            </a:r>
            <a:r>
              <a:rPr lang="ko-KR" altLang="en-US" sz="1200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  <a:sym typeface="Wingdings" panose="05000000000000000000" pitchFamily="2" charset="2"/>
              </a:rPr>
              <a:t></a:t>
            </a:r>
            <a:r>
              <a:rPr lang="ko-KR" altLang="en-US" sz="1200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운영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schemeClr val="tx1"/>
              </a:solidFill>
              <a:latin typeface="+mj-ea"/>
              <a:ea typeface="+mj-ea"/>
            </a:endParaRPr>
          </a:p>
          <a:p>
            <a:pPr marL="177800" indent="-177800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KOSHA-MS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인증추진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2" name="모서리가 둥근 직사각형 20">
            <a:extLst>
              <a:ext uri="{FF2B5EF4-FFF2-40B4-BE49-F238E27FC236}">
                <a16:creationId xmlns:a16="http://schemas.microsoft.com/office/drawing/2014/main" id="{89A05A91-C6AE-E8DF-A239-B88A25D57011}"/>
              </a:ext>
            </a:extLst>
          </p:cNvPr>
          <p:cNvSpPr/>
          <p:nvPr/>
        </p:nvSpPr>
        <p:spPr>
          <a:xfrm>
            <a:off x="740866" y="4216063"/>
            <a:ext cx="5691424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조직 강화 및 역량 고도화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73" name="모서리가 둥근 직사각형 20">
            <a:extLst>
              <a:ext uri="{FF2B5EF4-FFF2-40B4-BE49-F238E27FC236}">
                <a16:creationId xmlns:a16="http://schemas.microsoft.com/office/drawing/2014/main" id="{62373D8E-9265-8161-8783-BFF2F0DCADBF}"/>
              </a:ext>
            </a:extLst>
          </p:cNvPr>
          <p:cNvSpPr/>
          <p:nvPr/>
        </p:nvSpPr>
        <p:spPr>
          <a:xfrm>
            <a:off x="425711" y="421606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5" name="직사각형 6">
            <a:extLst>
              <a:ext uri="{FF2B5EF4-FFF2-40B4-BE49-F238E27FC236}">
                <a16:creationId xmlns:a16="http://schemas.microsoft.com/office/drawing/2014/main" id="{35CECEA7-67A6-5E14-0414-AA36CB5BD2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342" y="5997025"/>
            <a:ext cx="5614469" cy="707594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안전보건 업무수행 성과 평가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schemeClr val="tx1"/>
              </a:solidFill>
              <a:latin typeface="+mj-ea"/>
              <a:ea typeface="+mj-ea"/>
            </a:endParaRPr>
          </a:p>
          <a:p>
            <a:pPr marL="177800" indent="-177800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본사주관 현장점검 주기적•반복적 실시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schemeClr val="tx1"/>
              </a:solidFill>
              <a:latin typeface="+mj-ea"/>
              <a:ea typeface="+mj-ea"/>
            </a:endParaRPr>
          </a:p>
          <a:p>
            <a:pPr marL="177800" indent="-177800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효율적인 </a:t>
            </a:r>
            <a:r>
              <a:rPr lang="ko-KR" altLang="en-US" sz="1200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위험성평가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 실시 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6" name="모서리가 둥근 직사각형 20">
            <a:extLst>
              <a:ext uri="{FF2B5EF4-FFF2-40B4-BE49-F238E27FC236}">
                <a16:creationId xmlns:a16="http://schemas.microsoft.com/office/drawing/2014/main" id="{849E5051-8141-A2D0-D106-64CEA3471F09}"/>
              </a:ext>
            </a:extLst>
          </p:cNvPr>
          <p:cNvSpPr/>
          <p:nvPr/>
        </p:nvSpPr>
        <p:spPr>
          <a:xfrm>
            <a:off x="740866" y="5542093"/>
            <a:ext cx="5675842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업무수행 실행력 강화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77" name="모서리가 둥근 직사각형 20">
            <a:extLst>
              <a:ext uri="{FF2B5EF4-FFF2-40B4-BE49-F238E27FC236}">
                <a16:creationId xmlns:a16="http://schemas.microsoft.com/office/drawing/2014/main" id="{E233725F-2B17-A7F7-3F8B-7F075BBA14BB}"/>
              </a:ext>
            </a:extLst>
          </p:cNvPr>
          <p:cNvSpPr/>
          <p:nvPr/>
        </p:nvSpPr>
        <p:spPr>
          <a:xfrm>
            <a:off x="425711" y="5542093"/>
            <a:ext cx="312017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9" name="직사각형 6">
            <a:extLst>
              <a:ext uri="{FF2B5EF4-FFF2-40B4-BE49-F238E27FC236}">
                <a16:creationId xmlns:a16="http://schemas.microsoft.com/office/drawing/2014/main" id="{D8AA0DE7-FAB5-55DA-C3BF-EF14F44A8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342" y="7364803"/>
            <a:ext cx="5652947" cy="725178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자율 안전보건 </a:t>
            </a:r>
            <a:r>
              <a:rPr lang="ko-KR" altLang="en-US" sz="1200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이행활동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 실시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안전점검의 날 운영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등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)</a:t>
            </a:r>
          </a:p>
          <a:p>
            <a:pPr marL="177800" indent="-177800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안전보건교육 실시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schemeClr val="tx1"/>
              </a:solidFill>
              <a:latin typeface="+mj-ea"/>
              <a:ea typeface="+mj-ea"/>
            </a:endParaRPr>
          </a:p>
          <a:p>
            <a:pPr marL="177800" indent="-177800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직원건강 증진을 위한 건강검진 실시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 </a:t>
            </a:r>
          </a:p>
        </p:txBody>
      </p:sp>
      <p:sp>
        <p:nvSpPr>
          <p:cNvPr id="80" name="모서리가 둥근 직사각형 20">
            <a:extLst>
              <a:ext uri="{FF2B5EF4-FFF2-40B4-BE49-F238E27FC236}">
                <a16:creationId xmlns:a16="http://schemas.microsoft.com/office/drawing/2014/main" id="{677DBA42-B438-7B85-528C-35149924BF26}"/>
              </a:ext>
            </a:extLst>
          </p:cNvPr>
          <p:cNvSpPr/>
          <p:nvPr/>
        </p:nvSpPr>
        <p:spPr>
          <a:xfrm>
            <a:off x="740866" y="6897618"/>
            <a:ext cx="5691423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안전보건 이행 생활화 및 자율 </a:t>
            </a:r>
            <a:r>
              <a:rPr kumimoji="1" lang="ko-KR" altLang="en-US" sz="1400" b="1" spc="-4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예방체계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구축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</a:endParaRPr>
          </a:p>
        </p:txBody>
      </p:sp>
      <p:sp>
        <p:nvSpPr>
          <p:cNvPr id="81" name="모서리가 둥근 직사각형 20">
            <a:extLst>
              <a:ext uri="{FF2B5EF4-FFF2-40B4-BE49-F238E27FC236}">
                <a16:creationId xmlns:a16="http://schemas.microsoft.com/office/drawing/2014/main" id="{0536B01B-D78E-DCE6-EC29-CC0D83A352CA}"/>
              </a:ext>
            </a:extLst>
          </p:cNvPr>
          <p:cNvSpPr/>
          <p:nvPr/>
        </p:nvSpPr>
        <p:spPr>
          <a:xfrm>
            <a:off x="425711" y="6897618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2541" name="슬라이드 번호 개체 틀 1">
            <a:extLst>
              <a:ext uri="{FF2B5EF4-FFF2-40B4-BE49-F238E27FC236}">
                <a16:creationId xmlns:a16="http://schemas.microsoft.com/office/drawing/2014/main" id="{54190D83-0ECE-4780-A9EE-DCE5D3462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96AFCA1-ABB9-4403-AD76-084FA6D96076}" type="slidenum">
              <a:rPr lang="ko-KR" altLang="en-US" smtClean="0">
                <a:solidFill>
                  <a:srgbClr val="898989"/>
                </a:solidFill>
              </a:rPr>
              <a:pPr/>
              <a:t>18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20" name="직사각형 6">
            <a:extLst>
              <a:ext uri="{FF2B5EF4-FFF2-40B4-BE49-F238E27FC236}">
                <a16:creationId xmlns:a16="http://schemas.microsoft.com/office/drawing/2014/main" id="{94BD9E88-70AC-A4DF-BD7D-5AD93254C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342" y="8711003"/>
            <a:ext cx="5652947" cy="725178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보호구 착용 기준 확립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schemeClr val="tx1"/>
              </a:solidFill>
              <a:latin typeface="+mj-ea"/>
              <a:ea typeface="+mj-ea"/>
            </a:endParaRPr>
          </a:p>
          <a:p>
            <a:pPr marL="177800" indent="-177800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안전작업절차서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(SOP)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/>
                </a:solidFill>
                <a:latin typeface="+mj-ea"/>
                <a:ea typeface="+mj-ea"/>
              </a:rPr>
              <a:t>제작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21" name="모서리가 둥근 직사각형 20">
            <a:extLst>
              <a:ext uri="{FF2B5EF4-FFF2-40B4-BE49-F238E27FC236}">
                <a16:creationId xmlns:a16="http://schemas.microsoft.com/office/drawing/2014/main" id="{0E162C41-BEEB-B404-F89E-3D1855B03CCC}"/>
              </a:ext>
            </a:extLst>
          </p:cNvPr>
          <p:cNvSpPr/>
          <p:nvPr/>
        </p:nvSpPr>
        <p:spPr>
          <a:xfrm>
            <a:off x="740866" y="8231118"/>
            <a:ext cx="5691423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j-ea"/>
                <a:ea typeface="+mj-ea"/>
              </a:rPr>
              <a:t>중대산업재해 발생요인 근원적 해소</a:t>
            </a:r>
          </a:p>
        </p:txBody>
      </p:sp>
      <p:sp>
        <p:nvSpPr>
          <p:cNvPr id="22" name="모서리가 둥근 직사각형 20">
            <a:extLst>
              <a:ext uri="{FF2B5EF4-FFF2-40B4-BE49-F238E27FC236}">
                <a16:creationId xmlns:a16="http://schemas.microsoft.com/office/drawing/2014/main" id="{F3FF180A-75C1-F6FE-E348-AF522E5BA867}"/>
              </a:ext>
            </a:extLst>
          </p:cNvPr>
          <p:cNvSpPr/>
          <p:nvPr/>
        </p:nvSpPr>
        <p:spPr>
          <a:xfrm>
            <a:off x="425711" y="8231118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grpSp>
        <p:nvGrpSpPr>
          <p:cNvPr id="22545" name="그룹 7">
            <a:extLst>
              <a:ext uri="{FF2B5EF4-FFF2-40B4-BE49-F238E27FC236}">
                <a16:creationId xmlns:a16="http://schemas.microsoft.com/office/drawing/2014/main" id="{48CFD2D0-BADF-FD5B-133D-4A607FC9F660}"/>
              </a:ext>
            </a:extLst>
          </p:cNvPr>
          <p:cNvGrpSpPr>
            <a:grpSpLocks/>
          </p:cNvGrpSpPr>
          <p:nvPr/>
        </p:nvGrpSpPr>
        <p:grpSpPr bwMode="auto">
          <a:xfrm>
            <a:off x="1011238" y="1860550"/>
            <a:ext cx="4835525" cy="2235200"/>
            <a:chOff x="1025078" y="1860366"/>
            <a:chExt cx="4835443" cy="2234643"/>
          </a:xfrm>
        </p:grpSpPr>
        <p:grpSp>
          <p:nvGrpSpPr>
            <p:cNvPr id="22546" name="그룹 1">
              <a:extLst>
                <a:ext uri="{FF2B5EF4-FFF2-40B4-BE49-F238E27FC236}">
                  <a16:creationId xmlns:a16="http://schemas.microsoft.com/office/drawing/2014/main" id="{D9574574-F85A-4019-5C45-1C9793F003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5078" y="1896321"/>
              <a:ext cx="1435100" cy="2198688"/>
              <a:chOff x="1941513" y="1876425"/>
              <a:chExt cx="1435100" cy="2198688"/>
            </a:xfrm>
          </p:grpSpPr>
          <p:sp>
            <p:nvSpPr>
              <p:cNvPr id="4" name="자유형: 도형 3">
                <a:extLst>
                  <a:ext uri="{FF2B5EF4-FFF2-40B4-BE49-F238E27FC236}">
                    <a16:creationId xmlns:a16="http://schemas.microsoft.com/office/drawing/2014/main" id="{0E2E7B4D-5C3C-33DD-FC76-5EB06A514E30}"/>
                  </a:ext>
                </a:extLst>
              </p:cNvPr>
              <p:cNvSpPr/>
              <p:nvPr/>
            </p:nvSpPr>
            <p:spPr bwMode="auto">
              <a:xfrm>
                <a:off x="1941513" y="1876974"/>
                <a:ext cx="1435076" cy="1072883"/>
              </a:xfrm>
              <a:custGeom>
                <a:avLst/>
                <a:gdLst>
                  <a:gd name="connsiteX0" fmla="*/ 201286 w 3308720"/>
                  <a:gd name="connsiteY0" fmla="*/ 0 h 2674816"/>
                  <a:gd name="connsiteX1" fmla="*/ 2222422 w 3308720"/>
                  <a:gd name="connsiteY1" fmla="*/ 0 h 2674816"/>
                  <a:gd name="connsiteX2" fmla="*/ 3308720 w 3308720"/>
                  <a:gd name="connsiteY2" fmla="*/ 1086298 h 2674816"/>
                  <a:gd name="connsiteX3" fmla="*/ 3308720 w 3308720"/>
                  <a:gd name="connsiteY3" fmla="*/ 2674816 h 2674816"/>
                  <a:gd name="connsiteX4" fmla="*/ 1229259 w 3308720"/>
                  <a:gd name="connsiteY4" fmla="*/ 2674816 h 2674816"/>
                  <a:gd name="connsiteX5" fmla="*/ 0 w 3308720"/>
                  <a:gd name="connsiteY5" fmla="*/ 1445557 h 2674816"/>
                  <a:gd name="connsiteX6" fmla="*/ 0 w 3308720"/>
                  <a:gd name="connsiteY6" fmla="*/ 19377 h 2674816"/>
                  <a:gd name="connsiteX7" fmla="*/ 90219 w 3308720"/>
                  <a:gd name="connsiteY7" fmla="*/ 5609 h 2674816"/>
                  <a:gd name="connsiteX8" fmla="*/ 201286 w 3308720"/>
                  <a:gd name="connsiteY8" fmla="*/ 0 h 2674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08720" h="2674816">
                    <a:moveTo>
                      <a:pt x="201286" y="0"/>
                    </a:moveTo>
                    <a:lnTo>
                      <a:pt x="2222422" y="0"/>
                    </a:lnTo>
                    <a:cubicBezTo>
                      <a:pt x="2822368" y="0"/>
                      <a:pt x="3308720" y="486352"/>
                      <a:pt x="3308720" y="1086298"/>
                    </a:cubicBezTo>
                    <a:lnTo>
                      <a:pt x="3308720" y="2674816"/>
                    </a:lnTo>
                    <a:lnTo>
                      <a:pt x="1229259" y="2674816"/>
                    </a:lnTo>
                    <a:cubicBezTo>
                      <a:pt x="550358" y="2674816"/>
                      <a:pt x="0" y="2124458"/>
                      <a:pt x="0" y="1445557"/>
                    </a:cubicBezTo>
                    <a:lnTo>
                      <a:pt x="0" y="19377"/>
                    </a:lnTo>
                    <a:lnTo>
                      <a:pt x="90219" y="5609"/>
                    </a:lnTo>
                    <a:cubicBezTo>
                      <a:pt x="126737" y="1900"/>
                      <a:pt x="163790" y="0"/>
                      <a:pt x="201286" y="0"/>
                    </a:cubicBezTo>
                    <a:close/>
                  </a:path>
                </a:pathLst>
              </a:custGeom>
              <a:solidFill>
                <a:srgbClr val="4472C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kern="0">
                  <a:solidFill>
                    <a:prstClr val="white"/>
                  </a:solidFill>
                  <a:latin typeface="맑은 고딕" panose="020F0502020204030204"/>
                </a:endParaRPr>
              </a:p>
            </p:txBody>
          </p:sp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2136430F-3529-6754-8151-EECD8B1CBF1A}"/>
                  </a:ext>
                </a:extLst>
              </p:cNvPr>
              <p:cNvSpPr/>
              <p:nvPr/>
            </p:nvSpPr>
            <p:spPr bwMode="auto">
              <a:xfrm flipH="1">
                <a:off x="1941513" y="3002230"/>
                <a:ext cx="1435076" cy="1072883"/>
              </a:xfrm>
              <a:custGeom>
                <a:avLst/>
                <a:gdLst>
                  <a:gd name="connsiteX0" fmla="*/ 201286 w 3308720"/>
                  <a:gd name="connsiteY0" fmla="*/ 0 h 2674816"/>
                  <a:gd name="connsiteX1" fmla="*/ 2222422 w 3308720"/>
                  <a:gd name="connsiteY1" fmla="*/ 0 h 2674816"/>
                  <a:gd name="connsiteX2" fmla="*/ 3308720 w 3308720"/>
                  <a:gd name="connsiteY2" fmla="*/ 1086298 h 2674816"/>
                  <a:gd name="connsiteX3" fmla="*/ 3308720 w 3308720"/>
                  <a:gd name="connsiteY3" fmla="*/ 2674816 h 2674816"/>
                  <a:gd name="connsiteX4" fmla="*/ 1229259 w 3308720"/>
                  <a:gd name="connsiteY4" fmla="*/ 2674816 h 2674816"/>
                  <a:gd name="connsiteX5" fmla="*/ 0 w 3308720"/>
                  <a:gd name="connsiteY5" fmla="*/ 1445557 h 2674816"/>
                  <a:gd name="connsiteX6" fmla="*/ 0 w 3308720"/>
                  <a:gd name="connsiteY6" fmla="*/ 19377 h 2674816"/>
                  <a:gd name="connsiteX7" fmla="*/ 90219 w 3308720"/>
                  <a:gd name="connsiteY7" fmla="*/ 5609 h 2674816"/>
                  <a:gd name="connsiteX8" fmla="*/ 201286 w 3308720"/>
                  <a:gd name="connsiteY8" fmla="*/ 0 h 2674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08720" h="2674816">
                    <a:moveTo>
                      <a:pt x="201286" y="0"/>
                    </a:moveTo>
                    <a:lnTo>
                      <a:pt x="2222422" y="0"/>
                    </a:lnTo>
                    <a:cubicBezTo>
                      <a:pt x="2822368" y="0"/>
                      <a:pt x="3308720" y="486352"/>
                      <a:pt x="3308720" y="1086298"/>
                    </a:cubicBezTo>
                    <a:lnTo>
                      <a:pt x="3308720" y="2674816"/>
                    </a:lnTo>
                    <a:lnTo>
                      <a:pt x="1229259" y="2674816"/>
                    </a:lnTo>
                    <a:cubicBezTo>
                      <a:pt x="550358" y="2674816"/>
                      <a:pt x="0" y="2124458"/>
                      <a:pt x="0" y="1445557"/>
                    </a:cubicBezTo>
                    <a:lnTo>
                      <a:pt x="0" y="19377"/>
                    </a:lnTo>
                    <a:lnTo>
                      <a:pt x="90219" y="5609"/>
                    </a:lnTo>
                    <a:cubicBezTo>
                      <a:pt x="126737" y="1900"/>
                      <a:pt x="163790" y="0"/>
                      <a:pt x="201286" y="0"/>
                    </a:cubicBezTo>
                    <a:close/>
                  </a:path>
                </a:pathLst>
              </a:custGeom>
              <a:solidFill>
                <a:srgbClr val="5B9BD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kern="0">
                  <a:solidFill>
                    <a:prstClr val="white"/>
                  </a:solidFill>
                  <a:latin typeface="맑은 고딕" panose="020F0502020204030204"/>
                </a:endParaRPr>
              </a:p>
            </p:txBody>
          </p:sp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C9E715A2-88F7-0040-E558-65B4D7740038}"/>
                  </a:ext>
                </a:extLst>
              </p:cNvPr>
              <p:cNvSpPr/>
              <p:nvPr/>
            </p:nvSpPr>
            <p:spPr>
              <a:xfrm>
                <a:off x="2064770" y="2037184"/>
                <a:ext cx="1261056" cy="6924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300" b="1" spc="-30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prstClr val="white"/>
                    </a:solidFill>
                    <a:latin typeface="맑은 고딕" panose="020B0503020000020004" pitchFamily="50" charset="-127"/>
                  </a:rPr>
                  <a:t>안전보건 </a:t>
                </a:r>
                <a:endParaRPr lang="en-US" altLang="ko-KR" sz="13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white"/>
                  </a:solidFill>
                  <a:latin typeface="맑은 고딕" panose="020B0503020000020004" pitchFamily="50" charset="-127"/>
                </a:endParaRPr>
              </a:p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300" b="1" spc="-30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prstClr val="white"/>
                    </a:solidFill>
                    <a:latin typeface="맑은 고딕" panose="020B0503020000020004" pitchFamily="50" charset="-127"/>
                  </a:rPr>
                  <a:t>조직 강화 및 </a:t>
                </a:r>
                <a:endParaRPr lang="en-US" altLang="ko-KR" sz="13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white"/>
                  </a:solidFill>
                  <a:latin typeface="맑은 고딕" panose="020B0503020000020004" pitchFamily="50" charset="-127"/>
                </a:endParaRPr>
              </a:p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300" b="1" spc="-30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prstClr val="white"/>
                    </a:solidFill>
                    <a:latin typeface="맑은 고딕" panose="020B0503020000020004" pitchFamily="50" charset="-127"/>
                  </a:rPr>
                  <a:t>역량 고도화</a:t>
                </a:r>
              </a:p>
            </p:txBody>
          </p:sp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id="{94DE7C4A-0453-5692-1481-B92DE3EB142B}"/>
                  </a:ext>
                </a:extLst>
              </p:cNvPr>
              <p:cNvSpPr/>
              <p:nvPr/>
            </p:nvSpPr>
            <p:spPr>
              <a:xfrm>
                <a:off x="1941513" y="3174038"/>
                <a:ext cx="1435100" cy="6924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300" b="1" spc="-30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prstClr val="white"/>
                    </a:solidFill>
                    <a:latin typeface="맑은 고딕" panose="020B0503020000020004" pitchFamily="50" charset="-127"/>
                  </a:rPr>
                  <a:t>안전보건 이행</a:t>
                </a:r>
                <a:endParaRPr lang="en-US" altLang="ko-KR" sz="13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white"/>
                  </a:solidFill>
                  <a:latin typeface="맑은 고딕" panose="020B0503020000020004" pitchFamily="50" charset="-127"/>
                </a:endParaRPr>
              </a:p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300" b="1" spc="-30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prstClr val="white"/>
                    </a:solidFill>
                    <a:latin typeface="맑은 고딕" panose="020B0503020000020004" pitchFamily="50" charset="-127"/>
                  </a:rPr>
                  <a:t>생활화 및 자율 </a:t>
                </a:r>
                <a:endParaRPr lang="en-US" altLang="ko-KR" sz="13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white"/>
                  </a:solidFill>
                  <a:latin typeface="맑은 고딕" panose="020B0503020000020004" pitchFamily="50" charset="-127"/>
                </a:endParaRPr>
              </a:p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300" b="1" spc="-30" dirty="0" err="1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prstClr val="white"/>
                    </a:solidFill>
                    <a:latin typeface="맑은 고딕" panose="020B0503020000020004" pitchFamily="50" charset="-127"/>
                  </a:rPr>
                  <a:t>예방체계</a:t>
                </a:r>
                <a:r>
                  <a:rPr lang="ko-KR" altLang="en-US" sz="1300" b="1" spc="-30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prstClr val="white"/>
                    </a:solidFill>
                    <a:latin typeface="맑은 고딕" panose="020B0503020000020004" pitchFamily="50" charset="-127"/>
                  </a:rPr>
                  <a:t> 구축</a:t>
                </a:r>
              </a:p>
            </p:txBody>
          </p:sp>
        </p:grpSp>
        <p:grpSp>
          <p:nvGrpSpPr>
            <p:cNvPr id="22547" name="그룹 2">
              <a:extLst>
                <a:ext uri="{FF2B5EF4-FFF2-40B4-BE49-F238E27FC236}">
                  <a16:creationId xmlns:a16="http://schemas.microsoft.com/office/drawing/2014/main" id="{82B253FB-FF42-930D-495F-94DD1521FA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25421" y="1860366"/>
              <a:ext cx="1435100" cy="2198688"/>
              <a:chOff x="3443288" y="1876425"/>
              <a:chExt cx="1435100" cy="2198688"/>
            </a:xfrm>
          </p:grpSpPr>
          <p:sp>
            <p:nvSpPr>
              <p:cNvPr id="5" name="자유형: 도형 4">
                <a:extLst>
                  <a:ext uri="{FF2B5EF4-FFF2-40B4-BE49-F238E27FC236}">
                    <a16:creationId xmlns:a16="http://schemas.microsoft.com/office/drawing/2014/main" id="{D9CC61C3-5EF7-ACEB-9167-8861AA4A19D7}"/>
                  </a:ext>
                </a:extLst>
              </p:cNvPr>
              <p:cNvSpPr/>
              <p:nvPr/>
            </p:nvSpPr>
            <p:spPr bwMode="auto">
              <a:xfrm flipH="1">
                <a:off x="3443312" y="1876425"/>
                <a:ext cx="1435076" cy="1072883"/>
              </a:xfrm>
              <a:custGeom>
                <a:avLst/>
                <a:gdLst>
                  <a:gd name="connsiteX0" fmla="*/ 201286 w 3308720"/>
                  <a:gd name="connsiteY0" fmla="*/ 0 h 2674816"/>
                  <a:gd name="connsiteX1" fmla="*/ 2222422 w 3308720"/>
                  <a:gd name="connsiteY1" fmla="*/ 0 h 2674816"/>
                  <a:gd name="connsiteX2" fmla="*/ 3308720 w 3308720"/>
                  <a:gd name="connsiteY2" fmla="*/ 1086298 h 2674816"/>
                  <a:gd name="connsiteX3" fmla="*/ 3308720 w 3308720"/>
                  <a:gd name="connsiteY3" fmla="*/ 2674816 h 2674816"/>
                  <a:gd name="connsiteX4" fmla="*/ 1229259 w 3308720"/>
                  <a:gd name="connsiteY4" fmla="*/ 2674816 h 2674816"/>
                  <a:gd name="connsiteX5" fmla="*/ 0 w 3308720"/>
                  <a:gd name="connsiteY5" fmla="*/ 1445557 h 2674816"/>
                  <a:gd name="connsiteX6" fmla="*/ 0 w 3308720"/>
                  <a:gd name="connsiteY6" fmla="*/ 19377 h 2674816"/>
                  <a:gd name="connsiteX7" fmla="*/ 90219 w 3308720"/>
                  <a:gd name="connsiteY7" fmla="*/ 5609 h 2674816"/>
                  <a:gd name="connsiteX8" fmla="*/ 201286 w 3308720"/>
                  <a:gd name="connsiteY8" fmla="*/ 0 h 2674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08720" h="2674816">
                    <a:moveTo>
                      <a:pt x="201286" y="0"/>
                    </a:moveTo>
                    <a:lnTo>
                      <a:pt x="2222422" y="0"/>
                    </a:lnTo>
                    <a:cubicBezTo>
                      <a:pt x="2822368" y="0"/>
                      <a:pt x="3308720" y="486352"/>
                      <a:pt x="3308720" y="1086298"/>
                    </a:cubicBezTo>
                    <a:lnTo>
                      <a:pt x="3308720" y="2674816"/>
                    </a:lnTo>
                    <a:lnTo>
                      <a:pt x="1229259" y="2674816"/>
                    </a:lnTo>
                    <a:cubicBezTo>
                      <a:pt x="550358" y="2674816"/>
                      <a:pt x="0" y="2124458"/>
                      <a:pt x="0" y="1445557"/>
                    </a:cubicBezTo>
                    <a:lnTo>
                      <a:pt x="0" y="19377"/>
                    </a:lnTo>
                    <a:lnTo>
                      <a:pt x="90219" y="5609"/>
                    </a:lnTo>
                    <a:cubicBezTo>
                      <a:pt x="126737" y="1900"/>
                      <a:pt x="163790" y="0"/>
                      <a:pt x="201286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kern="0">
                  <a:solidFill>
                    <a:prstClr val="white"/>
                  </a:solidFill>
                  <a:latin typeface="맑은 고딕" panose="020F0502020204030204"/>
                </a:endParaRPr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093C558F-4C12-CEC7-69E1-71FE64FB7512}"/>
                  </a:ext>
                </a:extLst>
              </p:cNvPr>
              <p:cNvSpPr/>
              <p:nvPr/>
            </p:nvSpPr>
            <p:spPr bwMode="auto">
              <a:xfrm>
                <a:off x="3443312" y="3001683"/>
                <a:ext cx="1435076" cy="1072883"/>
              </a:xfrm>
              <a:custGeom>
                <a:avLst/>
                <a:gdLst>
                  <a:gd name="connsiteX0" fmla="*/ 201286 w 3308720"/>
                  <a:gd name="connsiteY0" fmla="*/ 0 h 2674816"/>
                  <a:gd name="connsiteX1" fmla="*/ 2222422 w 3308720"/>
                  <a:gd name="connsiteY1" fmla="*/ 0 h 2674816"/>
                  <a:gd name="connsiteX2" fmla="*/ 3308720 w 3308720"/>
                  <a:gd name="connsiteY2" fmla="*/ 1086298 h 2674816"/>
                  <a:gd name="connsiteX3" fmla="*/ 3308720 w 3308720"/>
                  <a:gd name="connsiteY3" fmla="*/ 2674816 h 2674816"/>
                  <a:gd name="connsiteX4" fmla="*/ 1229259 w 3308720"/>
                  <a:gd name="connsiteY4" fmla="*/ 2674816 h 2674816"/>
                  <a:gd name="connsiteX5" fmla="*/ 0 w 3308720"/>
                  <a:gd name="connsiteY5" fmla="*/ 1445557 h 2674816"/>
                  <a:gd name="connsiteX6" fmla="*/ 0 w 3308720"/>
                  <a:gd name="connsiteY6" fmla="*/ 19377 h 2674816"/>
                  <a:gd name="connsiteX7" fmla="*/ 90219 w 3308720"/>
                  <a:gd name="connsiteY7" fmla="*/ 5609 h 2674816"/>
                  <a:gd name="connsiteX8" fmla="*/ 201286 w 3308720"/>
                  <a:gd name="connsiteY8" fmla="*/ 0 h 2674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08720" h="2674816">
                    <a:moveTo>
                      <a:pt x="201286" y="0"/>
                    </a:moveTo>
                    <a:lnTo>
                      <a:pt x="2222422" y="0"/>
                    </a:lnTo>
                    <a:cubicBezTo>
                      <a:pt x="2822368" y="0"/>
                      <a:pt x="3308720" y="486352"/>
                      <a:pt x="3308720" y="1086298"/>
                    </a:cubicBezTo>
                    <a:lnTo>
                      <a:pt x="3308720" y="2674816"/>
                    </a:lnTo>
                    <a:lnTo>
                      <a:pt x="1229259" y="2674816"/>
                    </a:lnTo>
                    <a:cubicBezTo>
                      <a:pt x="550358" y="2674816"/>
                      <a:pt x="0" y="2124458"/>
                      <a:pt x="0" y="1445557"/>
                    </a:cubicBezTo>
                    <a:lnTo>
                      <a:pt x="0" y="19377"/>
                    </a:lnTo>
                    <a:lnTo>
                      <a:pt x="90219" y="5609"/>
                    </a:lnTo>
                    <a:cubicBezTo>
                      <a:pt x="126737" y="1900"/>
                      <a:pt x="163790" y="0"/>
                      <a:pt x="201286" y="0"/>
                    </a:cubicBezTo>
                    <a:close/>
                  </a:path>
                </a:pathLst>
              </a:custGeom>
              <a:solidFill>
                <a:srgbClr val="ED7D3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kern="0">
                  <a:solidFill>
                    <a:prstClr val="white"/>
                  </a:solidFill>
                  <a:latin typeface="맑은 고딕" panose="020F0502020204030204"/>
                </a:endParaRPr>
              </a:p>
            </p:txBody>
          </p:sp>
          <p:sp>
            <p:nvSpPr>
              <p:cNvPr id="17" name="직사각형 16">
                <a:extLst>
                  <a:ext uri="{FF2B5EF4-FFF2-40B4-BE49-F238E27FC236}">
                    <a16:creationId xmlns:a16="http://schemas.microsoft.com/office/drawing/2014/main" id="{47E9979C-BF8C-1034-A18F-108547F56997}"/>
                  </a:ext>
                </a:extLst>
              </p:cNvPr>
              <p:cNvSpPr/>
              <p:nvPr/>
            </p:nvSpPr>
            <p:spPr>
              <a:xfrm>
                <a:off x="3593873" y="2073139"/>
                <a:ext cx="1112484" cy="6924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300" b="1" spc="-30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prstClr val="white"/>
                    </a:solidFill>
                    <a:latin typeface="맑은 고딕" panose="020B0503020000020004" pitchFamily="50" charset="-127"/>
                  </a:rPr>
                  <a:t>안전보건 </a:t>
                </a:r>
                <a:endParaRPr lang="en-US" altLang="ko-KR" sz="13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white"/>
                  </a:solidFill>
                  <a:latin typeface="맑은 고딕" panose="020B0503020000020004" pitchFamily="50" charset="-127"/>
                </a:endParaRPr>
              </a:p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300" b="1" spc="-30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prstClr val="white"/>
                    </a:solidFill>
                    <a:latin typeface="맑은 고딕" panose="020B0503020000020004" pitchFamily="50" charset="-127"/>
                  </a:rPr>
                  <a:t>업무수행 </a:t>
                </a:r>
                <a:endParaRPr lang="en-US" altLang="ko-KR" sz="13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white"/>
                  </a:solidFill>
                  <a:latin typeface="맑은 고딕" panose="020B0503020000020004" pitchFamily="50" charset="-127"/>
                </a:endParaRPr>
              </a:p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300" b="1" spc="-30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prstClr val="white"/>
                    </a:solidFill>
                    <a:latin typeface="맑은 고딕" panose="020B0503020000020004" pitchFamily="50" charset="-127"/>
                  </a:rPr>
                  <a:t>실행력 강화</a:t>
                </a:r>
              </a:p>
            </p:txBody>
          </p:sp>
          <p:sp>
            <p:nvSpPr>
              <p:cNvPr id="19" name="직사각형 18">
                <a:extLst>
                  <a:ext uri="{FF2B5EF4-FFF2-40B4-BE49-F238E27FC236}">
                    <a16:creationId xmlns:a16="http://schemas.microsoft.com/office/drawing/2014/main" id="{C2E57705-460D-6547-045A-4920F822CC64}"/>
                  </a:ext>
                </a:extLst>
              </p:cNvPr>
              <p:cNvSpPr/>
              <p:nvPr/>
            </p:nvSpPr>
            <p:spPr>
              <a:xfrm>
                <a:off x="3443288" y="3209993"/>
                <a:ext cx="1435099" cy="6924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300" b="1" spc="-30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prstClr val="white"/>
                    </a:solidFill>
                    <a:latin typeface="맑은 고딕" panose="020B0503020000020004" pitchFamily="50" charset="-127"/>
                  </a:rPr>
                  <a:t>중대산업재해</a:t>
                </a:r>
                <a:endParaRPr lang="en-US" altLang="ko-KR" sz="13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white"/>
                  </a:solidFill>
                  <a:latin typeface="맑은 고딕" panose="020B0503020000020004" pitchFamily="50" charset="-127"/>
                </a:endParaRPr>
              </a:p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300" b="1" spc="-30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prstClr val="white"/>
                    </a:solidFill>
                    <a:latin typeface="맑은 고딕" panose="020B0503020000020004" pitchFamily="50" charset="-127"/>
                  </a:rPr>
                  <a:t>발생요인</a:t>
                </a:r>
                <a:endParaRPr lang="en-US" altLang="ko-KR" sz="13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white"/>
                  </a:solidFill>
                  <a:latin typeface="맑은 고딕" panose="020B0503020000020004" pitchFamily="50" charset="-127"/>
                </a:endParaRPr>
              </a:p>
              <a:p>
                <a:pPr algn="ctr" defTabSz="914400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1300" b="1" spc="-30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prstClr val="white"/>
                    </a:solidFill>
                    <a:latin typeface="맑은 고딕" panose="020B0503020000020004" pitchFamily="50" charset="-127"/>
                  </a:rPr>
                  <a:t>근원적 해소 </a:t>
                </a:r>
              </a:p>
            </p:txBody>
          </p:sp>
        </p:grpSp>
        <p:grpSp>
          <p:nvGrpSpPr>
            <p:cNvPr id="22548" name="그룹 28">
              <a:extLst>
                <a:ext uri="{FF2B5EF4-FFF2-40B4-BE49-F238E27FC236}">
                  <a16:creationId xmlns:a16="http://schemas.microsoft.com/office/drawing/2014/main" id="{4D099491-68DD-A7F7-3760-98DD4F8DE8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32800" y="2095580"/>
              <a:ext cx="1620000" cy="1620000"/>
              <a:chOff x="2625725" y="2095580"/>
              <a:chExt cx="1620000" cy="1620000"/>
            </a:xfrm>
          </p:grpSpPr>
          <p:sp>
            <p:nvSpPr>
              <p:cNvPr id="30" name="타원 29">
                <a:extLst>
                  <a:ext uri="{FF2B5EF4-FFF2-40B4-BE49-F238E27FC236}">
                    <a16:creationId xmlns:a16="http://schemas.microsoft.com/office/drawing/2014/main" id="{E79D69AA-2A2E-435F-5BCE-1C034240BFBC}"/>
                  </a:ext>
                </a:extLst>
              </p:cNvPr>
              <p:cNvSpPr/>
              <p:nvPr/>
            </p:nvSpPr>
            <p:spPr>
              <a:xfrm>
                <a:off x="2626113" y="2095257"/>
                <a:ext cx="1619223" cy="1620434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ko-KR" altLang="en-US" sz="1600" b="1" dirty="0">
                    <a:solidFill>
                      <a:schemeClr val="tx1"/>
                    </a:solidFill>
                  </a:rPr>
                  <a:t>산업재해</a:t>
                </a:r>
                <a:endParaRPr lang="en-US" altLang="ko-KR" sz="1600" b="1" dirty="0">
                  <a:solidFill>
                    <a:schemeClr val="tx1"/>
                  </a:solidFill>
                </a:endParaRPr>
              </a:p>
              <a:p>
                <a:pPr algn="ctr">
                  <a:defRPr/>
                </a:pPr>
                <a:r>
                  <a:rPr lang="ko-KR" altLang="en-US" sz="1600" b="1" dirty="0" err="1">
                    <a:solidFill>
                      <a:schemeClr val="tx1"/>
                    </a:solidFill>
                  </a:rPr>
                  <a:t>완전퇴출</a:t>
                </a:r>
                <a:endParaRPr lang="ko-KR" altLang="en-US" sz="1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타원 30">
                <a:extLst>
                  <a:ext uri="{FF2B5EF4-FFF2-40B4-BE49-F238E27FC236}">
                    <a16:creationId xmlns:a16="http://schemas.microsoft.com/office/drawing/2014/main" id="{6DD4965C-2332-78CA-AA56-B50442258880}"/>
                  </a:ext>
                </a:extLst>
              </p:cNvPr>
              <p:cNvSpPr/>
              <p:nvPr/>
            </p:nvSpPr>
            <p:spPr>
              <a:xfrm>
                <a:off x="2684850" y="2147632"/>
                <a:ext cx="1511275" cy="1512510"/>
              </a:xfrm>
              <a:prstGeom prst="ellipse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600" b="1" dirty="0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CB07D3C8-AA76-5A90-C88B-64B68948E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897063"/>
            <a:ext cx="5637212" cy="61436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13972D65-18AE-9ECC-6FC6-63FF0FD2AE8B}"/>
              </a:ext>
            </a:extLst>
          </p:cNvPr>
          <p:cNvSpPr/>
          <p:nvPr/>
        </p:nvSpPr>
        <p:spPr>
          <a:xfrm>
            <a:off x="588464" y="133265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전담조직 강화 및 역량 고도화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16BF8E99-B3F3-DA70-3FDB-D82567AEB7B9}"/>
              </a:ext>
            </a:extLst>
          </p:cNvPr>
          <p:cNvSpPr/>
          <p:nvPr/>
        </p:nvSpPr>
        <p:spPr>
          <a:xfrm>
            <a:off x="273310" y="133265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883E688-17A0-6B9A-4EF4-A5310404887E}"/>
              </a:ext>
            </a:extLst>
          </p:cNvPr>
          <p:cNvSpPr txBox="1"/>
          <p:nvPr/>
        </p:nvSpPr>
        <p:spPr>
          <a:xfrm>
            <a:off x="548277" y="2173908"/>
            <a:ext cx="6008093" cy="1990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추진목적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산업안전보건법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중대재해처벌법 등에서 요구하는 안전보건 책임의식 강화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전직원의 안전과 건강보호를 위한 체계적인 재해예방을 강화하고 이를 통한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</a:t>
            </a:r>
            <a:r>
              <a:rPr lang="ko-KR" altLang="en-US" sz="1200" dirty="0">
                <a:latin typeface="+mn-ea"/>
              </a:rPr>
              <a:t>안전한 사업장 실현을 위한 산업안전보건 조직 구성 운영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추진사항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안전책임자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관리감독자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안전관리책임자 임명장 수여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역할이행을 위한 직책수당 지급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년</a:t>
            </a:r>
            <a:r>
              <a:rPr lang="en-US" altLang="ko-KR" sz="1200" dirty="0">
                <a:latin typeface="+mn-ea"/>
              </a:rPr>
              <a:t>1</a:t>
            </a:r>
            <a:r>
              <a:rPr lang="ko-KR" altLang="en-US" sz="1200" dirty="0">
                <a:latin typeface="+mn-ea"/>
              </a:rPr>
              <a:t>회</a:t>
            </a:r>
            <a:r>
              <a:rPr lang="en-US" altLang="ko-KR" sz="1200" dirty="0">
                <a:latin typeface="+mn-ea"/>
              </a:rPr>
              <a:t>)</a:t>
            </a:r>
          </a:p>
        </p:txBody>
      </p:sp>
      <p:graphicFrame>
        <p:nvGraphicFramePr>
          <p:cNvPr id="96" name="표 26">
            <a:extLst>
              <a:ext uri="{FF2B5EF4-FFF2-40B4-BE49-F238E27FC236}">
                <a16:creationId xmlns:a16="http://schemas.microsoft.com/office/drawing/2014/main" id="{F28767D9-4C19-DC92-0AB4-823157AD6775}"/>
              </a:ext>
            </a:extLst>
          </p:cNvPr>
          <p:cNvGraphicFramePr>
            <a:graphicFrameLocks noGrp="1"/>
          </p:cNvGraphicFramePr>
          <p:nvPr/>
        </p:nvGraphicFramePr>
        <p:xfrm>
          <a:off x="547688" y="4116388"/>
          <a:ext cx="6013451" cy="1433512"/>
        </p:xfrm>
        <a:graphic>
          <a:graphicData uri="http://schemas.openxmlformats.org/drawingml/2006/table">
            <a:tbl>
              <a:tblPr firstRow="1" bandRow="1"/>
              <a:tblGrid>
                <a:gridCol w="1082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29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2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2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26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7805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 분</a:t>
                      </a:r>
                    </a:p>
                  </a:txBody>
                  <a:tcPr marL="68587" marR="68587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만㎡ 미만</a:t>
                      </a:r>
                    </a:p>
                  </a:txBody>
                  <a:tcPr marL="68587" marR="68587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</a:t>
                      </a:r>
                      <a:r>
                        <a:rPr lang="en-US" altLang="ko-K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~3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만㎡ 미만</a:t>
                      </a:r>
                    </a:p>
                  </a:txBody>
                  <a:tcPr marL="68587" marR="68587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만㎡ 이상</a:t>
                      </a:r>
                    </a:p>
                  </a:txBody>
                  <a:tcPr marL="68587" marR="68587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비고</a:t>
                      </a:r>
                    </a:p>
                  </a:txBody>
                  <a:tcPr marL="68587" marR="68587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758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관리감독자</a:t>
                      </a:r>
                    </a:p>
                  </a:txBody>
                  <a:tcPr marL="68587" marR="68587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87" marR="68587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87" marR="68587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200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87" marR="68587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빌딩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호텔 소장</a:t>
                      </a:r>
                    </a:p>
                  </a:txBody>
                  <a:tcPr marL="68587" marR="68587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5949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안전책임자</a:t>
                      </a:r>
                    </a:p>
                  </a:txBody>
                  <a:tcPr marL="68587" marR="68587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• 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성장사업팀장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고객서비스팀장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호텔사업팀장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200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  <a:endParaRPr lang="en-US" altLang="ko-KR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• kt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빌딩 센터장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200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  <a:endParaRPr lang="en-US" altLang="ko-KR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• 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지사장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지원센터장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인프라센터장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150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  <a:endParaRPr lang="en-US" altLang="ko-KR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7" marR="68587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7" marR="68587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3582" name="슬라이드 번호 개체 틀 1">
            <a:extLst>
              <a:ext uri="{FF2B5EF4-FFF2-40B4-BE49-F238E27FC236}">
                <a16:creationId xmlns:a16="http://schemas.microsoft.com/office/drawing/2014/main" id="{0AA95E65-FB55-88E2-299E-D50A12E65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75A0977-D8B2-4548-A932-BA22A1B09E9A}" type="slidenum">
              <a:rPr lang="ko-KR" altLang="en-US" smtClean="0">
                <a:solidFill>
                  <a:srgbClr val="898989"/>
                </a:solidFill>
              </a:rPr>
              <a:pPr/>
              <a:t>19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825961-EE8B-6D6C-DF85-777D77555778}"/>
              </a:ext>
            </a:extLst>
          </p:cNvPr>
          <p:cNvSpPr txBox="1"/>
          <p:nvPr/>
        </p:nvSpPr>
        <p:spPr>
          <a:xfrm>
            <a:off x="548277" y="6755603"/>
            <a:ext cx="5690324" cy="227241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위원회 구성 및 회의개최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구성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사용자 위원 </a:t>
            </a:r>
            <a:r>
              <a:rPr lang="en-US" altLang="ko-KR" sz="1200" dirty="0">
                <a:latin typeface="+mn-ea"/>
              </a:rPr>
              <a:t>8</a:t>
            </a:r>
            <a:r>
              <a:rPr lang="ko-KR" altLang="en-US" sz="1200" dirty="0">
                <a:latin typeface="+mn-ea"/>
              </a:rPr>
              <a:t>명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근로자 위원 </a:t>
            </a:r>
            <a:r>
              <a:rPr lang="en-US" altLang="ko-KR" sz="1200" dirty="0">
                <a:latin typeface="+mn-ea"/>
              </a:rPr>
              <a:t>8</a:t>
            </a:r>
            <a:r>
              <a:rPr lang="ko-KR" altLang="en-US" sz="1200" dirty="0">
                <a:latin typeface="+mn-ea"/>
              </a:rPr>
              <a:t>명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 err="1">
                <a:latin typeface="+mn-ea"/>
              </a:rPr>
              <a:t>스탭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2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회의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 err="1">
                <a:latin typeface="+mn-ea"/>
              </a:rPr>
              <a:t>매분기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1</a:t>
            </a:r>
            <a:r>
              <a:rPr lang="ko-KR" altLang="en-US" sz="1200" dirty="0">
                <a:latin typeface="+mn-ea"/>
              </a:rPr>
              <a:t>회 및 수시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회의 개최 </a:t>
            </a:r>
            <a:r>
              <a:rPr lang="en-US" altLang="ko-KR" sz="1200" dirty="0">
                <a:latin typeface="+mn-ea"/>
              </a:rPr>
              <a:t>7</a:t>
            </a:r>
            <a:r>
              <a:rPr lang="ko-KR" altLang="en-US" sz="1200" dirty="0">
                <a:latin typeface="+mn-ea"/>
              </a:rPr>
              <a:t>일전 사전 일정 확정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심의 의결사항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산업재해 예방계획 수립에 관한 사항 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안전보건관리규정의 작성 및 변경에 관한 사항 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근로자의 안전보건교육에 관한 사항</a:t>
            </a:r>
            <a:r>
              <a:rPr lang="en-US" altLang="ko-KR" sz="1200" dirty="0">
                <a:latin typeface="+mn-ea"/>
              </a:rPr>
              <a:t> 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작업환경측정 등 작업환경의 점검 및 개선에 관한 사항 등</a:t>
            </a:r>
            <a:endParaRPr lang="en-US" altLang="ko-KR" sz="1200" dirty="0">
              <a:latin typeface="+mn-ea"/>
            </a:endParaRPr>
          </a:p>
        </p:txBody>
      </p:sp>
      <p:sp>
        <p:nvSpPr>
          <p:cNvPr id="5" name="Round Diagonal Corner Rectangle 1">
            <a:extLst>
              <a:ext uri="{FF2B5EF4-FFF2-40B4-BE49-F238E27FC236}">
                <a16:creationId xmlns:a16="http://schemas.microsoft.com/office/drawing/2014/main" id="{2C6CADEC-1133-1E5E-57F6-78F4E2C4FDF1}"/>
              </a:ext>
            </a:extLst>
          </p:cNvPr>
          <p:cNvSpPr/>
          <p:nvPr/>
        </p:nvSpPr>
        <p:spPr>
          <a:xfrm>
            <a:off x="428625" y="6116638"/>
            <a:ext cx="6127750" cy="584200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defTabSz="914400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산업안전보건법 제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19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조에 따라 </a:t>
            </a:r>
            <a:r>
              <a:rPr lang="ko-KR" altLang="en-US" sz="1100" dirty="0" err="1">
                <a:solidFill>
                  <a:prstClr val="black"/>
                </a:solidFill>
                <a:latin typeface="+mn-ea"/>
              </a:rPr>
              <a:t>상시근로자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 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100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인 이상 사업장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(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송파복합빌딩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)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에 대한 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“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산업안전 보건 위원회</a:t>
            </a:r>
            <a:r>
              <a:rPr lang="en-US" altLang="ko-KR" sz="1100" dirty="0">
                <a:solidFill>
                  <a:prstClr val="black"/>
                </a:solidFill>
                <a:latin typeface="+mn-ea"/>
              </a:rPr>
              <a:t>” </a:t>
            </a:r>
            <a:r>
              <a:rPr lang="ko-KR" altLang="en-US" sz="1100" dirty="0" err="1">
                <a:solidFill>
                  <a:prstClr val="black"/>
                </a:solidFill>
                <a:latin typeface="+mn-ea"/>
              </a:rPr>
              <a:t>매분기</a:t>
            </a:r>
            <a:r>
              <a:rPr lang="ko-KR" altLang="en-US" sz="1100" dirty="0">
                <a:solidFill>
                  <a:prstClr val="black"/>
                </a:solidFill>
                <a:latin typeface="+mn-ea"/>
              </a:rPr>
              <a:t> 개최하여 근로자의 안전과 보건관련 주요사항을 심의 의결하고 개선조치</a:t>
            </a:r>
            <a:endParaRPr lang="ko-KR" altLang="en-US" sz="1100" kern="0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DD3D714F-DF47-A3F7-FD91-3EBB4B72A7F6}"/>
              </a:ext>
            </a:extLst>
          </p:cNvPr>
          <p:cNvSpPr/>
          <p:nvPr/>
        </p:nvSpPr>
        <p:spPr>
          <a:xfrm>
            <a:off x="589617" y="1877135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안전관리 전담조직 역할 지속 이행</a:t>
            </a:r>
          </a:p>
        </p:txBody>
      </p:sp>
      <p:sp>
        <p:nvSpPr>
          <p:cNvPr id="7" name="사각형: 둥근 모서리 76">
            <a:extLst>
              <a:ext uri="{FF2B5EF4-FFF2-40B4-BE49-F238E27FC236}">
                <a16:creationId xmlns:a16="http://schemas.microsoft.com/office/drawing/2014/main" id="{F7A2C76D-FA76-123F-F4F3-4E4F1DF94F86}"/>
              </a:ext>
            </a:extLst>
          </p:cNvPr>
          <p:cNvSpPr/>
          <p:nvPr/>
        </p:nvSpPr>
        <p:spPr>
          <a:xfrm>
            <a:off x="591889" y="5752627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산업안전 보건위원회 구성 운영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A72DCB-A332-BA9D-33D9-ACF958062FF5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97C4F9D1-8A7C-9FC4-7168-6D9666E247C1}"/>
              </a:ext>
            </a:extLst>
          </p:cNvPr>
          <p:cNvSpPr/>
          <p:nvPr/>
        </p:nvSpPr>
        <p:spPr>
          <a:xfrm>
            <a:off x="2529000" y="2326172"/>
            <a:ext cx="1800000" cy="305901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목  차</a:t>
            </a:r>
          </a:p>
        </p:txBody>
      </p:sp>
      <p:grpSp>
        <p:nvGrpSpPr>
          <p:cNvPr id="6147" name="그룹 12">
            <a:extLst>
              <a:ext uri="{FF2B5EF4-FFF2-40B4-BE49-F238E27FC236}">
                <a16:creationId xmlns:a16="http://schemas.microsoft.com/office/drawing/2014/main" id="{9DA66282-D5C6-2CD2-FB62-DFE9B1BCAAE1}"/>
              </a:ext>
            </a:extLst>
          </p:cNvPr>
          <p:cNvGrpSpPr>
            <a:grpSpLocks/>
          </p:cNvGrpSpPr>
          <p:nvPr/>
        </p:nvGrpSpPr>
        <p:grpSpPr bwMode="auto">
          <a:xfrm>
            <a:off x="1731963" y="3282950"/>
            <a:ext cx="3686175" cy="393700"/>
            <a:chOff x="1731960" y="3282421"/>
            <a:chExt cx="3686707" cy="394229"/>
          </a:xfrm>
        </p:grpSpPr>
        <p:sp>
          <p:nvSpPr>
            <p:cNvPr id="94" name="사각형: 둥근 모서리 93">
              <a:extLst>
                <a:ext uri="{FF2B5EF4-FFF2-40B4-BE49-F238E27FC236}">
                  <a16:creationId xmlns:a16="http://schemas.microsoft.com/office/drawing/2014/main" id="{ED70E1D7-B4A1-E878-CDFA-9D487575C502}"/>
                </a:ext>
              </a:extLst>
            </p:cNvPr>
            <p:cNvSpPr/>
            <p:nvPr/>
          </p:nvSpPr>
          <p:spPr bwMode="auto">
            <a:xfrm>
              <a:off x="2165327" y="3282421"/>
              <a:ext cx="3253340" cy="39422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안전보건 경영방침 및 목표</a:t>
              </a:r>
            </a:p>
          </p:txBody>
        </p:sp>
        <p:sp>
          <p:nvSpPr>
            <p:cNvPr id="99" name="사각형: 둥근 모서리 98">
              <a:extLst>
                <a:ext uri="{FF2B5EF4-FFF2-40B4-BE49-F238E27FC236}">
                  <a16:creationId xmlns:a16="http://schemas.microsoft.com/office/drawing/2014/main" id="{DAD2D344-AC4E-148D-F63F-E9AB7CFC2A1B}"/>
                </a:ext>
              </a:extLst>
            </p:cNvPr>
            <p:cNvSpPr/>
            <p:nvPr/>
          </p:nvSpPr>
          <p:spPr bwMode="auto">
            <a:xfrm>
              <a:off x="1731960" y="3282421"/>
              <a:ext cx="408040" cy="394229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Ⅰ</a:t>
              </a:r>
              <a:endParaRPr lang="ko-KR" altLang="en-US" sz="1400" b="1" spc="-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6148" name="그룹 13">
            <a:extLst>
              <a:ext uri="{FF2B5EF4-FFF2-40B4-BE49-F238E27FC236}">
                <a16:creationId xmlns:a16="http://schemas.microsoft.com/office/drawing/2014/main" id="{77378054-A467-EE5E-9FB2-C22B2AB862D6}"/>
              </a:ext>
            </a:extLst>
          </p:cNvPr>
          <p:cNvGrpSpPr>
            <a:grpSpLocks/>
          </p:cNvGrpSpPr>
          <p:nvPr/>
        </p:nvGrpSpPr>
        <p:grpSpPr bwMode="auto">
          <a:xfrm>
            <a:off x="1731963" y="3902075"/>
            <a:ext cx="3686175" cy="393700"/>
            <a:chOff x="1731960" y="3902075"/>
            <a:chExt cx="3686707" cy="394229"/>
          </a:xfrm>
        </p:grpSpPr>
        <p:sp>
          <p:nvSpPr>
            <p:cNvPr id="95" name="사각형: 둥근 모서리 94">
              <a:extLst>
                <a:ext uri="{FF2B5EF4-FFF2-40B4-BE49-F238E27FC236}">
                  <a16:creationId xmlns:a16="http://schemas.microsoft.com/office/drawing/2014/main" id="{DDD81C6C-3C96-047B-5021-CAF917FFA640}"/>
                </a:ext>
              </a:extLst>
            </p:cNvPr>
            <p:cNvSpPr/>
            <p:nvPr/>
          </p:nvSpPr>
          <p:spPr bwMode="auto">
            <a:xfrm>
              <a:off x="2165327" y="3902075"/>
              <a:ext cx="3253340" cy="39422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안전보건관리 조직 구성 및 역할</a:t>
              </a:r>
            </a:p>
          </p:txBody>
        </p:sp>
        <p:sp>
          <p:nvSpPr>
            <p:cNvPr id="100" name="사각형: 둥근 모서리 99">
              <a:extLst>
                <a:ext uri="{FF2B5EF4-FFF2-40B4-BE49-F238E27FC236}">
                  <a16:creationId xmlns:a16="http://schemas.microsoft.com/office/drawing/2014/main" id="{348D8A6D-BD57-C8C3-9A97-D8BD05252D65}"/>
                </a:ext>
              </a:extLst>
            </p:cNvPr>
            <p:cNvSpPr/>
            <p:nvPr/>
          </p:nvSpPr>
          <p:spPr bwMode="auto">
            <a:xfrm>
              <a:off x="1731960" y="3902075"/>
              <a:ext cx="408040" cy="394229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Ⅱ</a:t>
              </a:r>
              <a:endParaRPr lang="ko-KR" altLang="en-US" sz="1400" b="1" spc="-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6149" name="그룹 16">
            <a:extLst>
              <a:ext uri="{FF2B5EF4-FFF2-40B4-BE49-F238E27FC236}">
                <a16:creationId xmlns:a16="http://schemas.microsoft.com/office/drawing/2014/main" id="{7E944D47-22E1-8093-2185-6579E100CB41}"/>
              </a:ext>
            </a:extLst>
          </p:cNvPr>
          <p:cNvGrpSpPr>
            <a:grpSpLocks/>
          </p:cNvGrpSpPr>
          <p:nvPr/>
        </p:nvGrpSpPr>
        <p:grpSpPr bwMode="auto">
          <a:xfrm>
            <a:off x="1731963" y="5761038"/>
            <a:ext cx="3686175" cy="393700"/>
            <a:chOff x="1731960" y="5761038"/>
            <a:chExt cx="3686707" cy="394229"/>
          </a:xfrm>
        </p:grpSpPr>
        <p:sp>
          <p:nvSpPr>
            <p:cNvPr id="98" name="사각형: 둥근 모서리 97">
              <a:extLst>
                <a:ext uri="{FF2B5EF4-FFF2-40B4-BE49-F238E27FC236}">
                  <a16:creationId xmlns:a16="http://schemas.microsoft.com/office/drawing/2014/main" id="{DC5ACA3F-44CE-2C9B-9F08-1C32B4F58B63}"/>
                </a:ext>
              </a:extLst>
            </p:cNvPr>
            <p:cNvSpPr/>
            <p:nvPr/>
          </p:nvSpPr>
          <p:spPr bwMode="auto">
            <a:xfrm>
              <a:off x="2165327" y="5761038"/>
              <a:ext cx="3253340" cy="39422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예산 집행내역 및 계획</a:t>
              </a:r>
            </a:p>
          </p:txBody>
        </p:sp>
        <p:sp>
          <p:nvSpPr>
            <p:cNvPr id="103" name="사각형: 둥근 모서리 102">
              <a:extLst>
                <a:ext uri="{FF2B5EF4-FFF2-40B4-BE49-F238E27FC236}">
                  <a16:creationId xmlns:a16="http://schemas.microsoft.com/office/drawing/2014/main" id="{DCDFFC04-6F60-06EE-381E-89B2678F2822}"/>
                </a:ext>
              </a:extLst>
            </p:cNvPr>
            <p:cNvSpPr/>
            <p:nvPr/>
          </p:nvSpPr>
          <p:spPr bwMode="auto">
            <a:xfrm>
              <a:off x="1731960" y="5761038"/>
              <a:ext cx="408040" cy="394229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Ⅴ</a:t>
              </a:r>
              <a:endParaRPr lang="ko-KR" altLang="en-US" sz="1400" b="1" spc="-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6150" name="슬라이드 번호 개체 틀 3">
            <a:extLst>
              <a:ext uri="{FF2B5EF4-FFF2-40B4-BE49-F238E27FC236}">
                <a16:creationId xmlns:a16="http://schemas.microsoft.com/office/drawing/2014/main" id="{04E9C4CD-56FD-575B-51EA-9DE93691F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B8C8BA1-A68C-4512-89D6-3A675305AFBE}" type="slidenum">
              <a:rPr lang="ko-KR" altLang="en-US" smtClean="0">
                <a:solidFill>
                  <a:srgbClr val="898989"/>
                </a:solidFill>
              </a:rPr>
              <a:pPr/>
              <a:t>2</a:t>
            </a:fld>
            <a:endParaRPr lang="ko-KR" altLang="en-US">
              <a:solidFill>
                <a:srgbClr val="898989"/>
              </a:solidFill>
            </a:endParaRPr>
          </a:p>
        </p:txBody>
      </p:sp>
      <p:grpSp>
        <p:nvGrpSpPr>
          <p:cNvPr id="6151" name="그룹 15">
            <a:extLst>
              <a:ext uri="{FF2B5EF4-FFF2-40B4-BE49-F238E27FC236}">
                <a16:creationId xmlns:a16="http://schemas.microsoft.com/office/drawing/2014/main" id="{CB55D3FF-17F4-0427-2A3B-99B8C8BF6273}"/>
              </a:ext>
            </a:extLst>
          </p:cNvPr>
          <p:cNvGrpSpPr>
            <a:grpSpLocks/>
          </p:cNvGrpSpPr>
          <p:nvPr/>
        </p:nvGrpSpPr>
        <p:grpSpPr bwMode="auto">
          <a:xfrm>
            <a:off x="1731963" y="5141913"/>
            <a:ext cx="3686175" cy="393700"/>
            <a:chOff x="1731760" y="5141383"/>
            <a:chExt cx="3686907" cy="394229"/>
          </a:xfrm>
        </p:grpSpPr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C9BD994C-7CC0-D64E-7FC8-35E8EB2D4366}"/>
                </a:ext>
              </a:extLst>
            </p:cNvPr>
            <p:cNvSpPr/>
            <p:nvPr/>
          </p:nvSpPr>
          <p:spPr bwMode="auto">
            <a:xfrm>
              <a:off x="2165327" y="5141383"/>
              <a:ext cx="3253340" cy="39422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2024</a:t>
              </a:r>
              <a:r>
                <a:rPr lang="ko-KR" altLang="en-US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년도 안전보건 업무 추진계획</a:t>
              </a:r>
            </a:p>
          </p:txBody>
        </p:sp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629DB03F-FA5C-2430-2F81-3F25D1043E47}"/>
                </a:ext>
              </a:extLst>
            </p:cNvPr>
            <p:cNvSpPr/>
            <p:nvPr/>
          </p:nvSpPr>
          <p:spPr bwMode="auto">
            <a:xfrm>
              <a:off x="1731760" y="5141383"/>
              <a:ext cx="408240" cy="394229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Ⅳ</a:t>
              </a:r>
              <a:endParaRPr lang="ko-KR" altLang="en-US" sz="1400" b="1" spc="-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6152" name="그룹 14">
            <a:extLst>
              <a:ext uri="{FF2B5EF4-FFF2-40B4-BE49-F238E27FC236}">
                <a16:creationId xmlns:a16="http://schemas.microsoft.com/office/drawing/2014/main" id="{25267612-F2B8-B66B-A91B-07EF4181D3D2}"/>
              </a:ext>
            </a:extLst>
          </p:cNvPr>
          <p:cNvGrpSpPr>
            <a:grpSpLocks/>
          </p:cNvGrpSpPr>
          <p:nvPr/>
        </p:nvGrpSpPr>
        <p:grpSpPr bwMode="auto">
          <a:xfrm>
            <a:off x="1731963" y="4521200"/>
            <a:ext cx="3686175" cy="395288"/>
            <a:chOff x="1731760" y="4521729"/>
            <a:chExt cx="3686907" cy="394229"/>
          </a:xfrm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1B9BF73F-7EDC-F0D3-BCCE-9176C513FF9D}"/>
                </a:ext>
              </a:extLst>
            </p:cNvPr>
            <p:cNvSpPr/>
            <p:nvPr/>
          </p:nvSpPr>
          <p:spPr bwMode="auto">
            <a:xfrm>
              <a:off x="2165327" y="4521729"/>
              <a:ext cx="3253340" cy="39422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2023</a:t>
              </a:r>
              <a:r>
                <a:rPr lang="ko-KR" altLang="en-US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+mn-ea"/>
                </a:rPr>
                <a:t>년도 안전보건 업무 실적 및 평가</a:t>
              </a:r>
            </a:p>
          </p:txBody>
        </p:sp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971BEA9F-D7FE-FE19-CE92-CFDB7415D830}"/>
                </a:ext>
              </a:extLst>
            </p:cNvPr>
            <p:cNvSpPr/>
            <p:nvPr/>
          </p:nvSpPr>
          <p:spPr bwMode="auto">
            <a:xfrm>
              <a:off x="1731760" y="4521729"/>
              <a:ext cx="408240" cy="394229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spc="-50" dirty="0">
                  <a:ln>
                    <a:solidFill>
                      <a:srgbClr val="4F81BD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Ⅲ</a:t>
              </a:r>
              <a:endParaRPr lang="ko-KR" altLang="en-US" sz="1400" b="1" spc="-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3F43E0A-3132-BD47-0FB7-25856D95B72A}"/>
              </a:ext>
            </a:extLst>
          </p:cNvPr>
          <p:cNvSpPr txBox="1"/>
          <p:nvPr/>
        </p:nvSpPr>
        <p:spPr>
          <a:xfrm>
            <a:off x="1673225" y="6291263"/>
            <a:ext cx="4194175" cy="809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ts val="2800"/>
              </a:lnSpc>
              <a:defRPr/>
            </a:pPr>
            <a:r>
              <a:rPr lang="en-US" altLang="ko-KR" sz="1400" b="1" dirty="0">
                <a:latin typeface="+mn-ea"/>
              </a:rPr>
              <a:t>#</a:t>
            </a:r>
            <a:r>
              <a:rPr lang="ko-KR" altLang="en-US" sz="1400" b="1" dirty="0">
                <a:latin typeface="+mn-ea"/>
              </a:rPr>
              <a:t>첨부</a:t>
            </a:r>
            <a:r>
              <a:rPr lang="en-US" altLang="ko-KR" sz="1400" b="1" dirty="0">
                <a:latin typeface="+mn-ea"/>
              </a:rPr>
              <a:t>1  </a:t>
            </a:r>
            <a:r>
              <a:rPr lang="ko-KR" altLang="en-US" sz="1400" b="1" dirty="0">
                <a:latin typeface="+mn-ea"/>
              </a:rPr>
              <a:t>안전보건 경영 기본 일정표</a:t>
            </a:r>
            <a:r>
              <a:rPr lang="en-US" altLang="ko-KR" sz="1400" b="1" dirty="0">
                <a:latin typeface="+mn-ea"/>
              </a:rPr>
              <a:t>(</a:t>
            </a:r>
            <a:r>
              <a:rPr lang="ko-KR" altLang="en-US" sz="1400" b="1" dirty="0">
                <a:latin typeface="+mn-ea"/>
              </a:rPr>
              <a:t>전사</a:t>
            </a:r>
            <a:r>
              <a:rPr lang="en-US" altLang="ko-KR" sz="1400" b="1" dirty="0">
                <a:latin typeface="+mn-ea"/>
              </a:rPr>
              <a:t>/</a:t>
            </a:r>
            <a:r>
              <a:rPr lang="ko-KR" altLang="en-US" sz="1400" b="1" dirty="0">
                <a:latin typeface="+mn-ea"/>
              </a:rPr>
              <a:t>부서</a:t>
            </a:r>
            <a:r>
              <a:rPr lang="en-US" altLang="ko-KR" sz="1400" b="1" dirty="0">
                <a:latin typeface="+mn-ea"/>
              </a:rPr>
              <a:t>)</a:t>
            </a:r>
            <a:endParaRPr lang="ko-KR" altLang="en-US" sz="1400" b="1" dirty="0">
              <a:latin typeface="+mn-ea"/>
            </a:endParaRPr>
          </a:p>
          <a:p>
            <a:pPr>
              <a:lnSpc>
                <a:spcPts val="2800"/>
              </a:lnSpc>
              <a:defRPr/>
            </a:pPr>
            <a:r>
              <a:rPr lang="en-US" altLang="ko-KR" sz="1400" b="1" dirty="0">
                <a:latin typeface="+mn-ea"/>
              </a:rPr>
              <a:t>#</a:t>
            </a:r>
            <a:r>
              <a:rPr lang="ko-KR" altLang="en-US" sz="1400" b="1" dirty="0">
                <a:latin typeface="+mn-ea"/>
              </a:rPr>
              <a:t>첨부</a:t>
            </a:r>
            <a:r>
              <a:rPr lang="en-US" altLang="ko-KR" sz="1400" b="1" dirty="0">
                <a:latin typeface="+mn-ea"/>
              </a:rPr>
              <a:t>2  2024</a:t>
            </a:r>
            <a:r>
              <a:rPr lang="ko-KR" altLang="en-US" sz="1400" b="1" dirty="0">
                <a:latin typeface="+mn-ea"/>
              </a:rPr>
              <a:t>년도 안전보건 업무 일정표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98BE2C86-A00D-F89A-7ED4-F6DF52CA3430}"/>
              </a:ext>
            </a:extLst>
          </p:cNvPr>
          <p:cNvSpPr/>
          <p:nvPr/>
        </p:nvSpPr>
        <p:spPr>
          <a:xfrm>
            <a:off x="588464" y="133265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전담조직 강화 및 역량 고도화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D4501BCB-4C32-E640-5364-206600A71738}"/>
              </a:ext>
            </a:extLst>
          </p:cNvPr>
          <p:cNvSpPr/>
          <p:nvPr/>
        </p:nvSpPr>
        <p:spPr>
          <a:xfrm>
            <a:off x="273310" y="133265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4580" name="슬라이드 번호 개체 틀 1">
            <a:extLst>
              <a:ext uri="{FF2B5EF4-FFF2-40B4-BE49-F238E27FC236}">
                <a16:creationId xmlns:a16="http://schemas.microsoft.com/office/drawing/2014/main" id="{8951C944-63DC-E4CC-F0AF-9992347C1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8B5480E-BB74-49E0-88BD-CA805E38AB46}" type="slidenum">
              <a:rPr lang="ko-KR" altLang="en-US" smtClean="0">
                <a:solidFill>
                  <a:srgbClr val="898989"/>
                </a:solidFill>
              </a:rPr>
              <a:pPr/>
              <a:t>20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FC33CE53-EF91-A79D-C357-162039885E91}"/>
              </a:ext>
            </a:extLst>
          </p:cNvPr>
          <p:cNvSpPr/>
          <p:nvPr/>
        </p:nvSpPr>
        <p:spPr>
          <a:xfrm>
            <a:off x="589617" y="1877135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최상의 </a:t>
            </a:r>
            <a:r>
              <a:rPr lang="ko-KR" altLang="en-US" sz="1200" b="1" spc="-70" dirty="0" err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역량확보를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 위한 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KOSHA-MS 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인증추진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A6E89F-91D9-C770-2985-F3CE6D3BEE95}"/>
              </a:ext>
            </a:extLst>
          </p:cNvPr>
          <p:cNvSpPr txBox="1"/>
          <p:nvPr/>
        </p:nvSpPr>
        <p:spPr>
          <a:xfrm>
            <a:off x="548277" y="2231793"/>
            <a:ext cx="6138962" cy="33446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추진목적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안전문화 확립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위험요소관리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안전관리 체계감화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법규준수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성과평가를 통해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</a:t>
            </a:r>
            <a:r>
              <a:rPr lang="ko-KR" altLang="en-US" sz="1200" dirty="0">
                <a:latin typeface="+mn-ea"/>
              </a:rPr>
              <a:t>안전한 작업환경을 조성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추진계획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(2023.10.09 ~ 2024. 02.19)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컨설팅업체 선정완료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㈜</a:t>
            </a:r>
            <a:r>
              <a:rPr lang="ko-KR" altLang="en-US" sz="1200" dirty="0" err="1">
                <a:latin typeface="+mn-ea"/>
              </a:rPr>
              <a:t>디에스산업안전컨설팅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인증추진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문서 </a:t>
            </a:r>
            <a:r>
              <a:rPr lang="en-US" altLang="ko-KR" sz="1200" dirty="0">
                <a:latin typeface="+mn-ea"/>
              </a:rPr>
              <a:t>/ </a:t>
            </a:r>
            <a:r>
              <a:rPr lang="ko-KR" altLang="en-US" sz="1200" dirty="0">
                <a:latin typeface="+mn-ea"/>
              </a:rPr>
              <a:t>현장심사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시정조치 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확인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인증 획득</a:t>
            </a:r>
            <a:r>
              <a:rPr lang="en-US" altLang="ko-KR" sz="1200" dirty="0">
                <a:latin typeface="+mn-ea"/>
              </a:rPr>
              <a:t>, </a:t>
            </a:r>
            <a:r>
              <a:rPr lang="ko-KR" altLang="en-US" sz="1200" dirty="0">
                <a:latin typeface="+mn-ea"/>
              </a:rPr>
              <a:t>업무적용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다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추진현황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en-US" altLang="ko-KR" sz="1200" dirty="0">
                <a:latin typeface="+mn-ea"/>
              </a:rPr>
              <a:t>1</a:t>
            </a:r>
            <a:r>
              <a:rPr lang="ko-KR" altLang="en-US" sz="1200" dirty="0">
                <a:latin typeface="+mn-ea"/>
              </a:rPr>
              <a:t>차 심사 </a:t>
            </a:r>
            <a:r>
              <a:rPr lang="en-US" altLang="ko-KR" sz="1200" dirty="0">
                <a:latin typeface="+mn-ea"/>
              </a:rPr>
              <a:t>(23.12.21) - </a:t>
            </a:r>
            <a:r>
              <a:rPr lang="ko-KR" altLang="en-US" sz="1200" dirty="0">
                <a:latin typeface="+mn-ea"/>
              </a:rPr>
              <a:t>적합판정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en-US" altLang="ko-KR" sz="1200" dirty="0">
                <a:latin typeface="+mn-ea"/>
              </a:rPr>
              <a:t>2</a:t>
            </a:r>
            <a:r>
              <a:rPr lang="ko-KR" altLang="en-US" sz="1200" dirty="0">
                <a:latin typeface="+mn-ea"/>
              </a:rPr>
              <a:t>차 심사 </a:t>
            </a:r>
            <a:r>
              <a:rPr lang="en-US" altLang="ko-KR" sz="1200" dirty="0">
                <a:latin typeface="+mn-ea"/>
              </a:rPr>
              <a:t>(23.01.31) – </a:t>
            </a:r>
            <a:r>
              <a:rPr lang="ko-KR" altLang="en-US" sz="1200" dirty="0">
                <a:latin typeface="+mn-ea"/>
              </a:rPr>
              <a:t>심사준비 중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라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소요예산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: 6,650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천원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컨설팅비용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6,050(VAT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포함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 +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인증심사비용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600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천원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(VAT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없음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))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</p:txBody>
      </p:sp>
      <p:pic>
        <p:nvPicPr>
          <p:cNvPr id="24583" name="그림 7">
            <a:extLst>
              <a:ext uri="{FF2B5EF4-FFF2-40B4-BE49-F238E27FC236}">
                <a16:creationId xmlns:a16="http://schemas.microsoft.com/office/drawing/2014/main" id="{F9135F5C-902E-3FA1-0A1B-58D01AE11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0" y="6069013"/>
            <a:ext cx="4162425" cy="283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ACE0DBA-025E-598F-A811-273C958068BC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E9C08C33-312B-8FD2-CA8B-19DA945728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889125"/>
            <a:ext cx="5637212" cy="614363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AB171867-6A4C-BAA7-2146-4895B930E57C}"/>
              </a:ext>
            </a:extLst>
          </p:cNvPr>
          <p:cNvSpPr/>
          <p:nvPr/>
        </p:nvSpPr>
        <p:spPr>
          <a:xfrm>
            <a:off x="588464" y="1323944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업무수행의 실행력 강화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E974293B-983C-3679-4333-376622183B33}"/>
              </a:ext>
            </a:extLst>
          </p:cNvPr>
          <p:cNvSpPr/>
          <p:nvPr/>
        </p:nvSpPr>
        <p:spPr>
          <a:xfrm>
            <a:off x="273310" y="1323944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5605" name="슬라이드 번호 개체 틀 1">
            <a:extLst>
              <a:ext uri="{FF2B5EF4-FFF2-40B4-BE49-F238E27FC236}">
                <a16:creationId xmlns:a16="http://schemas.microsoft.com/office/drawing/2014/main" id="{E779F8AF-E7CD-E5B7-9C17-565C1B065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9DA37E2-748B-4708-AA51-5884E2CE7086}" type="slidenum">
              <a:rPr lang="ko-KR" altLang="en-US" smtClean="0">
                <a:solidFill>
                  <a:srgbClr val="898989"/>
                </a:solidFill>
              </a:rPr>
              <a:pPr/>
              <a:t>21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FBD3501B-0125-1C30-44E5-FDD3D959DFC2}"/>
              </a:ext>
            </a:extLst>
          </p:cNvPr>
          <p:cNvSpPr/>
          <p:nvPr/>
        </p:nvSpPr>
        <p:spPr>
          <a:xfrm>
            <a:off x="589617" y="1881305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안전보건 업무수행 평가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3DA59F-612C-9B9D-E869-6C6CD7D79579}"/>
              </a:ext>
            </a:extLst>
          </p:cNvPr>
          <p:cNvSpPr txBox="1"/>
          <p:nvPr/>
        </p:nvSpPr>
        <p:spPr>
          <a:xfrm>
            <a:off x="548277" y="2264566"/>
            <a:ext cx="5971791" cy="39908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평가목적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전직원의 안전과 건강보호를 위해 체계적인 재해 예방활동을 정착시키고자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</a:t>
            </a:r>
            <a:r>
              <a:rPr lang="ko-KR" altLang="en-US" sz="1200" dirty="0">
                <a:latin typeface="+mn-ea"/>
              </a:rPr>
              <a:t>조직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개인에 대한 안전보건 업무수행 성과 평가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평가계획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평가기준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4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평가결과 조치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   -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우수성과는 인센티브 및 포상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공통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),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사업장평가는 </a:t>
            </a:r>
            <a:r>
              <a:rPr lang="ko-KR" altLang="en-US" sz="1200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사업장단위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/</a:t>
            </a:r>
            <a:r>
              <a:rPr lang="ko-KR" altLang="en-US" sz="1200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개인포상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병행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   -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부진사업장은 각종 포상 제외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산업재해 발생일로 부터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1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년간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※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사업장 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‘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안전보건 업무수행 평가표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참조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C36E7A-99C0-9E26-BD3A-590E1D52BD4F}"/>
              </a:ext>
            </a:extLst>
          </p:cNvPr>
          <p:cNvSpPr txBox="1"/>
          <p:nvPr/>
        </p:nvSpPr>
        <p:spPr>
          <a:xfrm>
            <a:off x="407988" y="8880475"/>
            <a:ext cx="6329362" cy="2936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90170" eaLnBrk="1" fontAlgn="auto" latinLnBrk="1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ko-KR" altLang="ko-KR" sz="1000" b="1" dirty="0">
                <a:latin typeface="+mn-ea"/>
              </a:rPr>
              <a:t>※ </a:t>
            </a:r>
            <a:r>
              <a:rPr lang="en-US" altLang="ko-KR" sz="1000" b="1" dirty="0">
                <a:latin typeface="+mn-ea"/>
              </a:rPr>
              <a:t> </a:t>
            </a:r>
            <a:r>
              <a:rPr lang="ko-KR" altLang="ko-KR" sz="1000" b="1" dirty="0">
                <a:solidFill>
                  <a:srgbClr val="FF0000"/>
                </a:solidFill>
                <a:latin typeface="+mn-ea"/>
              </a:rPr>
              <a:t>평가결과 동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점일 경우 위험성평가 완성도로 평가</a:t>
            </a:r>
            <a:endParaRPr lang="ko-KR" altLang="ko-KR" sz="1000" b="1" dirty="0">
              <a:solidFill>
                <a:srgbClr val="FF0000"/>
              </a:solidFill>
              <a:latin typeface="+mn-ea"/>
            </a:endParaRPr>
          </a:p>
        </p:txBody>
      </p:sp>
      <p:graphicFrame>
        <p:nvGraphicFramePr>
          <p:cNvPr id="7" name="표 26">
            <a:extLst>
              <a:ext uri="{FF2B5EF4-FFF2-40B4-BE49-F238E27FC236}">
                <a16:creationId xmlns:a16="http://schemas.microsoft.com/office/drawing/2014/main" id="{524A2CB7-F97E-3049-9A6C-99180C12D1FF}"/>
              </a:ext>
            </a:extLst>
          </p:cNvPr>
          <p:cNvGraphicFramePr>
            <a:graphicFrameLocks noGrp="1"/>
          </p:cNvGraphicFramePr>
          <p:nvPr/>
        </p:nvGraphicFramePr>
        <p:xfrm>
          <a:off x="547688" y="3736975"/>
          <a:ext cx="5972174" cy="1171576"/>
        </p:xfrm>
        <a:graphic>
          <a:graphicData uri="http://schemas.openxmlformats.org/drawingml/2006/table">
            <a:tbl>
              <a:tblPr firstRow="1" bandRow="1"/>
              <a:tblGrid>
                <a:gridCol w="995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5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55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58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01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2894">
                <a:tc rowSpan="2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200"/>
                        </a:lnSpc>
                      </a:pPr>
                      <a:r>
                        <a:rPr lang="ko-KR" altLang="en-US" sz="11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핵심리더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평가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사업장 평가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894">
                <a:tc vMerge="1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2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실</a:t>
                      </a:r>
                      <a:r>
                        <a:rPr lang="en-US" altLang="ko-KR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본부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200"/>
                        </a:lnSpc>
                      </a:pPr>
                      <a:r>
                        <a:rPr lang="ko-KR" altLang="en-U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지역</a:t>
                      </a:r>
                      <a:r>
                        <a:rPr lang="en-US" altLang="ko-K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지사</a:t>
                      </a:r>
                      <a:r>
                        <a:rPr lang="en-US" altLang="ko-K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단</a:t>
                      </a:r>
                      <a:r>
                        <a:rPr lang="en-US" altLang="ko-K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본부</a:t>
                      </a:r>
                      <a:r>
                        <a:rPr lang="en-US" altLang="ko-KR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9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2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센터장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vMerge="1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894"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평가방법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KPI 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감점 지표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별도 확정 시행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평가표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사전 공지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894"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평가주기</a:t>
                      </a:r>
                      <a:endParaRPr lang="ko-KR" altLang="en-US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상반기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3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분기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연말 종합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매분기</a:t>
                      </a: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744354F6-475C-C558-BB5A-1FE644D4BC46}"/>
              </a:ext>
            </a:extLst>
          </p:cNvPr>
          <p:cNvGraphicFramePr>
            <a:graphicFrameLocks noGrp="1"/>
          </p:cNvGraphicFramePr>
          <p:nvPr/>
        </p:nvGraphicFramePr>
        <p:xfrm>
          <a:off x="554038" y="6243638"/>
          <a:ext cx="5972174" cy="26828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1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75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78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3807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구분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평 가</a:t>
                      </a: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항  목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배점</a:t>
                      </a:r>
                      <a:endParaRPr lang="ko-KR" sz="10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비고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 rowSpan="5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기본지표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유해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•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위험요인 개선 우수사례 제출 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ts val="1500"/>
                        </a:lnSpc>
                      </a:pP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20(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최대</a:t>
                      </a:r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indent="46990" algn="l" latinLnBrk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상 </a:t>
                      </a: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15~20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중 </a:t>
                      </a: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10~15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</a:p>
                    <a:p>
                      <a:pPr indent="46990" algn="l" latinLnBrk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▪ 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하  </a:t>
                      </a:r>
                      <a:r>
                        <a:rPr 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1~20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195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안전사고 </a:t>
                      </a: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미발생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사업장</a:t>
                      </a:r>
                      <a:endParaRPr lang="ko-KR" altLang="en-US" sz="1300" dirty="0"/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2195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산업안전보건 법정교육일지 작성 및 보관</a:t>
                      </a:r>
                      <a:endParaRPr lang="ko-KR" altLang="en-US" sz="1300" dirty="0"/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195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자체 위험성 평가 이행도</a:t>
                      </a:r>
                      <a:endParaRPr lang="ko-KR" altLang="en-US" sz="1300" dirty="0"/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월말 평가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105"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안전점검의 날 행사 결과 보고서 제출</a:t>
                      </a:r>
                      <a:endParaRPr lang="ko-KR" altLang="en-US" sz="1300" dirty="0"/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</a:t>
                      </a:r>
                      <a:r>
                        <a:rPr lang="ko-KR" altLang="en-US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일이상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제출기일 </a:t>
                      </a:r>
                      <a:endParaRPr lang="en-US" altLang="ko-KR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latinLnBrk="1"/>
                      <a:r>
                        <a:rPr lang="ko-KR" altLang="en-US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지연시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-5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점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359"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1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합계</a:t>
                      </a:r>
                      <a:endParaRPr lang="ko-KR" sz="10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altLang="ko-KR" sz="1000" b="1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100</a:t>
                      </a:r>
                      <a:endParaRPr lang="ko-KR" sz="1000" b="1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0862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감점지표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안전사고 발생보고 누락 및 지연보고</a:t>
                      </a:r>
                    </a:p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-4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일 지연보고시부터 매일 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점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최대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-10</a:t>
                      </a:r>
                      <a:r>
                        <a:rPr lang="ko-KR" altLang="en-US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점</a:t>
                      </a:r>
                      <a:r>
                        <a:rPr lang="en-US" altLang="ko-KR" sz="9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)</a:t>
                      </a:r>
                      <a:endParaRPr lang="ko-KR" sz="9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-10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사고발생일로부터 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일 이내보고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35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가점지표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lang="ko-KR" altLang="en-US" sz="1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ㅇ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안전점검의 날 건의사항 이행도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4C28E08B-518F-C64E-BEC3-6EE76355C445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EDAD135B-743D-EBA2-DAC2-00C9097B7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14525"/>
            <a:ext cx="5637212" cy="614363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49AA10E7-06C9-6E5D-2AB1-AFF550FB0FCB}"/>
              </a:ext>
            </a:extLst>
          </p:cNvPr>
          <p:cNvSpPr/>
          <p:nvPr/>
        </p:nvSpPr>
        <p:spPr>
          <a:xfrm>
            <a:off x="588464" y="132431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업무수행의 실행력 강화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2A01AC9A-E340-9061-F503-F1322290B7D2}"/>
              </a:ext>
            </a:extLst>
          </p:cNvPr>
          <p:cNvSpPr/>
          <p:nvPr/>
        </p:nvSpPr>
        <p:spPr>
          <a:xfrm>
            <a:off x="273310" y="132431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6629" name="슬라이드 번호 개체 틀 1">
            <a:extLst>
              <a:ext uri="{FF2B5EF4-FFF2-40B4-BE49-F238E27FC236}">
                <a16:creationId xmlns:a16="http://schemas.microsoft.com/office/drawing/2014/main" id="{C528769B-E904-D33E-89AF-B2BB2E16A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2E8A753-030F-4F84-AA0C-4510BB50109F}" type="slidenum">
              <a:rPr lang="ko-KR" altLang="en-US" smtClean="0">
                <a:solidFill>
                  <a:srgbClr val="898989"/>
                </a:solidFill>
              </a:rPr>
              <a:pPr/>
              <a:t>22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F2D496D6-8930-93F0-F3CC-326BF274BA9C}"/>
              </a:ext>
            </a:extLst>
          </p:cNvPr>
          <p:cNvSpPr/>
          <p:nvPr/>
        </p:nvSpPr>
        <p:spPr>
          <a:xfrm>
            <a:off x="589617" y="1881674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본사주관 현장점검 주기적 반복적 실시</a:t>
            </a:r>
            <a:endParaRPr lang="ko-KR" altLang="en-US" sz="1200" b="1" spc="-7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42EF1F-E54D-C23D-B855-DDEC54252127}"/>
              </a:ext>
            </a:extLst>
          </p:cNvPr>
          <p:cNvSpPr txBox="1"/>
          <p:nvPr/>
        </p:nvSpPr>
        <p:spPr>
          <a:xfrm>
            <a:off x="556913" y="2304154"/>
            <a:ext cx="5690324" cy="32521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추진목적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○ 현장 </a:t>
            </a:r>
            <a:r>
              <a:rPr lang="ko-KR" altLang="en-US" sz="1200" dirty="0" err="1">
                <a:latin typeface="+mn-ea"/>
              </a:rPr>
              <a:t>밀착관리</a:t>
            </a:r>
            <a:r>
              <a:rPr lang="ko-KR" altLang="en-US" sz="1200" dirty="0">
                <a:latin typeface="+mn-ea"/>
              </a:rPr>
              <a:t> 및 소통을 통한 </a:t>
            </a:r>
            <a:r>
              <a:rPr lang="ko-KR" altLang="en-US" sz="1200" dirty="0" err="1">
                <a:latin typeface="+mn-ea"/>
              </a:rPr>
              <a:t>취약요소</a:t>
            </a:r>
            <a:r>
              <a:rPr lang="ko-KR" altLang="en-US" sz="1200" dirty="0">
                <a:latin typeface="+mn-ea"/>
              </a:rPr>
              <a:t> 개선 등으로 안전사고 철저 예방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○ </a:t>
            </a:r>
            <a:r>
              <a:rPr lang="ko-KR" altLang="en-US" sz="1200" dirty="0" err="1">
                <a:latin typeface="+mn-ea"/>
              </a:rPr>
              <a:t>개선활동</a:t>
            </a:r>
            <a:r>
              <a:rPr lang="ko-KR" altLang="en-US" sz="1200" dirty="0">
                <a:latin typeface="+mn-ea"/>
              </a:rPr>
              <a:t> 중심의 점검활동으로 근원적인 유해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위험요소 제거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현장점검 연간계획 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(2024.02 ~ 12)</a:t>
            </a:r>
            <a:r>
              <a:rPr lang="ko-KR" altLang="en-US" sz="1200" b="1" dirty="0">
                <a:latin typeface="+mn-ea"/>
              </a:rPr>
              <a:t> </a:t>
            </a:r>
            <a:endParaRPr lang="en-US" altLang="ko-KR" sz="1200" b="1" dirty="0"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다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점검활동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주요내용</a:t>
            </a:r>
            <a:r>
              <a:rPr lang="ko-KR" altLang="en-US" sz="1200" b="1" dirty="0">
                <a:latin typeface="+mn-ea"/>
              </a:rPr>
              <a:t> </a:t>
            </a:r>
            <a:endParaRPr lang="en-US" altLang="ko-KR" sz="1200" b="1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○ 각종 안전관리 업무수행 실태 파악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○ 사업장 유해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위험요소 파악</a:t>
            </a:r>
            <a:endParaRPr lang="en-US" altLang="ko-KR" sz="1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200356-02D2-5A70-ED10-9051FD31A39A}"/>
              </a:ext>
            </a:extLst>
          </p:cNvPr>
          <p:cNvSpPr txBox="1"/>
          <p:nvPr/>
        </p:nvSpPr>
        <p:spPr>
          <a:xfrm>
            <a:off x="579023" y="5588773"/>
            <a:ext cx="2729531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※ </a:t>
            </a:r>
            <a:r>
              <a:rPr lang="ko-KR" altLang="en-US" sz="1200" b="1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+mn-ea"/>
              </a:rPr>
              <a:t>현장점검 체크리스트</a:t>
            </a:r>
            <a:endParaRPr lang="ko-KR" altLang="en-US" sz="1200" b="1" dirty="0">
              <a:latin typeface="+mn-ea"/>
            </a:endParaRPr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EB8168DC-5D99-A5B4-4550-E882F3D5B4DF}"/>
              </a:ext>
            </a:extLst>
          </p:cNvPr>
          <p:cNvGraphicFramePr>
            <a:graphicFrameLocks noGrp="1"/>
          </p:cNvGraphicFramePr>
          <p:nvPr/>
        </p:nvGraphicFramePr>
        <p:xfrm>
          <a:off x="585788" y="3548063"/>
          <a:ext cx="5945187" cy="1062036"/>
        </p:xfrm>
        <a:graphic>
          <a:graphicData uri="http://schemas.openxmlformats.org/drawingml/2006/table">
            <a:tbl>
              <a:tblPr/>
              <a:tblGrid>
                <a:gridCol w="2700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0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44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5509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주기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수행조직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509"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안전보건업무 이행실태 현장점검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 </a:t>
                      </a:r>
                      <a:r>
                        <a:rPr lang="en-US" altLang="ko-K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r>
                        <a:rPr lang="ko-KR" altLang="en-US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개소 이상</a:t>
                      </a:r>
                      <a:endParaRPr lang="en-US" altLang="ko-KR" sz="1000" b="0" i="0" u="none" strike="noStrike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CSO/</a:t>
                      </a:r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관련부서</a:t>
                      </a:r>
                      <a:endParaRPr lang="en-US" altLang="ko-KR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509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본사 합동 안전점검의 날 실시</a:t>
                      </a: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 </a:t>
                      </a:r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개소 이상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</a:t>
                      </a:r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사업부서장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또는 팀장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509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산재사고 </a:t>
                      </a:r>
                      <a:r>
                        <a:rPr lang="ko-KR" altLang="en-US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발생빌딩</a:t>
                      </a:r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현장방문 진단</a:t>
                      </a:r>
                    </a:p>
                  </a:txBody>
                  <a:tcPr marL="61199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발생 즉시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안전보건팀</a:t>
                      </a:r>
                      <a:r>
                        <a:rPr lang="en-US" altLang="ko-KR" sz="1000" b="0" i="0" u="none" strike="noStrike" spc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i="0" u="none" strike="noStrike" spc="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전문기술팀</a:t>
                      </a:r>
                      <a:endParaRPr lang="ko-KR" altLang="en-US" sz="1000" b="0" i="0" u="none" strike="noStrike" spc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76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78CB8F0C-21E3-C893-34D8-E8E5CB7B249A}"/>
              </a:ext>
            </a:extLst>
          </p:cNvPr>
          <p:cNvGraphicFramePr>
            <a:graphicFrameLocks noGrp="1"/>
          </p:cNvGraphicFramePr>
          <p:nvPr/>
        </p:nvGraphicFramePr>
        <p:xfrm>
          <a:off x="547688" y="5905500"/>
          <a:ext cx="5972175" cy="3024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3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8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43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6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0278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구분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조</a:t>
                      </a:r>
                      <a:r>
                        <a:rPr lang="en-US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사  항  목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적정여부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비고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278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안전점검</a:t>
                      </a: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행사 및 </a:t>
                      </a: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교육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행사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교육일지 작성여부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사본징구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278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안전장구류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안전장구류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적정 사용 및 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관리실태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278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업무환경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작업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근무환경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유해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위험요소 확인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875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건강검진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직원 건강검진 시행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여부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직원 건강상태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결과 관리 상태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076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위험물질</a:t>
                      </a: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취급</a:t>
                      </a:r>
                      <a:r>
                        <a:rPr lang="en-US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관리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화학물질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MSDS)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적정 관리실태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5532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고소작업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사다리 작업 등 고소작업 실시여부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532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고객민원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고객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상주고객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내방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고객</a:t>
                      </a: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응대 </a:t>
                      </a:r>
                      <a:r>
                        <a:rPr lang="ko-KR" altLang="en-US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처리실태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5532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sz="1000" b="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취약시설</a:t>
                      </a: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안전사고 및 </a:t>
                      </a:r>
                      <a:r>
                        <a:rPr lang="ko-KR" sz="1000" kern="100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시설사고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유해</a:t>
                      </a:r>
                      <a:r>
                        <a:rPr lang="en-US" alt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위험요소 </a:t>
                      </a:r>
                      <a:r>
                        <a:rPr lang="ko-KR" alt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확인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5532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ko-KR" altLang="en-US" sz="1000" b="0" kern="100" dirty="0" err="1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아차사고</a:t>
                      </a:r>
                      <a:endParaRPr lang="ko-KR" sz="1000" b="0" kern="1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</a:pPr>
                      <a:r>
                        <a:rPr lang="ko-KR" altLang="en-US" sz="1000" kern="100" dirty="0" err="1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ㅇ</a:t>
                      </a:r>
                      <a:r>
                        <a:rPr lang="ko-KR" altLang="en-US" sz="1000" kern="1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 err="1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아차사고</a:t>
                      </a:r>
                      <a:r>
                        <a:rPr lang="en-US" altLang="ko-KR" sz="1000" kern="1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1000" kern="1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사례 발굴</a:t>
                      </a:r>
                      <a:endParaRPr lang="ko-KR" sz="1000" kern="1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000" kern="1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0BB476F-1AE3-2544-CA27-7DEF31E2A043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8F17F97D-A41A-D0E5-3100-2BD08B678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06588"/>
            <a:ext cx="5637212" cy="61436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6DE1940A-C7D9-EC8A-2738-0235A505D265}"/>
              </a:ext>
            </a:extLst>
          </p:cNvPr>
          <p:cNvSpPr/>
          <p:nvPr/>
        </p:nvSpPr>
        <p:spPr>
          <a:xfrm>
            <a:off x="588464" y="1328483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업무수행의 실행력 강화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F723EB3E-2FBF-8634-6821-8759EBBA4A04}"/>
              </a:ext>
            </a:extLst>
          </p:cNvPr>
          <p:cNvSpPr/>
          <p:nvPr/>
        </p:nvSpPr>
        <p:spPr>
          <a:xfrm>
            <a:off x="273310" y="1328483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7653" name="슬라이드 번호 개체 틀 1">
            <a:extLst>
              <a:ext uri="{FF2B5EF4-FFF2-40B4-BE49-F238E27FC236}">
                <a16:creationId xmlns:a16="http://schemas.microsoft.com/office/drawing/2014/main" id="{9E032E2D-1850-0BA3-8664-081ECDFFC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450B8AF-9DB6-49C6-8FEE-CAF4EAC9F976}" type="slidenum">
              <a:rPr lang="ko-KR" altLang="en-US" smtClean="0">
                <a:solidFill>
                  <a:srgbClr val="898989"/>
                </a:solidFill>
              </a:rPr>
              <a:pPr/>
              <a:t>23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F2B25251-EAF4-9199-B67E-8B754572959A}"/>
              </a:ext>
            </a:extLst>
          </p:cNvPr>
          <p:cNvSpPr/>
          <p:nvPr/>
        </p:nvSpPr>
        <p:spPr>
          <a:xfrm>
            <a:off x="589617" y="1885844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효율적인 위험성평가 실시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F5CA69-0200-9DBD-E77F-430CA8EBBCA2}"/>
              </a:ext>
            </a:extLst>
          </p:cNvPr>
          <p:cNvSpPr txBox="1"/>
          <p:nvPr/>
        </p:nvSpPr>
        <p:spPr>
          <a:xfrm>
            <a:off x="553094" y="2285375"/>
            <a:ext cx="5848038" cy="73201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추진목적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사업장의 위험요인 발생 가능성과 중대성을 예측하여 </a:t>
            </a:r>
            <a:r>
              <a:rPr lang="ko-KR" altLang="en-US" sz="1200" dirty="0" err="1">
                <a:latin typeface="+mn-ea"/>
              </a:rPr>
              <a:t>위험요인별</a:t>
            </a:r>
            <a:r>
              <a:rPr lang="ko-KR" altLang="en-US" sz="1200" dirty="0">
                <a:latin typeface="+mn-ea"/>
              </a:rPr>
              <a:t> 우선순위를 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</a:t>
            </a:r>
            <a:r>
              <a:rPr lang="ko-KR" altLang="en-US" sz="1200" dirty="0">
                <a:latin typeface="+mn-ea"/>
              </a:rPr>
              <a:t>정하고 이를 집중 관리하고 개선해 나가고자 함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직원에 대한 위험 또는 건강장해 등 산업재해 예방에 기여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법적근거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산업안전보건법 제</a:t>
            </a:r>
            <a:r>
              <a:rPr lang="en-US" altLang="ko-KR" sz="1200" dirty="0">
                <a:latin typeface="+mn-ea"/>
              </a:rPr>
              <a:t>36</a:t>
            </a:r>
            <a:r>
              <a:rPr lang="ko-KR" altLang="en-US" sz="1200" dirty="0">
                <a:latin typeface="+mn-ea"/>
              </a:rPr>
              <a:t>조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위험성평가의 실시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산업안전보건법 시행규칙 제</a:t>
            </a:r>
            <a:r>
              <a:rPr lang="en-US" altLang="ko-KR" sz="1200" dirty="0">
                <a:latin typeface="+mn-ea"/>
              </a:rPr>
              <a:t>37</a:t>
            </a:r>
            <a:r>
              <a:rPr lang="ko-KR" altLang="en-US" sz="1200" dirty="0">
                <a:latin typeface="+mn-ea"/>
              </a:rPr>
              <a:t>조 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위험성평가 실시내용 및 결과의 기록 보존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defTabSz="829544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다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 err="1">
                <a:latin typeface="+mn-ea"/>
              </a:rPr>
              <a:t>위험성평가</a:t>
            </a:r>
            <a:r>
              <a:rPr lang="ko-KR" altLang="en-US" sz="1200" b="1" dirty="0">
                <a:latin typeface="+mn-ea"/>
              </a:rPr>
              <a:t> 목표</a:t>
            </a:r>
            <a:endParaRPr lang="en-US" altLang="ko-KR" sz="1200" b="1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사업별 안전관리책임자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사업부서</a:t>
            </a:r>
            <a:r>
              <a:rPr lang="en-US" altLang="ko-KR" sz="1200" dirty="0">
                <a:latin typeface="+mn-ea"/>
              </a:rPr>
              <a:t>) </a:t>
            </a:r>
            <a:r>
              <a:rPr lang="ko-KR" altLang="en-US" sz="1200" dirty="0">
                <a:latin typeface="+mn-ea"/>
              </a:rPr>
              <a:t>주관으로 </a:t>
            </a:r>
            <a:r>
              <a:rPr lang="ko-KR" altLang="en-US" sz="1200" dirty="0" err="1">
                <a:latin typeface="+mn-ea"/>
              </a:rPr>
              <a:t>위험성평가</a:t>
            </a:r>
            <a:r>
              <a:rPr lang="ko-KR" altLang="en-US" sz="1200" dirty="0">
                <a:latin typeface="+mn-ea"/>
              </a:rPr>
              <a:t> 실시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- </a:t>
            </a:r>
            <a:r>
              <a:rPr lang="ko-KR" altLang="en-US" sz="1200" dirty="0">
                <a:latin typeface="+mn-ea"/>
              </a:rPr>
              <a:t>신규수주 빌딩 등 필요시 </a:t>
            </a:r>
            <a:r>
              <a:rPr lang="ko-KR" altLang="en-US" sz="1200" dirty="0" err="1">
                <a:latin typeface="+mn-ea"/>
              </a:rPr>
              <a:t>외부빌딩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호텔은 </a:t>
            </a:r>
            <a:r>
              <a:rPr lang="ko-KR" altLang="en-US" sz="1200" dirty="0" err="1">
                <a:latin typeface="+mn-ea"/>
              </a:rPr>
              <a:t>안전보건팀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전문기술팀에서 지원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dirty="0" err="1">
                <a:latin typeface="+mn-ea"/>
              </a:rPr>
              <a:t>위험성평가</a:t>
            </a:r>
            <a:r>
              <a:rPr lang="ko-KR" altLang="en-US" sz="1200" dirty="0">
                <a:latin typeface="+mn-ea"/>
              </a:rPr>
              <a:t> 결과 안전보건팀에 제출 관리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매월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defTabSz="829544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라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추진절차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마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본사지원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  ○ 취약빌딩 본사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현장 공동수행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</a:t>
            </a:r>
            <a:r>
              <a:rPr lang="ko-KR" altLang="en-US" sz="1200" dirty="0">
                <a:latin typeface="+mn-ea"/>
              </a:rPr>
              <a:t>○ 수행역량 부진빌딩 특별교육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  ○ 현장 의견청취 및 개선조치 밀착관리 </a:t>
            </a:r>
            <a:endParaRPr lang="en-US" altLang="ko-KR" sz="1200" dirty="0"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en-US" altLang="ko-KR" sz="1200" dirty="0">
                <a:latin typeface="+mn-ea"/>
              </a:rPr>
              <a:t>KPI</a:t>
            </a:r>
            <a:r>
              <a:rPr lang="ko-KR" altLang="en-US" sz="1200" dirty="0">
                <a:latin typeface="+mn-ea"/>
              </a:rPr>
              <a:t>반영 우수사업장 포상 반영</a:t>
            </a:r>
            <a:endParaRPr lang="en-US" altLang="ko-KR" sz="1200" dirty="0">
              <a:latin typeface="+mn-ea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2D464B70-8B3B-396A-6D75-C3FD41842869}"/>
              </a:ext>
            </a:extLst>
          </p:cNvPr>
          <p:cNvGraphicFramePr>
            <a:graphicFrameLocks noGrp="1"/>
          </p:cNvGraphicFramePr>
          <p:nvPr/>
        </p:nvGraphicFramePr>
        <p:xfrm>
          <a:off x="603250" y="4654550"/>
          <a:ext cx="5940424" cy="758826"/>
        </p:xfrm>
        <a:graphic>
          <a:graphicData uri="http://schemas.openxmlformats.org/drawingml/2006/table">
            <a:tbl>
              <a:tblPr firstRow="1" firstCol="1" bandRow="1"/>
              <a:tblGrid>
                <a:gridCol w="1511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7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71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71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71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2942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구분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kt</a:t>
                      </a: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빌딩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외부빌</a:t>
                      </a:r>
                      <a:r>
                        <a:rPr lang="ko-KR" sz="1100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딩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호텔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942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2024</a:t>
                      </a:r>
                      <a:r>
                        <a:rPr lang="ko-KR" altLang="en-US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년 대상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118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42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169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942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2023</a:t>
                      </a:r>
                      <a:r>
                        <a:rPr lang="ko-KR" altLang="en-US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년 실적</a:t>
                      </a: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o-KR" altLang="en-US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참고</a:t>
                      </a: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100</a:t>
                      </a:r>
                      <a:endParaRPr 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42</a:t>
                      </a:r>
                      <a:endParaRPr 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149</a:t>
                      </a:r>
                      <a:endParaRPr lang="ko-KR" sz="11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27682" name="그룹 6">
            <a:extLst>
              <a:ext uri="{FF2B5EF4-FFF2-40B4-BE49-F238E27FC236}">
                <a16:creationId xmlns:a16="http://schemas.microsoft.com/office/drawing/2014/main" id="{6E285B93-1908-15F2-431A-7E578B9D2BFC}"/>
              </a:ext>
            </a:extLst>
          </p:cNvPr>
          <p:cNvGrpSpPr>
            <a:grpSpLocks/>
          </p:cNvGrpSpPr>
          <p:nvPr/>
        </p:nvGrpSpPr>
        <p:grpSpPr bwMode="auto">
          <a:xfrm>
            <a:off x="615950" y="6680200"/>
            <a:ext cx="1143000" cy="1076325"/>
            <a:chOff x="632916" y="6886575"/>
            <a:chExt cx="1143279" cy="1075606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5C455566-7375-4889-6FEA-6997A1A8524F}"/>
                </a:ext>
              </a:extLst>
            </p:cNvPr>
            <p:cNvSpPr/>
            <p:nvPr/>
          </p:nvSpPr>
          <p:spPr>
            <a:xfrm>
              <a:off x="632916" y="6886575"/>
              <a:ext cx="1133752" cy="282386"/>
            </a:xfrm>
            <a:prstGeom prst="rect">
              <a:avLst/>
            </a:prstGeom>
            <a:solidFill>
              <a:srgbClr val="EBEBEB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000" b="1" dirty="0">
                  <a:solidFill>
                    <a:schemeClr val="tx1"/>
                  </a:solidFill>
                </a:rPr>
                <a:t>사전준비</a:t>
              </a: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0C4F2106-3EFD-2E50-6833-7CF90E178E63}"/>
                </a:ext>
              </a:extLst>
            </p:cNvPr>
            <p:cNvSpPr/>
            <p:nvPr/>
          </p:nvSpPr>
          <p:spPr>
            <a:xfrm>
              <a:off x="642443" y="7200690"/>
              <a:ext cx="1133752" cy="76149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rIns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000" dirty="0">
                  <a:solidFill>
                    <a:schemeClr val="tx1"/>
                  </a:solidFill>
                  <a:sym typeface="Wingdings" panose="05000000000000000000" pitchFamily="2" charset="2"/>
                </a:rPr>
                <a:t> </a:t>
              </a:r>
              <a:r>
                <a:rPr lang="ko-KR" altLang="en-US" sz="1000" dirty="0">
                  <a:solidFill>
                    <a:schemeClr val="tx1"/>
                  </a:solidFill>
                </a:rPr>
                <a:t>평가대상 선정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000" dirty="0">
                  <a:solidFill>
                    <a:schemeClr val="tx1"/>
                  </a:solidFill>
                  <a:sym typeface="Wingdings" panose="05000000000000000000" pitchFamily="2" charset="2"/>
                </a:rPr>
                <a:t> </a:t>
              </a:r>
              <a:r>
                <a:rPr lang="ko-KR" altLang="en-US" sz="1000" spc="-150" dirty="0">
                  <a:solidFill>
                    <a:schemeClr val="tx1"/>
                  </a:solidFill>
                </a:rPr>
                <a:t>안전보건   </a:t>
              </a:r>
              <a:r>
                <a:rPr lang="ko-KR" altLang="en-US" sz="1000" spc="-150" dirty="0" err="1">
                  <a:solidFill>
                    <a:schemeClr val="tx1"/>
                  </a:solidFill>
                </a:rPr>
                <a:t>정보조사</a:t>
              </a:r>
              <a:endParaRPr lang="ko-KR" altLang="en-US" sz="1000" spc="-15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683" name="그룹 12">
            <a:extLst>
              <a:ext uri="{FF2B5EF4-FFF2-40B4-BE49-F238E27FC236}">
                <a16:creationId xmlns:a16="http://schemas.microsoft.com/office/drawing/2014/main" id="{5FDCFD4D-C5DE-DD61-F51D-CB2542ECB74C}"/>
              </a:ext>
            </a:extLst>
          </p:cNvPr>
          <p:cNvGrpSpPr>
            <a:grpSpLocks/>
          </p:cNvGrpSpPr>
          <p:nvPr/>
        </p:nvGrpSpPr>
        <p:grpSpPr bwMode="auto">
          <a:xfrm>
            <a:off x="2197100" y="6680200"/>
            <a:ext cx="1143000" cy="1076325"/>
            <a:chOff x="2201272" y="6886575"/>
            <a:chExt cx="1142724" cy="1075606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90D341BB-DD42-5675-C967-E665881C5EA8}"/>
                </a:ext>
              </a:extLst>
            </p:cNvPr>
            <p:cNvSpPr/>
            <p:nvPr/>
          </p:nvSpPr>
          <p:spPr>
            <a:xfrm>
              <a:off x="2201272" y="6886575"/>
              <a:ext cx="1134789" cy="282386"/>
            </a:xfrm>
            <a:prstGeom prst="rect">
              <a:avLst/>
            </a:prstGeom>
            <a:solidFill>
              <a:srgbClr val="EBEBEB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000" b="1" spc="-110" dirty="0">
                  <a:solidFill>
                    <a:schemeClr val="tx1"/>
                  </a:solidFill>
                </a:rPr>
                <a:t>유해</a:t>
              </a:r>
              <a:r>
                <a:rPr lang="en-US" altLang="ko-KR" sz="1000" b="1" spc="-110" dirty="0">
                  <a:solidFill>
                    <a:schemeClr val="tx1"/>
                  </a:solidFill>
                </a:rPr>
                <a:t>/</a:t>
              </a:r>
              <a:r>
                <a:rPr lang="ko-KR" altLang="en-US" sz="1000" b="1" spc="-110" dirty="0">
                  <a:solidFill>
                    <a:schemeClr val="tx1"/>
                  </a:solidFill>
                </a:rPr>
                <a:t>위험요인 파악</a:t>
              </a: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FF2D6F07-7079-19FF-A283-BCC227D99667}"/>
                </a:ext>
              </a:extLst>
            </p:cNvPr>
            <p:cNvSpPr/>
            <p:nvPr/>
          </p:nvSpPr>
          <p:spPr>
            <a:xfrm>
              <a:off x="2209208" y="7200690"/>
              <a:ext cx="1134788" cy="76149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rIns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000" dirty="0">
                  <a:solidFill>
                    <a:schemeClr val="tx1"/>
                  </a:solidFill>
                  <a:sym typeface="Wingdings" panose="05000000000000000000" pitchFamily="2" charset="2"/>
                </a:rPr>
                <a:t> </a:t>
              </a:r>
              <a:r>
                <a:rPr lang="ko-KR" altLang="en-US" sz="1000" dirty="0">
                  <a:solidFill>
                    <a:schemeClr val="tx1"/>
                  </a:solidFill>
                </a:rPr>
                <a:t>단위 </a:t>
              </a:r>
              <a:r>
                <a:rPr lang="ko-KR" altLang="en-US" sz="1000" dirty="0" err="1">
                  <a:solidFill>
                    <a:schemeClr val="tx1"/>
                  </a:solidFill>
                </a:rPr>
                <a:t>작업별</a:t>
              </a:r>
              <a:r>
                <a:rPr lang="ko-KR" altLang="en-US" sz="1000" dirty="0">
                  <a:solidFill>
                    <a:schemeClr val="tx1"/>
                  </a:solidFill>
                </a:rPr>
                <a:t> 유해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000" dirty="0">
                  <a:solidFill>
                    <a:schemeClr val="tx1"/>
                  </a:solidFill>
                </a:rPr>
                <a:t>  위험요인 파악</a:t>
              </a:r>
            </a:p>
          </p:txBody>
        </p:sp>
      </p:grpSp>
      <p:grpSp>
        <p:nvGrpSpPr>
          <p:cNvPr id="27684" name="그룹 15">
            <a:extLst>
              <a:ext uri="{FF2B5EF4-FFF2-40B4-BE49-F238E27FC236}">
                <a16:creationId xmlns:a16="http://schemas.microsoft.com/office/drawing/2014/main" id="{D0E1A367-5AF6-A951-7A6B-B3CB5482F281}"/>
              </a:ext>
            </a:extLst>
          </p:cNvPr>
          <p:cNvGrpSpPr>
            <a:grpSpLocks/>
          </p:cNvGrpSpPr>
          <p:nvPr/>
        </p:nvGrpSpPr>
        <p:grpSpPr bwMode="auto">
          <a:xfrm>
            <a:off x="3778250" y="6680200"/>
            <a:ext cx="1133475" cy="1076325"/>
            <a:chOff x="3608387" y="6886575"/>
            <a:chExt cx="1134435" cy="1075606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0292F20C-A1CE-2CC1-45A4-D078A234D90A}"/>
                </a:ext>
              </a:extLst>
            </p:cNvPr>
            <p:cNvSpPr/>
            <p:nvPr/>
          </p:nvSpPr>
          <p:spPr>
            <a:xfrm>
              <a:off x="3608387" y="6886575"/>
              <a:ext cx="1124902" cy="282386"/>
            </a:xfrm>
            <a:prstGeom prst="rect">
              <a:avLst/>
            </a:prstGeom>
            <a:solidFill>
              <a:srgbClr val="EBEBEB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000" b="1" dirty="0">
                  <a:solidFill>
                    <a:schemeClr val="tx1"/>
                  </a:solidFill>
                </a:rPr>
                <a:t>위험성 결정</a:t>
              </a:r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4EE07110-81B6-033C-C0D8-9E474026415B}"/>
                </a:ext>
              </a:extLst>
            </p:cNvPr>
            <p:cNvSpPr/>
            <p:nvPr/>
          </p:nvSpPr>
          <p:spPr>
            <a:xfrm>
              <a:off x="3608387" y="7200690"/>
              <a:ext cx="1134435" cy="76149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rIns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950" spc="-150" dirty="0">
                  <a:solidFill>
                    <a:schemeClr val="tx1"/>
                  </a:solidFill>
                  <a:sym typeface="Wingdings" panose="05000000000000000000" pitchFamily="2" charset="2"/>
                </a:rPr>
                <a:t>   </a:t>
              </a:r>
              <a:r>
                <a:rPr lang="ko-KR" altLang="en-US" sz="950" spc="-150" dirty="0">
                  <a:solidFill>
                    <a:schemeClr val="tx1"/>
                  </a:solidFill>
                </a:rPr>
                <a:t>유해</a:t>
              </a:r>
              <a:r>
                <a:rPr lang="en-US" altLang="ko-KR" sz="950" spc="-150" dirty="0">
                  <a:solidFill>
                    <a:schemeClr val="tx1"/>
                  </a:solidFill>
                </a:rPr>
                <a:t>/</a:t>
              </a:r>
              <a:r>
                <a:rPr lang="ko-KR" altLang="en-US" sz="950" spc="-150" dirty="0">
                  <a:solidFill>
                    <a:schemeClr val="tx1"/>
                  </a:solidFill>
                </a:rPr>
                <a:t>위험요인 발생</a:t>
              </a:r>
              <a:endParaRPr lang="en-US" altLang="ko-KR" sz="950" spc="-150" dirty="0">
                <a:solidFill>
                  <a:schemeClr val="tx1"/>
                </a:solidFill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950" spc="-150" dirty="0">
                  <a:solidFill>
                    <a:schemeClr val="tx1"/>
                  </a:solidFill>
                </a:rPr>
                <a:t>     가능성과  중대성 평가</a:t>
              </a:r>
              <a:endParaRPr lang="en-US" altLang="ko-KR" sz="950" spc="-150" dirty="0">
                <a:solidFill>
                  <a:schemeClr val="tx1"/>
                </a:solidFill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950" spc="-150" dirty="0">
                  <a:solidFill>
                    <a:schemeClr val="tx1"/>
                  </a:solidFill>
                </a:rPr>
                <a:t> </a:t>
              </a:r>
              <a:r>
                <a:rPr lang="ko-KR" altLang="en-US" sz="950" spc="-150" dirty="0">
                  <a:solidFill>
                    <a:schemeClr val="tx1"/>
                  </a:solidFill>
                  <a:sym typeface="Wingdings" panose="05000000000000000000" pitchFamily="2" charset="2"/>
                </a:rPr>
                <a:t>   </a:t>
              </a:r>
              <a:r>
                <a:rPr lang="ko-KR" altLang="en-US" sz="950" spc="-150" dirty="0">
                  <a:solidFill>
                    <a:schemeClr val="tx1"/>
                  </a:solidFill>
                </a:rPr>
                <a:t>위험수준  우선순위     </a:t>
              </a:r>
              <a:endParaRPr lang="en-US" altLang="ko-KR" sz="950" spc="-150" dirty="0">
                <a:solidFill>
                  <a:schemeClr val="tx1"/>
                </a:solidFill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950" spc="-150" dirty="0">
                  <a:solidFill>
                    <a:schemeClr val="tx1"/>
                  </a:solidFill>
                </a:rPr>
                <a:t>      </a:t>
              </a:r>
              <a:r>
                <a:rPr lang="ko-KR" altLang="en-US" sz="950" spc="-150" dirty="0">
                  <a:solidFill>
                    <a:schemeClr val="tx1"/>
                  </a:solidFill>
                </a:rPr>
                <a:t>결정</a:t>
              </a:r>
            </a:p>
          </p:txBody>
        </p:sp>
      </p:grpSp>
      <p:grpSp>
        <p:nvGrpSpPr>
          <p:cNvPr id="27685" name="그룹 19">
            <a:extLst>
              <a:ext uri="{FF2B5EF4-FFF2-40B4-BE49-F238E27FC236}">
                <a16:creationId xmlns:a16="http://schemas.microsoft.com/office/drawing/2014/main" id="{2E6EA93A-6D80-F36B-1B2D-D7EADDA156D9}"/>
              </a:ext>
            </a:extLst>
          </p:cNvPr>
          <p:cNvGrpSpPr>
            <a:grpSpLocks/>
          </p:cNvGrpSpPr>
          <p:nvPr/>
        </p:nvGrpSpPr>
        <p:grpSpPr bwMode="auto">
          <a:xfrm>
            <a:off x="5349875" y="6680200"/>
            <a:ext cx="1204913" cy="1076325"/>
            <a:chOff x="5367905" y="6886575"/>
            <a:chExt cx="1181300" cy="1075606"/>
          </a:xfrm>
        </p:grpSpPr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B45C6082-07EE-42D9-DA72-B0A4A6F54783}"/>
                </a:ext>
              </a:extLst>
            </p:cNvPr>
            <p:cNvSpPr/>
            <p:nvPr/>
          </p:nvSpPr>
          <p:spPr>
            <a:xfrm>
              <a:off x="5367905" y="6886575"/>
              <a:ext cx="1181300" cy="282386"/>
            </a:xfrm>
            <a:prstGeom prst="rect">
              <a:avLst/>
            </a:prstGeom>
            <a:solidFill>
              <a:srgbClr val="EBEBEB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000" b="1" dirty="0" err="1">
                  <a:solidFill>
                    <a:schemeClr val="tx1"/>
                  </a:solidFill>
                </a:rPr>
                <a:t>감소대책</a:t>
              </a:r>
              <a:r>
                <a:rPr lang="ko-KR" altLang="en-US" sz="1000" b="1" dirty="0">
                  <a:solidFill>
                    <a:schemeClr val="tx1"/>
                  </a:solidFill>
                </a:rPr>
                <a:t> </a:t>
              </a:r>
              <a:r>
                <a:rPr lang="ko-KR" altLang="en-US" sz="1000" b="1" dirty="0" err="1">
                  <a:solidFill>
                    <a:schemeClr val="tx1"/>
                  </a:solidFill>
                </a:rPr>
                <a:t>수립</a:t>
              </a:r>
              <a:r>
                <a:rPr lang="ko-KR" altLang="en-US" sz="1000" b="1" dirty="0" err="1">
                  <a:solidFill>
                    <a:schemeClr val="tx1"/>
                  </a:solidFill>
                  <a:sym typeface="Wingdings" panose="05000000000000000000" pitchFamily="2" charset="2"/>
                </a:rPr>
                <a:t></a:t>
              </a:r>
              <a:r>
                <a:rPr lang="ko-KR" altLang="en-US" sz="1000" b="1" dirty="0" err="1">
                  <a:solidFill>
                    <a:schemeClr val="tx1"/>
                  </a:solidFill>
                </a:rPr>
                <a:t>시행</a:t>
              </a:r>
              <a:endParaRPr lang="ko-KR" alt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65F30F05-AB65-0D95-3A24-27C0D3A282C4}"/>
                </a:ext>
              </a:extLst>
            </p:cNvPr>
            <p:cNvSpPr/>
            <p:nvPr/>
          </p:nvSpPr>
          <p:spPr>
            <a:xfrm>
              <a:off x="5369462" y="7200690"/>
              <a:ext cx="1179743" cy="76149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rIns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000" dirty="0">
                  <a:solidFill>
                    <a:schemeClr val="tx1"/>
                  </a:solidFill>
                  <a:sym typeface="Wingdings" panose="05000000000000000000" pitchFamily="2" charset="2"/>
                </a:rPr>
                <a:t> </a:t>
              </a:r>
              <a:r>
                <a:rPr lang="ko-KR" altLang="en-US" sz="1000" dirty="0">
                  <a:solidFill>
                    <a:schemeClr val="tx1"/>
                  </a:solidFill>
                </a:rPr>
                <a:t>위험성 수준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000" dirty="0">
                  <a:solidFill>
                    <a:schemeClr val="tx1"/>
                  </a:solidFill>
                </a:rPr>
                <a:t>  보통 이상 대상</a:t>
              </a:r>
            </a:p>
          </p:txBody>
        </p:sp>
      </p:grpSp>
      <p:sp>
        <p:nvSpPr>
          <p:cNvPr id="23" name="화살표: 갈매기형 수장 22">
            <a:extLst>
              <a:ext uri="{FF2B5EF4-FFF2-40B4-BE49-F238E27FC236}">
                <a16:creationId xmlns:a16="http://schemas.microsoft.com/office/drawing/2014/main" id="{7780BB2E-93AE-6C61-4985-D488FC076730}"/>
              </a:ext>
            </a:extLst>
          </p:cNvPr>
          <p:cNvSpPr/>
          <p:nvPr/>
        </p:nvSpPr>
        <p:spPr>
          <a:xfrm>
            <a:off x="1893888" y="7177088"/>
            <a:ext cx="215900" cy="195262"/>
          </a:xfrm>
          <a:prstGeom prst="chevron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화살표: 갈매기형 수장 23">
            <a:extLst>
              <a:ext uri="{FF2B5EF4-FFF2-40B4-BE49-F238E27FC236}">
                <a16:creationId xmlns:a16="http://schemas.microsoft.com/office/drawing/2014/main" id="{D8B979C5-C546-BF79-8F50-3A2CCB669081}"/>
              </a:ext>
            </a:extLst>
          </p:cNvPr>
          <p:cNvSpPr/>
          <p:nvPr/>
        </p:nvSpPr>
        <p:spPr>
          <a:xfrm>
            <a:off x="3481388" y="7186613"/>
            <a:ext cx="215900" cy="195262"/>
          </a:xfrm>
          <a:prstGeom prst="chevron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화살표: 갈매기형 수장 24">
            <a:extLst>
              <a:ext uri="{FF2B5EF4-FFF2-40B4-BE49-F238E27FC236}">
                <a16:creationId xmlns:a16="http://schemas.microsoft.com/office/drawing/2014/main" id="{6C766625-CDC5-7C67-A5CE-622D327B902D}"/>
              </a:ext>
            </a:extLst>
          </p:cNvPr>
          <p:cNvSpPr/>
          <p:nvPr/>
        </p:nvSpPr>
        <p:spPr>
          <a:xfrm>
            <a:off x="5048250" y="7180263"/>
            <a:ext cx="215900" cy="195262"/>
          </a:xfrm>
          <a:prstGeom prst="chevron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2073D07-E8E0-E8DD-9B7E-2DA4AA20BBC4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2E168472-648C-9F56-5725-26A2EFDC2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58975"/>
            <a:ext cx="5637212" cy="614363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7481A99F-C1A9-2EF3-8F61-0DC54E23CC7F}"/>
              </a:ext>
            </a:extLst>
          </p:cNvPr>
          <p:cNvSpPr/>
          <p:nvPr/>
        </p:nvSpPr>
        <p:spPr>
          <a:xfrm>
            <a:off x="588464" y="1329221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이행 생활화 및 자율 </a:t>
            </a:r>
            <a:r>
              <a:rPr kumimoji="1" lang="ko-KR" altLang="en-US" sz="1400" b="1" spc="-4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예방체계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구축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89CC96E9-E0CF-E23D-763F-BF27CD88F38B}"/>
              </a:ext>
            </a:extLst>
          </p:cNvPr>
          <p:cNvSpPr/>
          <p:nvPr/>
        </p:nvSpPr>
        <p:spPr>
          <a:xfrm>
            <a:off x="273310" y="1329221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8677" name="슬라이드 번호 개체 틀 1">
            <a:extLst>
              <a:ext uri="{FF2B5EF4-FFF2-40B4-BE49-F238E27FC236}">
                <a16:creationId xmlns:a16="http://schemas.microsoft.com/office/drawing/2014/main" id="{F41371CF-24CD-AEB3-7D0B-90CBAF4A1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BA1500F-27DE-4185-B04E-1B2C6EDFF039}" type="slidenum">
              <a:rPr lang="ko-KR" altLang="en-US" smtClean="0">
                <a:solidFill>
                  <a:srgbClr val="898989"/>
                </a:solidFill>
              </a:rPr>
              <a:pPr/>
              <a:t>24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CFE7D994-172A-52ED-8BB3-8F8AFE50FDD1}"/>
              </a:ext>
            </a:extLst>
          </p:cNvPr>
          <p:cNvSpPr/>
          <p:nvPr/>
        </p:nvSpPr>
        <p:spPr>
          <a:xfrm>
            <a:off x="589617" y="1886582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자율 안전보건 </a:t>
            </a:r>
            <a:r>
              <a:rPr lang="ko-KR" altLang="en-US" sz="1200" b="1" spc="-70" dirty="0" err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이행왈동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 실시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(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안전점검의 날 운영 등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)</a:t>
            </a:r>
            <a:endParaRPr lang="ko-KR" altLang="en-US" sz="1200" b="1" spc="-7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3" name="Round Diagonal Corner Rectangle 1">
            <a:extLst>
              <a:ext uri="{FF2B5EF4-FFF2-40B4-BE49-F238E27FC236}">
                <a16:creationId xmlns:a16="http://schemas.microsoft.com/office/drawing/2014/main" id="{3AC6E713-29FD-3C99-B711-77AA10AF4D4C}"/>
              </a:ext>
            </a:extLst>
          </p:cNvPr>
          <p:cNvSpPr/>
          <p:nvPr/>
        </p:nvSpPr>
        <p:spPr>
          <a:xfrm>
            <a:off x="273050" y="2298700"/>
            <a:ext cx="6283325" cy="1109663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사업장이 전국에 산재되어 있어 개별사업장의 일사불란한 </a:t>
            </a:r>
            <a:r>
              <a:rPr lang="ko-KR" altLang="en-US" sz="1200" b="1" dirty="0" err="1">
                <a:latin typeface="+mn-ea"/>
              </a:rPr>
              <a:t>이행체계</a:t>
            </a:r>
            <a:r>
              <a:rPr lang="ko-KR" altLang="en-US" sz="1200" b="1" dirty="0">
                <a:latin typeface="+mn-ea"/>
              </a:rPr>
              <a:t> 구축이 산재 예방의 핵심과제</a:t>
            </a:r>
            <a:r>
              <a:rPr lang="ko-KR" altLang="en-US" sz="1200" dirty="0">
                <a:latin typeface="+mn-ea"/>
              </a:rPr>
              <a:t>임에 따라 </a:t>
            </a:r>
            <a:r>
              <a:rPr lang="ko-KR" altLang="en-US" sz="1200" b="1" dirty="0">
                <a:latin typeface="+mn-ea"/>
              </a:rPr>
              <a:t>현장 자체의 점검 및 개선활동을 생활화</a:t>
            </a:r>
            <a:r>
              <a:rPr lang="ko-KR" altLang="en-US" sz="1200" dirty="0">
                <a:latin typeface="+mn-ea"/>
              </a:rPr>
              <a:t>하고자 매월 </a:t>
            </a:r>
            <a:r>
              <a:rPr lang="en-US" altLang="ko-KR" sz="1200" dirty="0">
                <a:latin typeface="+mn-ea"/>
              </a:rPr>
              <a:t>4</a:t>
            </a:r>
            <a:r>
              <a:rPr lang="ko-KR" altLang="en-US" sz="1200" dirty="0">
                <a:latin typeface="+mn-ea"/>
              </a:rPr>
              <a:t>일 안전점검의 날 활성화 및 정착을 중점 추진하고 동시에 전사적 관심을 지속 유지하고자 본사의 관련 안전보건 활동을 주기적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반복적으로 시행</a:t>
            </a:r>
            <a:endParaRPr lang="ko-KR" altLang="en-US" sz="1200" kern="0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D1CEE5-B68A-C3D0-C0EA-8CF493C10309}"/>
              </a:ext>
            </a:extLst>
          </p:cNvPr>
          <p:cNvSpPr txBox="1"/>
          <p:nvPr/>
        </p:nvSpPr>
        <p:spPr>
          <a:xfrm>
            <a:off x="558701" y="3475261"/>
            <a:ext cx="5997670" cy="6120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안전점검의 날 실시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주기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ko-KR" sz="1200" dirty="0">
                <a:latin typeface="+mn-lt"/>
                <a:cs typeface="Times New Roman" panose="02020603050405020304" pitchFamily="18" charset="0"/>
              </a:rPr>
              <a:t>매월</a:t>
            </a:r>
            <a:r>
              <a:rPr lang="en-US" altLang="ko-KR" sz="1200" dirty="0">
                <a:latin typeface="+mn-lt"/>
                <a:cs typeface="Times New Roman" panose="02020603050405020304" pitchFamily="18" charset="0"/>
              </a:rPr>
              <a:t> 4</a:t>
            </a:r>
            <a:r>
              <a:rPr lang="ko-KR" altLang="ko-KR" sz="1200" dirty="0">
                <a:latin typeface="+mn-lt"/>
                <a:cs typeface="Times New Roman" panose="02020603050405020304" pitchFamily="18" charset="0"/>
              </a:rPr>
              <a:t>일</a:t>
            </a:r>
            <a:r>
              <a:rPr lang="en-US" altLang="ko-KR" sz="1200" dirty="0">
                <a:latin typeface="+mn-lt"/>
                <a:cs typeface="Times New Roman" panose="02020603050405020304" pitchFamily="18" charset="0"/>
              </a:rPr>
              <a:t> 08:30 ~ 09:30 (</a:t>
            </a:r>
            <a:r>
              <a:rPr lang="ko-KR" altLang="ko-KR" sz="1200" dirty="0">
                <a:latin typeface="+mn-lt"/>
                <a:cs typeface="Times New Roman" panose="02020603050405020304" pitchFamily="18" charset="0"/>
              </a:rPr>
              <a:t>휴일인 경우 직후 근무일</a:t>
            </a:r>
            <a:r>
              <a:rPr lang="en-US" altLang="ko-KR" sz="1200" dirty="0">
                <a:latin typeface="+mn-lt"/>
                <a:cs typeface="Times New Roman" panose="02020603050405020304" pitchFamily="18" charset="0"/>
              </a:rPr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주관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총괄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 err="1">
                <a:latin typeface="+mn-ea"/>
              </a:rPr>
              <a:t>안전보건팀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</a:t>
            </a:r>
            <a:r>
              <a:rPr lang="ko-KR" altLang="en-US" sz="1200" dirty="0">
                <a:latin typeface="+mn-ea"/>
              </a:rPr>
              <a:t>○ 주요 </a:t>
            </a:r>
            <a:r>
              <a:rPr lang="ko-KR" altLang="en-US" sz="1200" dirty="0" err="1">
                <a:latin typeface="+mn-ea"/>
              </a:rPr>
              <a:t>실시사항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  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안전사고 예방 점검활동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각 관리감독자 주관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)  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   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시설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장비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안전보호구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, MSDS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관리상태 및 이상유무 점검</a:t>
            </a:r>
            <a:r>
              <a:rPr lang="ko-KR" altLang="en-US" sz="1200" dirty="0">
                <a:latin typeface="+mn-ea"/>
                <a:sym typeface="Wingdings" panose="05000000000000000000" pitchFamily="2" charset="2"/>
              </a:rPr>
              <a:t> </a:t>
            </a:r>
            <a:endParaRPr lang="en-US" altLang="ko-KR" sz="1200" dirty="0">
              <a:latin typeface="+mn-ea"/>
              <a:sym typeface="Wingdings" panose="05000000000000000000" pitchFamily="2" charset="2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    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분야별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/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시기별 안전사고 발생 중요 위험요소 확인 점검</a:t>
            </a:r>
            <a:endParaRPr lang="ko-KR" altLang="en-US" sz="1200" dirty="0">
              <a:latin typeface="+mn-ea"/>
              <a:sym typeface="Wingdings" panose="05000000000000000000" pitchFamily="2" charset="2"/>
            </a:endParaRPr>
          </a:p>
          <a:p>
            <a:pPr indent="247650" defTabSz="91440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</a:rPr>
              <a:t> -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소속직원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집합교육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실시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운영주관자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endParaRPr lang="en-US" altLang="ko-KR" sz="1200" dirty="0">
              <a:latin typeface="+mn-ea"/>
              <a:sym typeface="Wingdings" panose="05000000000000000000" pitchFamily="2" charset="2"/>
            </a:endParaRPr>
          </a:p>
          <a:p>
            <a:pPr indent="247650" defTabSz="91440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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각 업무분야별 점검결과 및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지적사항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피드백</a:t>
            </a:r>
            <a:endParaRPr lang="en-US" altLang="ko-KR" sz="1200" dirty="0">
              <a:latin typeface="+mn-ea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indent="247650" defTabSz="91440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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월간 중점 이행사항 교육 실시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법정교육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병행</a:t>
            </a: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en-US" altLang="ko-KR" sz="1200" dirty="0">
                <a:latin typeface="+mn-ea"/>
                <a:sym typeface="Wingdings" panose="05000000000000000000" pitchFamily="2" charset="2"/>
              </a:rPr>
              <a:t> </a:t>
            </a:r>
          </a:p>
          <a:p>
            <a:pPr indent="247650" defTabSz="91440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  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건의사항 수렴 및 </a:t>
            </a:r>
            <a:r>
              <a:rPr lang="ko-KR" altLang="en-US" sz="1200" dirty="0" err="1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조치방안</a:t>
            </a:r>
            <a:r>
              <a:rPr lang="ko-KR" altLang="en-US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강구</a:t>
            </a:r>
            <a:endParaRPr lang="en-US" altLang="ko-KR" sz="1200" dirty="0">
              <a:latin typeface="+mn-ea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defTabSz="91440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안전점검의 날 실시결과 </a:t>
            </a:r>
            <a:r>
              <a:rPr lang="ko-KR" altLang="en-US" sz="1200" dirty="0" err="1">
                <a:latin typeface="+mn-ea"/>
              </a:rPr>
              <a:t>안전보건팀</a:t>
            </a:r>
            <a:r>
              <a:rPr lang="ko-KR" altLang="en-US" sz="1200" dirty="0">
                <a:latin typeface="+mn-ea"/>
              </a:rPr>
              <a:t> 제출</a:t>
            </a:r>
            <a:endParaRPr lang="en-US" altLang="ko-KR" sz="1200" dirty="0">
              <a:latin typeface="+mn-ea"/>
            </a:endParaRPr>
          </a:p>
          <a:p>
            <a:pPr defTabSz="91440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- </a:t>
            </a:r>
            <a:r>
              <a:rPr lang="ko-KR" altLang="en-US" sz="1200" dirty="0">
                <a:latin typeface="+mn-ea"/>
              </a:rPr>
              <a:t>실시결과 및 현장 건의사항 관리</a:t>
            </a:r>
            <a:r>
              <a:rPr lang="en-US" altLang="ko-KR" sz="1200" dirty="0">
                <a:latin typeface="+mn-ea"/>
              </a:rPr>
              <a:t> (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안전보건 우수사례 발굴 병행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</a:p>
          <a:p>
            <a:pPr defTabSz="914400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  <a:sym typeface="Wingdings" panose="05000000000000000000" pitchFamily="2" charset="2"/>
            </a:endParaRPr>
          </a:p>
          <a:p>
            <a:pPr defTabSz="914400">
              <a:lnSpc>
                <a:spcPts val="1000"/>
              </a:lnSpc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</a:p>
          <a:p>
            <a:pPr defTabSz="914400">
              <a:lnSpc>
                <a:spcPts val="1000"/>
              </a:lnSpc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안전보건 생활화를 위한 지원활동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안전점검의 날 리포트 발행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(</a:t>
            </a:r>
            <a:r>
              <a:rPr lang="ko-KR" altLang="en-US" sz="1200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안전보건팀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, 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현장 게시 및 </a:t>
            </a:r>
            <a:r>
              <a:rPr lang="ko-KR" altLang="en-US" sz="1200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교육시</a:t>
            </a:r>
            <a:r>
              <a:rPr lang="ko-KR" altLang="en-US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활용</a:t>
            </a:r>
            <a:r>
              <a:rPr lang="en-US" altLang="ko-KR" sz="12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   </a:t>
            </a:r>
            <a:r>
              <a:rPr lang="en-US" altLang="ko-KR" sz="1200" dirty="0">
                <a:latin typeface="+mn-ea"/>
              </a:rPr>
              <a:t>-</a:t>
            </a:r>
            <a:r>
              <a:rPr lang="ko-KR" altLang="en-US" sz="1200" dirty="0">
                <a:latin typeface="+mn-ea"/>
              </a:rPr>
              <a:t> 매월 중점 이행 사항 및 </a:t>
            </a:r>
            <a:r>
              <a:rPr lang="ko-KR" altLang="en-US" sz="1200" dirty="0" err="1">
                <a:latin typeface="+mn-ea"/>
              </a:rPr>
              <a:t>이슈사항</a:t>
            </a:r>
            <a:r>
              <a:rPr lang="ko-KR" altLang="en-US" sz="1200" dirty="0">
                <a:latin typeface="+mn-ea"/>
              </a:rPr>
              <a:t> 전사 공유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안전한 </a:t>
            </a:r>
            <a:r>
              <a:rPr lang="ko-KR" altLang="en-US" sz="1200" dirty="0" err="1">
                <a:latin typeface="+mn-ea"/>
              </a:rPr>
              <a:t>직장만들기</a:t>
            </a:r>
            <a:r>
              <a:rPr lang="ko-KR" altLang="en-US" sz="1200" dirty="0">
                <a:latin typeface="+mn-ea"/>
              </a:rPr>
              <a:t> 우수사례 발굴</a:t>
            </a:r>
            <a:r>
              <a:rPr lang="en-US" altLang="ko-KR" sz="1200" dirty="0">
                <a:latin typeface="+mn-ea"/>
              </a:rPr>
              <a:t> </a:t>
            </a:r>
            <a:r>
              <a:rPr lang="ko-KR" altLang="en-US" sz="1200" dirty="0">
                <a:latin typeface="+mn-ea"/>
              </a:rPr>
              <a:t>및 </a:t>
            </a:r>
            <a:r>
              <a:rPr lang="ko-KR" altLang="en-US" sz="1200" dirty="0" err="1">
                <a:latin typeface="+mn-ea"/>
              </a:rPr>
              <a:t>우수사례집</a:t>
            </a:r>
            <a:r>
              <a:rPr lang="ko-KR" altLang="en-US" sz="1200" dirty="0">
                <a:latin typeface="+mn-ea"/>
              </a:rPr>
              <a:t> 발행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전사 공유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rgbClr val="FF0000"/>
                </a:solidFill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안전지킴이 선발 및 포상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전사 공유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</a:t>
            </a:r>
            <a:r>
              <a:rPr lang="ko-KR" altLang="en-US" sz="1200" dirty="0" err="1">
                <a:latin typeface="+mn-ea"/>
              </a:rPr>
              <a:t>아차사고</a:t>
            </a:r>
            <a:r>
              <a:rPr lang="ko-KR" altLang="en-US" sz="1200" dirty="0">
                <a:latin typeface="+mn-ea"/>
              </a:rPr>
              <a:t> 발굴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전사 공유</a:t>
            </a:r>
            <a:r>
              <a:rPr lang="en-US" altLang="ko-KR" sz="1200" dirty="0">
                <a:latin typeface="+mn-ea"/>
              </a:rPr>
              <a:t>)</a:t>
            </a:r>
            <a:endParaRPr lang="en-US" altLang="ko-KR" sz="1200" dirty="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130676F5-0162-FA64-82E0-AE177429157D}"/>
              </a:ext>
            </a:extLst>
          </p:cNvPr>
          <p:cNvGraphicFramePr>
            <a:graphicFrameLocks noGrp="1"/>
          </p:cNvGraphicFramePr>
          <p:nvPr/>
        </p:nvGraphicFramePr>
        <p:xfrm>
          <a:off x="263525" y="4327525"/>
          <a:ext cx="6283323" cy="8604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2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2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21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21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21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621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2846">
                <a:tc rowSpan="2">
                  <a:txBody>
                    <a:bodyPr/>
                    <a:lstStyle/>
                    <a:p>
                      <a:pPr marL="0" marR="0" indent="0" algn="ctr" defTabSz="685800" rtl="0" eaLnBrk="1" fontAlgn="auto" latinLnBrk="1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실</a:t>
                      </a: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ko-KR" alt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본부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</a:rPr>
                        <a:t>빌딩</a:t>
                      </a: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사업장</a:t>
                      </a: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685800" rtl="0" eaLnBrk="1" fontAlgn="auto" latinLnBrk="1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지사</a:t>
                      </a: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marL="0" marR="0" indent="0" algn="ctr" defTabSz="685800" rtl="0" eaLnBrk="1" fontAlgn="auto" latinLnBrk="1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지원센터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846">
                <a:tc vMerge="1">
                  <a:txBody>
                    <a:bodyPr/>
                    <a:lstStyle/>
                    <a:p>
                      <a:pPr marL="0" marR="0" indent="0" algn="ctr" defTabSz="685800" rtl="0" eaLnBrk="1" fontAlgn="auto" latinLnBrk="1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100" b="1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kt</a:t>
                      </a:r>
                      <a:r>
                        <a:rPr lang="en-US" altLang="ko-KR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altLang="en-US" sz="1100" b="1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외부빌딩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호텔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altLang="ko-KR" sz="1100" b="1" kern="100" dirty="0" err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인프라센터</a:t>
                      </a:r>
                      <a:endParaRPr lang="ko-KR" alt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호텔</a:t>
                      </a:r>
                      <a:endParaRPr lang="ko-KR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734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실</a:t>
                      </a:r>
                      <a:r>
                        <a:rPr lang="en-US" sz="1100" kern="10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</a:rPr>
                        <a:t>본부장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소장</a:t>
                      </a: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센터장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1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10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팀장</a:t>
                      </a:r>
                      <a:r>
                        <a:rPr lang="en-US" altLang="ko-KR" sz="10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ko-KR" sz="10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센터장</a:t>
                      </a:r>
                      <a:r>
                        <a:rPr lang="en-US" altLang="ko-KR" sz="10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ko-KR" sz="10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소장</a:t>
                      </a:r>
                      <a:endParaRPr lang="ko-KR" sz="1000" kern="100" spc="-1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소장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소장</a:t>
                      </a: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팀장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지사장</a:t>
                      </a:r>
                      <a:r>
                        <a:rPr lang="en-US" sz="11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sz="1100" kern="100" spc="-15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센터장</a:t>
                      </a:r>
                      <a:endParaRPr lang="ko-KR" sz="1100" kern="100" spc="-15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3" marR="68583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C25A75CE-B430-7003-CA55-2C7DB7AE1F09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6011E910-A3AB-CA27-A928-F49A794C7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19288"/>
            <a:ext cx="5637212" cy="61436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42996AE8-015E-C605-0D3F-5C7843D38DE2}"/>
              </a:ext>
            </a:extLst>
          </p:cNvPr>
          <p:cNvSpPr/>
          <p:nvPr/>
        </p:nvSpPr>
        <p:spPr>
          <a:xfrm>
            <a:off x="588464" y="1332590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이행 생활화 및 자율 </a:t>
            </a:r>
            <a:r>
              <a:rPr kumimoji="1" lang="ko-KR" altLang="en-US" sz="1400" b="1" spc="-4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예방체계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구축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A8DF73BC-BB05-B77D-175B-12AB26E8D08F}"/>
              </a:ext>
            </a:extLst>
          </p:cNvPr>
          <p:cNvSpPr/>
          <p:nvPr/>
        </p:nvSpPr>
        <p:spPr>
          <a:xfrm>
            <a:off x="273310" y="1332590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9701" name="슬라이드 번호 개체 틀 1">
            <a:extLst>
              <a:ext uri="{FF2B5EF4-FFF2-40B4-BE49-F238E27FC236}">
                <a16:creationId xmlns:a16="http://schemas.microsoft.com/office/drawing/2014/main" id="{D3B1C81E-FBA3-8329-F7E8-13230CA4D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8C903CF-7F76-4D2A-94D1-34CB2001EB42}" type="slidenum">
              <a:rPr lang="ko-KR" altLang="en-US" smtClean="0">
                <a:solidFill>
                  <a:srgbClr val="898989"/>
                </a:solidFill>
              </a:rPr>
              <a:pPr/>
              <a:t>25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2275BD43-E38C-9888-5D82-409CEA535C6F}"/>
              </a:ext>
            </a:extLst>
          </p:cNvPr>
          <p:cNvSpPr/>
          <p:nvPr/>
        </p:nvSpPr>
        <p:spPr>
          <a:xfrm>
            <a:off x="589617" y="1885539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안전보건 교육실시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CC66A9-91D7-5472-2912-DCF40DD07952}"/>
              </a:ext>
            </a:extLst>
          </p:cNvPr>
          <p:cNvSpPr txBox="1"/>
          <p:nvPr/>
        </p:nvSpPr>
        <p:spPr>
          <a:xfrm>
            <a:off x="583838" y="2302937"/>
            <a:ext cx="5690324" cy="270843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법적근거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latin typeface="+mn-ea"/>
              </a:rPr>
              <a:t>   ○ 산업안전보건법 제</a:t>
            </a:r>
            <a:r>
              <a:rPr lang="en-US" altLang="ko-KR" sz="1200" dirty="0">
                <a:latin typeface="+mn-ea"/>
              </a:rPr>
              <a:t>29</a:t>
            </a:r>
            <a:r>
              <a:rPr lang="ko-KR" altLang="en-US" sz="1200" dirty="0">
                <a:latin typeface="+mn-ea"/>
              </a:rPr>
              <a:t>조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근로자에 대한 안전보건교육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산업안전보건법 시행규칙 제</a:t>
            </a:r>
            <a:r>
              <a:rPr lang="en-US" altLang="ko-KR" sz="1200" dirty="0">
                <a:latin typeface="+mn-ea"/>
              </a:rPr>
              <a:t>26</a:t>
            </a:r>
            <a:r>
              <a:rPr lang="ko-KR" altLang="en-US" sz="1200" dirty="0">
                <a:latin typeface="+mn-ea"/>
              </a:rPr>
              <a:t>조 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교육시간 및 교육내용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defTabSz="829544" eaLnBrk="1" fontAlgn="auto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나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 err="1">
                <a:latin typeface="+mn-ea"/>
              </a:rPr>
              <a:t>교육주관</a:t>
            </a:r>
            <a:endParaRPr lang="en-US" altLang="ko-KR" sz="1200" b="1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전문기관 위탁교육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>
                <a:latin typeface="+mn-ea"/>
              </a:rPr>
              <a:t>매년 위탁</a:t>
            </a:r>
            <a:r>
              <a:rPr lang="en-US" altLang="ko-KR" sz="1200" dirty="0">
                <a:latin typeface="+mn-ea"/>
              </a:rPr>
              <a:t>)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경영기획실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</a:t>
            </a:r>
            <a:r>
              <a:rPr lang="ko-KR" altLang="en-US" sz="1200" dirty="0">
                <a:latin typeface="+mn-ea"/>
              </a:rPr>
              <a:t>○ 현장 자체 교육 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 err="1">
                <a:latin typeface="+mn-ea"/>
              </a:rPr>
              <a:t>관리감독자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- </a:t>
            </a:r>
            <a:r>
              <a:rPr lang="ko-KR" altLang="en-US" sz="1200" dirty="0">
                <a:latin typeface="+mn-ea"/>
              </a:rPr>
              <a:t>안전점검의 날 교육 </a:t>
            </a:r>
            <a:r>
              <a:rPr lang="en-US" altLang="ko-KR" sz="1200" dirty="0">
                <a:latin typeface="+mn-ea"/>
              </a:rPr>
              <a:t>(</a:t>
            </a:r>
            <a:r>
              <a:rPr lang="ko-KR" altLang="en-US" sz="1200" dirty="0" err="1">
                <a:latin typeface="+mn-ea"/>
              </a:rPr>
              <a:t>전사공통</a:t>
            </a:r>
            <a:r>
              <a:rPr lang="en-US" altLang="ko-KR" sz="1200" dirty="0">
                <a:latin typeface="+mn-ea"/>
              </a:rPr>
              <a:t>)</a:t>
            </a: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- </a:t>
            </a:r>
            <a:r>
              <a:rPr lang="ko-KR" altLang="en-US" sz="1200" dirty="0" err="1">
                <a:latin typeface="+mn-ea"/>
              </a:rPr>
              <a:t>사업장별</a:t>
            </a:r>
            <a:r>
              <a:rPr lang="ko-KR" altLang="en-US" sz="1200" dirty="0">
                <a:latin typeface="+mn-ea"/>
              </a:rPr>
              <a:t> 일일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 err="1">
                <a:latin typeface="+mn-ea"/>
              </a:rPr>
              <a:t>주간결산</a:t>
            </a:r>
            <a:r>
              <a:rPr lang="ko-KR" altLang="en-US" sz="1200" dirty="0">
                <a:latin typeface="+mn-ea"/>
              </a:rPr>
              <a:t> 등 자체 </a:t>
            </a:r>
            <a:r>
              <a:rPr lang="ko-KR" altLang="en-US" sz="1200" dirty="0" err="1">
                <a:latin typeface="+mn-ea"/>
              </a:rPr>
              <a:t>회의활용</a:t>
            </a:r>
            <a:r>
              <a:rPr lang="ko-KR" altLang="en-US" sz="1200" dirty="0">
                <a:latin typeface="+mn-ea"/>
              </a:rPr>
              <a:t> 교육  </a:t>
            </a: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dirty="0">
              <a:latin typeface="+mn-ea"/>
            </a:endParaRPr>
          </a:p>
          <a:p>
            <a:pPr defTabSz="829544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다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>
                <a:latin typeface="+mn-ea"/>
              </a:rPr>
              <a:t>교육계획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29704" name="TextBox 6">
            <a:extLst>
              <a:ext uri="{FF2B5EF4-FFF2-40B4-BE49-F238E27FC236}">
                <a16:creationId xmlns:a16="http://schemas.microsoft.com/office/drawing/2014/main" id="{AE40FB57-DE22-0E13-6A96-B9B4DFA2CE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3075" y="4778375"/>
            <a:ext cx="10128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 eaLnBrk="1" latinLnBrk="1" hangingPunct="1"/>
            <a:r>
              <a:rPr lang="en-US" altLang="ko-KR" sz="900">
                <a:latin typeface="맑은 고딕" panose="020B0503020000020004" pitchFamily="50" charset="-127"/>
              </a:rPr>
              <a:t>(</a:t>
            </a:r>
            <a:r>
              <a:rPr lang="ko-KR" altLang="en-US" sz="900">
                <a:latin typeface="맑은 고딕" panose="020B0503020000020004" pitchFamily="50" charset="-127"/>
              </a:rPr>
              <a:t>금액단위 </a:t>
            </a:r>
            <a:r>
              <a:rPr lang="en-US" altLang="ko-KR" sz="900">
                <a:latin typeface="맑은 고딕" panose="020B0503020000020004" pitchFamily="50" charset="-127"/>
              </a:rPr>
              <a:t>: </a:t>
            </a:r>
            <a:r>
              <a:rPr lang="ko-KR" altLang="en-US" sz="900">
                <a:latin typeface="맑은 고딕" panose="020B0503020000020004" pitchFamily="50" charset="-127"/>
              </a:rPr>
              <a:t>천원</a:t>
            </a:r>
            <a:r>
              <a:rPr lang="en-US" altLang="ko-KR" sz="900">
                <a:latin typeface="맑은 고딕" panose="020B0503020000020004" pitchFamily="50" charset="-127"/>
              </a:rPr>
              <a:t>)</a:t>
            </a:r>
            <a:endParaRPr lang="ko-KR" altLang="en-US" sz="900">
              <a:latin typeface="맑은 고딕" panose="020B0503020000020004" pitchFamily="50" charset="-127"/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5BCEF431-36F7-EF54-02D6-DB9317F2E806}"/>
              </a:ext>
            </a:extLst>
          </p:cNvPr>
          <p:cNvGraphicFramePr>
            <a:graphicFrameLocks noGrp="1"/>
          </p:cNvGraphicFramePr>
          <p:nvPr/>
        </p:nvGraphicFramePr>
        <p:xfrm>
          <a:off x="363538" y="5016500"/>
          <a:ext cx="6197600" cy="2984497"/>
        </p:xfrm>
        <a:graphic>
          <a:graphicData uri="http://schemas.openxmlformats.org/drawingml/2006/table">
            <a:tbl>
              <a:tblPr/>
              <a:tblGrid>
                <a:gridCol w="37243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47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02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118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교육과정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예정인원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 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교육비</a:t>
                      </a:r>
                      <a:endParaRPr lang="en-US" altLang="ko-KR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33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산업안전보건 교육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1~4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 사무직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59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65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18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1,170 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33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산업안전보건 교육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1~4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 비사무직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59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239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36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8,604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33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 법정의무교육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59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298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7.5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2,235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33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관리 책임자 직무교육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59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51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51 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33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 관리책임자 직무교육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7159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253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1,518 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33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관리감독자 또는 위험성평가 교육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137159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203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147 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29,841 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33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43,419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0CE327FF-9933-AB8E-0C5D-7EAAE26C7005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FDB9C3DD-14B1-0B24-2E5A-B68049E49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893888"/>
            <a:ext cx="5637212" cy="61436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ABC95667-2038-334E-7FA8-D613CE707820}"/>
              </a:ext>
            </a:extLst>
          </p:cNvPr>
          <p:cNvSpPr/>
          <p:nvPr/>
        </p:nvSpPr>
        <p:spPr>
          <a:xfrm>
            <a:off x="588464" y="1328181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안전보건 이행 생활화 및 자율 </a:t>
            </a:r>
            <a:r>
              <a:rPr kumimoji="1" lang="ko-KR" altLang="en-US" sz="1400" b="1" spc="-40" dirty="0" err="1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예방체계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구축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08843DCB-2C84-7FA9-9A27-56A19C670D17}"/>
              </a:ext>
            </a:extLst>
          </p:cNvPr>
          <p:cNvSpPr/>
          <p:nvPr/>
        </p:nvSpPr>
        <p:spPr>
          <a:xfrm>
            <a:off x="273310" y="1328181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30725" name="슬라이드 번호 개체 틀 1">
            <a:extLst>
              <a:ext uri="{FF2B5EF4-FFF2-40B4-BE49-F238E27FC236}">
                <a16:creationId xmlns:a16="http://schemas.microsoft.com/office/drawing/2014/main" id="{42D90F4A-639A-6D43-25BE-3FA530714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786A62A-AAD2-46CF-BDEC-0CFF46427FCF}" type="slidenum">
              <a:rPr lang="ko-KR" altLang="en-US" smtClean="0">
                <a:solidFill>
                  <a:srgbClr val="898989"/>
                </a:solidFill>
              </a:rPr>
              <a:pPr/>
              <a:t>26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4EF700AC-3B07-1FCD-4B45-9ABEE742A6D6}"/>
              </a:ext>
            </a:extLst>
          </p:cNvPr>
          <p:cNvSpPr/>
          <p:nvPr/>
        </p:nvSpPr>
        <p:spPr>
          <a:xfrm>
            <a:off x="589617" y="1881130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직원 건강 증진을 위한 건강검진 실시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5FF6CE-9D53-799E-4194-D1D40D44E7C5}"/>
              </a:ext>
            </a:extLst>
          </p:cNvPr>
          <p:cNvSpPr txBox="1"/>
          <p:nvPr/>
        </p:nvSpPr>
        <p:spPr>
          <a:xfrm>
            <a:off x="248424" y="2297886"/>
            <a:ext cx="6317475" cy="38010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가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건강검진기관 위탁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나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건강검진 조치 프로세스</a:t>
            </a:r>
            <a:endParaRPr lang="en-US" altLang="ko-KR" sz="1200" b="1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  다</a:t>
            </a:r>
            <a:r>
              <a:rPr lang="en-US" altLang="ko-KR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. 2024</a:t>
            </a:r>
            <a:r>
              <a:rPr lang="ko-KR" altLang="en-US" sz="12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latin typeface="+mn-ea"/>
              </a:rPr>
              <a:t>년도 건강검진 대상</a:t>
            </a: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latin typeface="+mn-ea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F984D05E-6BFE-066C-61E9-84D809560A15}"/>
              </a:ext>
            </a:extLst>
          </p:cNvPr>
          <p:cNvGraphicFramePr>
            <a:graphicFrameLocks noGrp="1"/>
          </p:cNvGraphicFramePr>
          <p:nvPr/>
        </p:nvGraphicFramePr>
        <p:xfrm>
          <a:off x="247650" y="2609850"/>
          <a:ext cx="6283326" cy="736600"/>
        </p:xfrm>
        <a:graphic>
          <a:graphicData uri="http://schemas.openxmlformats.org/drawingml/2006/table">
            <a:tbl>
              <a:tblPr firstRow="1" bandRow="1"/>
              <a:tblGrid>
                <a:gridCol w="1639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2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0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03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830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한국의학연구소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(KMI)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1451" marR="91451" marT="45652" marB="4565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한국건강관리협회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(KAHP)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1451" marR="91451" marT="45652" marB="4565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원주 성지병원</a:t>
                      </a:r>
                    </a:p>
                  </a:txBody>
                  <a:tcPr marL="91451" marR="91451" marT="45652" marB="4565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지역 검진 기관</a:t>
                      </a:r>
                    </a:p>
                  </a:txBody>
                  <a:tcPr marL="91451" marR="91451" marT="45652" marB="4565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30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수도권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부산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대구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광주</a:t>
                      </a:r>
                    </a:p>
                  </a:txBody>
                  <a:tcPr marL="137177" marR="7621" marT="760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부산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울산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경남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충남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충북</a:t>
                      </a:r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제주</a:t>
                      </a:r>
                    </a:p>
                  </a:txBody>
                  <a:tcPr marL="91451" marR="91451" marT="45652" marB="4565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강원</a:t>
                      </a:r>
                    </a:p>
                  </a:txBody>
                  <a:tcPr marL="91451" marR="91451" marT="45652" marB="45652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lvl="0"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그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외지역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21" marR="7621" marT="760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0565B9C3-2A87-9801-7B31-7700A1DCFA26}"/>
              </a:ext>
            </a:extLst>
          </p:cNvPr>
          <p:cNvGraphicFramePr>
            <a:graphicFrameLocks noGrp="1"/>
          </p:cNvGraphicFramePr>
          <p:nvPr/>
        </p:nvGraphicFramePr>
        <p:xfrm>
          <a:off x="247650" y="3814763"/>
          <a:ext cx="6283325" cy="1620838"/>
        </p:xfrm>
        <a:graphic>
          <a:graphicData uri="http://schemas.openxmlformats.org/drawingml/2006/table">
            <a:tbl>
              <a:tblPr firstRow="1" bandRow="1"/>
              <a:tblGrid>
                <a:gridCol w="859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0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33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955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구 분</a:t>
                      </a:r>
                    </a:p>
                  </a:txBody>
                  <a:tcPr marL="91451" marR="91451" marT="44621" marB="4462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일반건강진단</a:t>
                      </a:r>
                    </a:p>
                  </a:txBody>
                  <a:tcPr marL="91451" marR="91451" marT="44621" marB="4462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특수건강진단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야간작업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종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91451" marR="91451" marT="44621" marB="4462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4924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건강진단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</a:p>
                    <a:p>
                      <a:pPr algn="l" fontAlgn="ctr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결과접수</a:t>
                      </a:r>
                    </a:p>
                  </a:txBody>
                  <a:tcPr marL="137177" marR="7621" marT="743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결과 접수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직원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회사</a:t>
                      </a:r>
                      <a:r>
                        <a:rPr lang="en-US" altLang="ko-KR" sz="1000" dirty="0"/>
                        <a:t>)</a:t>
                      </a:r>
                    </a:p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/>
                        <a:t>※ </a:t>
                      </a:r>
                      <a:r>
                        <a:rPr lang="ko-KR" altLang="en-US" sz="1000" dirty="0"/>
                        <a:t>일반건강진단 결과표</a:t>
                      </a:r>
                    </a:p>
                  </a:txBody>
                  <a:tcPr marL="91451" marR="91451" marT="44621" marB="4462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유소견자 발생시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접수</a:t>
                      </a:r>
                      <a:r>
                        <a:rPr lang="en-US" altLang="ko-KR" sz="1000" dirty="0"/>
                        <a:t>(</a:t>
                      </a:r>
                      <a:r>
                        <a:rPr lang="ko-KR" altLang="en-US" sz="1000" dirty="0"/>
                        <a:t>직원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회사</a:t>
                      </a:r>
                      <a:r>
                        <a:rPr lang="en-US" altLang="ko-KR" sz="1000" dirty="0"/>
                        <a:t>)</a:t>
                      </a:r>
                    </a:p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en-US" altLang="ko-KR" sz="1000" dirty="0"/>
                        <a:t>30</a:t>
                      </a:r>
                      <a:r>
                        <a:rPr lang="ko-KR" altLang="en-US" sz="1000" dirty="0"/>
                        <a:t>일 이내 고용노동부 제출</a:t>
                      </a:r>
                      <a:endParaRPr lang="en-US" altLang="ko-KR" sz="1000" dirty="0"/>
                    </a:p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/>
                        <a:t>※ </a:t>
                      </a:r>
                      <a:r>
                        <a:rPr lang="ko-KR" altLang="en-US" sz="1000" dirty="0"/>
                        <a:t>특수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 err="1"/>
                        <a:t>배치전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수시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임시</a:t>
                      </a:r>
                      <a:r>
                        <a:rPr lang="en-US" altLang="ko-KR" sz="1000" dirty="0"/>
                        <a:t>/ </a:t>
                      </a:r>
                      <a:r>
                        <a:rPr lang="ko-KR" altLang="en-US" sz="1000" dirty="0"/>
                        <a:t>건강진단 결과표</a:t>
                      </a:r>
                    </a:p>
                  </a:txBody>
                  <a:tcPr marL="91451" marR="91451" marT="44621" marB="4462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364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fontAlgn="ctr">
                        <a:lnSpc>
                          <a:spcPts val="1800"/>
                        </a:lnSpc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사후관리</a:t>
                      </a:r>
                    </a:p>
                  </a:txBody>
                  <a:tcPr marL="137177" marR="7621" marT="743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건강진단 결과 결과표 접수 후 중요질병</a:t>
                      </a:r>
                      <a:r>
                        <a:rPr lang="en-US" altLang="ko-KR" sz="1000" dirty="0"/>
                        <a:t>/</a:t>
                      </a:r>
                      <a:r>
                        <a:rPr lang="ko-KR" altLang="en-US" sz="1000" dirty="0"/>
                        <a:t>직업병 질병 유소견자 개별면담</a:t>
                      </a:r>
                      <a:endParaRPr lang="en-US" altLang="ko-KR" sz="1000" dirty="0"/>
                    </a:p>
                    <a:p>
                      <a:pPr algn="l" latinLnBrk="1">
                        <a:lnSpc>
                          <a:spcPts val="1800"/>
                        </a:lnSpc>
                      </a:pPr>
                      <a:r>
                        <a:rPr lang="en-US" altLang="ko-KR" sz="10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</a:t>
                      </a:r>
                      <a:r>
                        <a:rPr lang="ko-KR" altLang="en-US" sz="1000" dirty="0"/>
                        <a:t>유소견자에 대한 건강증진활동 프로그램 계획작성 및 실행</a:t>
                      </a:r>
                    </a:p>
                  </a:txBody>
                  <a:tcPr marL="91451" marR="91451" marT="44621" marB="4462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B229A679-DD77-842E-62C4-55E540EC977A}"/>
              </a:ext>
            </a:extLst>
          </p:cNvPr>
          <p:cNvGraphicFramePr>
            <a:graphicFrameLocks noGrp="1"/>
          </p:cNvGraphicFramePr>
          <p:nvPr/>
        </p:nvGraphicFramePr>
        <p:xfrm>
          <a:off x="273050" y="5848350"/>
          <a:ext cx="6292850" cy="3582991"/>
        </p:xfrm>
        <a:graphic>
          <a:graphicData uri="http://schemas.openxmlformats.org/drawingml/2006/table">
            <a:tbl>
              <a:tblPr/>
              <a:tblGrid>
                <a:gridCol w="721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1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80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6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71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72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9951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/>
                        <a:t>구 분</a:t>
                      </a:r>
                    </a:p>
                  </a:txBody>
                  <a:tcPr marL="91424" marR="9142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인원수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 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소요예상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440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일반검진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실본부</a:t>
                      </a:r>
                      <a:b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스탭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실본부장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배우자 포함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6,000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단장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팀장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지사장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배우자 포함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35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10,500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실본부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43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8,600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90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25,100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FM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사업본부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426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21,300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서비스사업본부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39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7,800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인프라사업본부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55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11,000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호남사업본부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260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13,000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780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53,100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1440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특수검진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FM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사업본부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301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7,528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성장사업본부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387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7,900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호텔사업본부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221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18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4,066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인프라사업본부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73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101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7,419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호남사업본부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238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27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6,612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14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 계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1,220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33,527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1440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1,672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111,727     </a:t>
                      </a:r>
                    </a:p>
                  </a:txBody>
                  <a:tcPr marL="7618" marR="7618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9F333C1C-74E9-4204-CB5E-0C3278F5C5F6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6">
            <a:extLst>
              <a:ext uri="{FF2B5EF4-FFF2-40B4-BE49-F238E27FC236}">
                <a16:creationId xmlns:a16="http://schemas.microsoft.com/office/drawing/2014/main" id="{E5A21DE2-3997-848F-09E8-8BAF5C3C1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63" y="1909763"/>
            <a:ext cx="5637212" cy="614362"/>
          </a:xfrm>
          <a:prstGeom prst="roundRect">
            <a:avLst>
              <a:gd name="adj" fmla="val 0"/>
            </a:avLst>
          </a:prstGeom>
          <a:noFill/>
          <a:ln w="6350" cap="flat" cmpd="sng" algn="ctr">
            <a:noFill/>
            <a:prstDash val="solid"/>
          </a:ln>
          <a:effectLst/>
        </p:spPr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altLang="ko-KR" sz="1200" spc="-3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54" name="모서리가 둥근 직사각형 20">
            <a:extLst>
              <a:ext uri="{FF2B5EF4-FFF2-40B4-BE49-F238E27FC236}">
                <a16:creationId xmlns:a16="http://schemas.microsoft.com/office/drawing/2014/main" id="{BCC4AA96-B28F-7852-B1FF-8DBEE2B79DC9}"/>
              </a:ext>
            </a:extLst>
          </p:cNvPr>
          <p:cNvSpPr/>
          <p:nvPr/>
        </p:nvSpPr>
        <p:spPr>
          <a:xfrm>
            <a:off x="588464" y="1328539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 중대산업재해 발생요인 근원적 해소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55" name="모서리가 둥근 직사각형 20">
            <a:extLst>
              <a:ext uri="{FF2B5EF4-FFF2-40B4-BE49-F238E27FC236}">
                <a16:creationId xmlns:a16="http://schemas.microsoft.com/office/drawing/2014/main" id="{B4C587CB-87EC-855A-F1F6-19F76AEA4996}"/>
              </a:ext>
            </a:extLst>
          </p:cNvPr>
          <p:cNvSpPr/>
          <p:nvPr/>
        </p:nvSpPr>
        <p:spPr>
          <a:xfrm>
            <a:off x="273310" y="1328539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4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31749" name="슬라이드 번호 개체 틀 1">
            <a:extLst>
              <a:ext uri="{FF2B5EF4-FFF2-40B4-BE49-F238E27FC236}">
                <a16:creationId xmlns:a16="http://schemas.microsoft.com/office/drawing/2014/main" id="{8D02E0A2-4C8B-BCF1-F3DE-F367B8D6D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017AF8-F61A-41E9-88B9-8D2C1D7CBC96}" type="slidenum">
              <a:rPr lang="ko-KR" altLang="en-US" smtClean="0">
                <a:solidFill>
                  <a:srgbClr val="898989"/>
                </a:solidFill>
              </a:rPr>
              <a:pPr/>
              <a:t>27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6" name="사각형: 둥근 모서리 76">
            <a:extLst>
              <a:ext uri="{FF2B5EF4-FFF2-40B4-BE49-F238E27FC236}">
                <a16:creationId xmlns:a16="http://schemas.microsoft.com/office/drawing/2014/main" id="{3F16A6CD-2735-5B43-D469-D09BA9D5FB2D}"/>
              </a:ext>
            </a:extLst>
          </p:cNvPr>
          <p:cNvSpPr/>
          <p:nvPr/>
        </p:nvSpPr>
        <p:spPr>
          <a:xfrm>
            <a:off x="589617" y="1877076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보호구 착용 기준 확립</a:t>
            </a:r>
          </a:p>
        </p:txBody>
      </p:sp>
      <p:sp>
        <p:nvSpPr>
          <p:cNvPr id="20" name="사각형: 둥근 모서리 76">
            <a:extLst>
              <a:ext uri="{FF2B5EF4-FFF2-40B4-BE49-F238E27FC236}">
                <a16:creationId xmlns:a16="http://schemas.microsoft.com/office/drawing/2014/main" id="{3F8F63D8-8172-3763-3A83-D51AB2D80E2A}"/>
              </a:ext>
            </a:extLst>
          </p:cNvPr>
          <p:cNvSpPr/>
          <p:nvPr/>
        </p:nvSpPr>
        <p:spPr>
          <a:xfrm>
            <a:off x="588827" y="5361872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spc="-70" dirty="0" err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안전작업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 절차서</a:t>
            </a:r>
            <a:r>
              <a:rPr lang="en-US" altLang="ko-KR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(SOP) </a:t>
            </a:r>
            <a:r>
              <a:rPr lang="ko-KR" altLang="en-US" sz="1200" b="1" spc="-7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제작</a:t>
            </a: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A717FC8D-355B-416E-2434-0BAC9643A813}"/>
              </a:ext>
            </a:extLst>
          </p:cNvPr>
          <p:cNvGraphicFramePr>
            <a:graphicFrameLocks noGrp="1"/>
          </p:cNvGraphicFramePr>
          <p:nvPr/>
        </p:nvGraphicFramePr>
        <p:xfrm>
          <a:off x="304002" y="2270661"/>
          <a:ext cx="6252368" cy="26517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3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33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697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-30" normalizeH="0" baseline="0" noProof="0" dirty="0" err="1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추진목적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47494" marB="4749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29544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○ </a:t>
                      </a:r>
                      <a:r>
                        <a:rPr kumimoji="0" lang="ko-KR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보호구 착용 기준을 </a:t>
                      </a:r>
                      <a:r>
                        <a:rPr kumimoji="0" lang="ko-KR" altLang="ko-KR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확립</a:t>
                      </a:r>
                      <a:r>
                        <a:rPr kumimoji="0" lang="ko-KR" altLang="en-US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하므</a:t>
                      </a:r>
                      <a:r>
                        <a:rPr kumimoji="0" lang="ko-KR" altLang="ko-KR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로써</a:t>
                      </a:r>
                      <a:r>
                        <a:rPr kumimoji="0" lang="ko-KR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작업자들의 안전을 보장하고</a:t>
                      </a: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업무</a:t>
                      </a:r>
                      <a:endParaRPr kumimoji="0" lang="en-US" altLang="ko-K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829544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ko-KR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생</a:t>
                      </a:r>
                      <a:r>
                        <a:rPr kumimoji="0" lang="ko-KR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산성 향상</a:t>
                      </a:r>
                      <a:r>
                        <a:rPr kumimoji="0" lang="ko-KR" alt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하기 위함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47494" marB="4749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976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3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</a:rPr>
                        <a:t>보호구 </a:t>
                      </a:r>
                      <a:r>
                        <a:rPr lang="ko-KR" altLang="en-US" sz="1200" b="1" spc="-30" dirty="0" err="1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</a:rPr>
                        <a:t>착용기준</a:t>
                      </a:r>
                      <a:r>
                        <a:rPr lang="ko-KR" altLang="en-US" sz="1200" b="1" spc="-3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</a:rPr>
                        <a:t> 확립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47494" marB="4749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1" fontAlgn="auto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200" dirty="0">
                          <a:latin typeface="+mn-ea"/>
                        </a:rPr>
                        <a:t>○ 작업에 따른 보호구 착용 기준 표준화 설정</a:t>
                      </a:r>
                      <a:endParaRPr lang="en-US" altLang="ko-KR" sz="1200" dirty="0">
                        <a:latin typeface="+mn-ea"/>
                      </a:endParaRPr>
                    </a:p>
                    <a:p>
                      <a:pPr eaLnBrk="1" fontAlgn="auto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dirty="0">
                          <a:latin typeface="+mn-ea"/>
                        </a:rPr>
                        <a:t>    - </a:t>
                      </a:r>
                      <a:r>
                        <a:rPr lang="ko-KR" altLang="en-US" sz="1200" dirty="0" err="1">
                          <a:latin typeface="+mn-ea"/>
                        </a:rPr>
                        <a:t>작업별</a:t>
                      </a:r>
                      <a:r>
                        <a:rPr lang="ko-KR" altLang="en-US" sz="1200" dirty="0">
                          <a:latin typeface="+mn-ea"/>
                        </a:rPr>
                        <a:t> </a:t>
                      </a:r>
                      <a:r>
                        <a:rPr lang="ko-KR" altLang="en-US" sz="1200" dirty="0" err="1">
                          <a:latin typeface="+mn-ea"/>
                        </a:rPr>
                        <a:t>안전보호구</a:t>
                      </a:r>
                      <a:r>
                        <a:rPr lang="ko-KR" altLang="en-US" sz="1200" dirty="0">
                          <a:latin typeface="+mn-ea"/>
                        </a:rPr>
                        <a:t> 착용 기준 작성 배포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47494" marB="4749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0833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3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</a:rPr>
                        <a:t>평가 및 </a:t>
                      </a:r>
                      <a:endParaRPr lang="en-US" altLang="ko-KR" sz="1200" b="1" spc="-3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latin typeface="+mn-ea"/>
                      </a:endParaRPr>
                    </a:p>
                    <a:p>
                      <a:pPr marL="0" marR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3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</a:rPr>
                        <a:t>피드백 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47494" marB="4749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1" fontAlgn="auto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200" dirty="0">
                          <a:latin typeface="+mn-ea"/>
                        </a:rPr>
                        <a:t>○ 보호구 착용 준수 여부 주기적 점검</a:t>
                      </a:r>
                      <a:r>
                        <a:rPr lang="en-US" altLang="ko-KR" sz="1200" dirty="0">
                          <a:latin typeface="+mn-ea"/>
                        </a:rPr>
                        <a:t>     </a:t>
                      </a:r>
                    </a:p>
                    <a:p>
                      <a:pPr eaLnBrk="1" fontAlgn="auto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200" dirty="0">
                          <a:latin typeface="+mn-ea"/>
                        </a:rPr>
                        <a:t>○ 보호구 미착용 </a:t>
                      </a:r>
                      <a:r>
                        <a:rPr lang="ko-KR" altLang="en-US" sz="1200" dirty="0" err="1">
                          <a:latin typeface="+mn-ea"/>
                        </a:rPr>
                        <a:t>개선극복</a:t>
                      </a:r>
                      <a:r>
                        <a:rPr lang="ko-KR" altLang="en-US" sz="1200" dirty="0">
                          <a:latin typeface="+mn-ea"/>
                        </a:rPr>
                        <a:t> 사례 수집 </a:t>
                      </a:r>
                      <a:r>
                        <a:rPr lang="en-US" altLang="ko-KR" sz="1200" dirty="0">
                          <a:latin typeface="+mn-ea"/>
                        </a:rPr>
                        <a:t> </a:t>
                      </a:r>
                    </a:p>
                    <a:p>
                      <a:pPr eaLnBrk="1" fontAlgn="auto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200" dirty="0">
                          <a:latin typeface="+mn-ea"/>
                        </a:rPr>
                        <a:t>○ 보호구 </a:t>
                      </a:r>
                      <a:r>
                        <a:rPr lang="ko-KR" altLang="en-US" sz="1200" dirty="0" err="1">
                          <a:latin typeface="+mn-ea"/>
                        </a:rPr>
                        <a:t>착용기준</a:t>
                      </a:r>
                      <a:r>
                        <a:rPr lang="ko-KR" altLang="en-US" sz="1200" dirty="0">
                          <a:latin typeface="+mn-ea"/>
                        </a:rPr>
                        <a:t> 지속적 보완 및 개선 </a:t>
                      </a:r>
                      <a:r>
                        <a:rPr lang="en-US" altLang="ko-KR" sz="1200" dirty="0">
                          <a:latin typeface="+mn-ea"/>
                        </a:rPr>
                        <a:t>(</a:t>
                      </a:r>
                      <a:r>
                        <a:rPr lang="ko-KR" altLang="en-US" sz="1200" dirty="0">
                          <a:latin typeface="+mn-ea"/>
                        </a:rPr>
                        <a:t>외부전문가 등</a:t>
                      </a:r>
                      <a:r>
                        <a:rPr lang="en-US" altLang="ko-KR" sz="1200" dirty="0">
                          <a:latin typeface="+mn-ea"/>
                        </a:rPr>
                        <a:t>)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47494" marB="4749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6976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3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</a:rPr>
                        <a:t>일정</a:t>
                      </a:r>
                      <a:r>
                        <a:rPr lang="en-US" altLang="ko-KR" sz="1200" b="1" spc="-3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</a:rPr>
                        <a:t>/</a:t>
                      </a:r>
                      <a:r>
                        <a:rPr lang="ko-KR" altLang="en-US" sz="1200" b="1" spc="-3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</a:rPr>
                        <a:t>예산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47494" marB="4749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1" fontAlgn="auto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200" dirty="0">
                          <a:latin typeface="+mn-ea"/>
                        </a:rPr>
                        <a:t>○ 추진일정</a:t>
                      </a:r>
                      <a:r>
                        <a:rPr lang="en-US" altLang="ko-KR" sz="1200" dirty="0">
                          <a:latin typeface="+mn-ea"/>
                        </a:rPr>
                        <a:t> : 2024.03 ~ 2024.04</a:t>
                      </a:r>
                    </a:p>
                    <a:p>
                      <a:pPr eaLnBrk="1" fontAlgn="auto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200" dirty="0">
                          <a:latin typeface="+mn-ea"/>
                        </a:rPr>
                        <a:t> </a:t>
                      </a:r>
                      <a:r>
                        <a:rPr lang="ko-KR" altLang="en-US" sz="1200" dirty="0">
                          <a:latin typeface="+mn-ea"/>
                        </a:rPr>
                        <a:t>○ 소요예산</a:t>
                      </a:r>
                      <a:r>
                        <a:rPr lang="en-US" altLang="ko-KR" sz="1200" dirty="0">
                          <a:latin typeface="+mn-ea"/>
                        </a:rPr>
                        <a:t> : 5,000</a:t>
                      </a:r>
                      <a:r>
                        <a:rPr lang="ko-KR" altLang="en-US" sz="1200" dirty="0">
                          <a:latin typeface="+mn-ea"/>
                        </a:rPr>
                        <a:t>천원</a:t>
                      </a:r>
                      <a:r>
                        <a:rPr lang="en-US" altLang="ko-KR" sz="1200" dirty="0">
                          <a:latin typeface="+mn-ea"/>
                        </a:rPr>
                        <a:t> ( </a:t>
                      </a:r>
                      <a:r>
                        <a:rPr lang="ko-KR" altLang="en-US" sz="1200" dirty="0">
                          <a:latin typeface="+mn-ea"/>
                        </a:rPr>
                        <a:t>교육 및 매뉴얼 제작 배포</a:t>
                      </a:r>
                      <a:r>
                        <a:rPr lang="en-US" altLang="ko-KR" sz="1200" dirty="0">
                          <a:latin typeface="+mn-ea"/>
                        </a:rPr>
                        <a:t>)</a:t>
                      </a:r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T="47494" marB="47494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" name="표 11">
            <a:extLst>
              <a:ext uri="{FF2B5EF4-FFF2-40B4-BE49-F238E27FC236}">
                <a16:creationId xmlns:a16="http://schemas.microsoft.com/office/drawing/2014/main" id="{767D61D5-8E23-ECCA-43A8-4D5733A925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8791193"/>
              </p:ext>
            </p:extLst>
          </p:nvPr>
        </p:nvGraphicFramePr>
        <p:xfrm>
          <a:off x="456402" y="5801271"/>
          <a:ext cx="6099968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1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88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3807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300" b="1" i="0" u="none" strike="noStrike" kern="1200" cap="none" spc="-30" normalizeH="0" baseline="0" noProof="0" dirty="0" err="1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추진목적</a:t>
                      </a:r>
                      <a:endParaRPr lang="ko-KR" alt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T="47701" marB="4770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○ </a:t>
                      </a:r>
                      <a:r>
                        <a:rPr kumimoji="0" lang="ko-KR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안전작업절차서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(SOP)</a:t>
                      </a:r>
                      <a:r>
                        <a:rPr kumimoji="0" lang="ko-KR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는 작업 현장에서 발생할 수 있는</a:t>
                      </a:r>
                      <a:endParaRPr kumimoji="0" lang="en-US" altLang="ko-K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ko-KR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위험요소를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최소화하고</a:t>
                      </a:r>
                      <a:r>
                        <a:rPr kumimoji="0" lang="en-US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ko-KR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안전한 작업 환경을 유지하기 </a:t>
                      </a:r>
                      <a:r>
                        <a:rPr kumimoji="0" lang="ko-KR" alt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위함</a:t>
                      </a:r>
                      <a:endParaRPr kumimoji="0" lang="en-US" altLang="ko-K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T="47701" marB="47701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571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spc="-3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</a:rPr>
                        <a:t>절차서</a:t>
                      </a:r>
                      <a:endParaRPr lang="en-US" altLang="ko-KR" sz="1300" b="1" spc="-3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latin typeface="+mn-ea"/>
                      </a:endParaRPr>
                    </a:p>
                    <a:p>
                      <a:pPr marL="0" marR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spc="-30" dirty="0" err="1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</a:rPr>
                        <a:t>제작계획</a:t>
                      </a:r>
                      <a:endParaRPr lang="ko-KR" alt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T="47701" marB="4770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1" fontAlgn="auto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dirty="0">
                          <a:latin typeface="+mn-ea"/>
                        </a:rPr>
                        <a:t>○ 유해 </a:t>
                      </a:r>
                      <a:r>
                        <a:rPr lang="ko-KR" altLang="en-US" sz="1300" dirty="0" err="1">
                          <a:latin typeface="+mn-ea"/>
                        </a:rPr>
                        <a:t>위험작업</a:t>
                      </a:r>
                      <a:r>
                        <a:rPr lang="ko-KR" altLang="en-US" sz="1300" dirty="0">
                          <a:latin typeface="+mn-ea"/>
                        </a:rPr>
                        <a:t> 수행 및 표준 절차 마련</a:t>
                      </a:r>
                      <a:endParaRPr lang="en-US" altLang="ko-KR" sz="1300" dirty="0">
                        <a:latin typeface="+mn-ea"/>
                      </a:endParaRPr>
                    </a:p>
                    <a:p>
                      <a:pPr eaLnBrk="1" fontAlgn="auto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1300" dirty="0">
                          <a:latin typeface="+mn-ea"/>
                        </a:rPr>
                        <a:t>    - </a:t>
                      </a:r>
                      <a:r>
                        <a:rPr lang="ko-KR" altLang="en-US" sz="1300" dirty="0">
                          <a:latin typeface="+mn-ea"/>
                        </a:rPr>
                        <a:t>표준화된 </a:t>
                      </a:r>
                      <a:r>
                        <a:rPr lang="ko-KR" altLang="en-US" sz="1300" dirty="0" err="1">
                          <a:latin typeface="+mn-ea"/>
                        </a:rPr>
                        <a:t>안전작업</a:t>
                      </a:r>
                      <a:r>
                        <a:rPr lang="ko-KR" altLang="en-US" sz="1300" dirty="0">
                          <a:latin typeface="+mn-ea"/>
                        </a:rPr>
                        <a:t> 절차서 구축</a:t>
                      </a:r>
                      <a:endParaRPr lang="ko-KR" alt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T="47701" marB="47701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8811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spc="-3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</a:rPr>
                        <a:t>평가 및 </a:t>
                      </a:r>
                      <a:endParaRPr lang="en-US" altLang="ko-KR" sz="1300" b="1" spc="-30" dirty="0">
                        <a:ln>
                          <a:solidFill>
                            <a:prstClr val="white">
                              <a:lumMod val="75000"/>
                              <a:alpha val="0"/>
                            </a:prstClr>
                          </a:solidFill>
                        </a:ln>
                        <a:latin typeface="+mn-ea"/>
                      </a:endParaRPr>
                    </a:p>
                    <a:p>
                      <a:pPr marL="0" marR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spc="-3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</a:rPr>
                        <a:t>피드백 </a:t>
                      </a:r>
                      <a:endParaRPr lang="ko-KR" alt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T="47701" marB="4770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1" fontAlgn="auto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dirty="0">
                          <a:latin typeface="+mn-ea"/>
                        </a:rPr>
                        <a:t>○ 안전사고 발생</a:t>
                      </a:r>
                      <a:endParaRPr lang="en-US" altLang="ko-KR" sz="1300" dirty="0">
                        <a:latin typeface="+mn-ea"/>
                      </a:endParaRPr>
                    </a:p>
                    <a:p>
                      <a:pPr eaLnBrk="1" fontAlgn="auto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dirty="0">
                          <a:latin typeface="+mn-ea"/>
                        </a:rPr>
                        <a:t>○ 보호구 미착용 </a:t>
                      </a:r>
                      <a:r>
                        <a:rPr lang="ko-KR" altLang="en-US" sz="1300" dirty="0" err="1">
                          <a:latin typeface="+mn-ea"/>
                        </a:rPr>
                        <a:t>개선극복</a:t>
                      </a:r>
                      <a:r>
                        <a:rPr lang="ko-KR" altLang="en-US" sz="1300" dirty="0">
                          <a:latin typeface="+mn-ea"/>
                        </a:rPr>
                        <a:t> 사례 수집 </a:t>
                      </a:r>
                      <a:r>
                        <a:rPr lang="en-US" altLang="ko-KR" sz="1300" dirty="0">
                          <a:latin typeface="+mn-ea"/>
                        </a:rPr>
                        <a:t> </a:t>
                      </a:r>
                    </a:p>
                    <a:p>
                      <a:pPr eaLnBrk="1" fontAlgn="auto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dirty="0">
                          <a:latin typeface="+mn-ea"/>
                        </a:rPr>
                        <a:t>○ 보호구 </a:t>
                      </a:r>
                      <a:r>
                        <a:rPr lang="ko-KR" altLang="en-US" sz="1300" dirty="0" err="1">
                          <a:latin typeface="+mn-ea"/>
                        </a:rPr>
                        <a:t>착용기준</a:t>
                      </a:r>
                      <a:r>
                        <a:rPr lang="ko-KR" altLang="en-US" sz="1300" dirty="0">
                          <a:latin typeface="+mn-ea"/>
                        </a:rPr>
                        <a:t> 지속적 보완 및 개선 </a:t>
                      </a:r>
                      <a:r>
                        <a:rPr lang="en-US" altLang="ko-KR" sz="1300" dirty="0">
                          <a:latin typeface="+mn-ea"/>
                        </a:rPr>
                        <a:t>(</a:t>
                      </a:r>
                      <a:r>
                        <a:rPr lang="ko-KR" altLang="en-US" sz="1300" dirty="0">
                          <a:latin typeface="+mn-ea"/>
                        </a:rPr>
                        <a:t>외부전문가 등</a:t>
                      </a:r>
                      <a:r>
                        <a:rPr lang="en-US" altLang="ko-KR" sz="1300" dirty="0">
                          <a:latin typeface="+mn-ea"/>
                        </a:rPr>
                        <a:t>)</a:t>
                      </a:r>
                    </a:p>
                  </a:txBody>
                  <a:tcPr marT="47701" marB="47701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9571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spc="-3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</a:rPr>
                        <a:t>일정</a:t>
                      </a:r>
                      <a:r>
                        <a:rPr lang="en-US" altLang="ko-KR" sz="1300" b="1" spc="-3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</a:rPr>
                        <a:t>/</a:t>
                      </a:r>
                      <a:r>
                        <a:rPr lang="ko-KR" altLang="en-US" sz="1300" b="1" spc="-30" dirty="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latin typeface="+mn-ea"/>
                        </a:rPr>
                        <a:t>예산</a:t>
                      </a:r>
                      <a:endParaRPr lang="ko-KR" alt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T="47701" marB="47701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1" fontAlgn="auto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dirty="0">
                          <a:latin typeface="+mn-ea"/>
                        </a:rPr>
                        <a:t>○ 일정</a:t>
                      </a:r>
                      <a:r>
                        <a:rPr lang="en-US" altLang="ko-KR" sz="1300" dirty="0">
                          <a:latin typeface="+mn-ea"/>
                        </a:rPr>
                        <a:t> : 2024.03 ~ 2024.06</a:t>
                      </a:r>
                    </a:p>
                    <a:p>
                      <a:pPr eaLnBrk="1" fontAlgn="auto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1300" dirty="0">
                          <a:latin typeface="+mn-ea"/>
                        </a:rPr>
                        <a:t>○ 예산</a:t>
                      </a:r>
                      <a:r>
                        <a:rPr lang="en-US" altLang="ko-KR" sz="1300" dirty="0">
                          <a:latin typeface="+mn-ea"/>
                        </a:rPr>
                        <a:t> : 5,000</a:t>
                      </a:r>
                      <a:r>
                        <a:rPr lang="ko-KR" altLang="en-US" sz="1300" dirty="0">
                          <a:latin typeface="+mn-ea"/>
                        </a:rPr>
                        <a:t>천원</a:t>
                      </a:r>
                      <a:endParaRPr lang="ko-KR" alt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T="47701" marB="47701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AE67314-6A39-E713-2E5C-4CA7563443F6}"/>
              </a:ext>
            </a:extLst>
          </p:cNvPr>
          <p:cNvSpPr txBox="1"/>
          <p:nvPr/>
        </p:nvSpPr>
        <p:spPr>
          <a:xfrm>
            <a:off x="225743" y="443615"/>
            <a:ext cx="5448947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Ⅳ. 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추진계획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4E5710D4-BDD0-659A-DF8A-F2852D5E82C8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Ⅴ.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 예산 집행내역 및 계획</a:t>
            </a:r>
          </a:p>
        </p:txBody>
      </p:sp>
      <p:graphicFrame>
        <p:nvGraphicFramePr>
          <p:cNvPr id="2" name="표 4">
            <a:extLst>
              <a:ext uri="{FF2B5EF4-FFF2-40B4-BE49-F238E27FC236}">
                <a16:creationId xmlns:a16="http://schemas.microsoft.com/office/drawing/2014/main" id="{BACD984E-4F6D-8FEE-04B5-047A43CC707D}"/>
              </a:ext>
            </a:extLst>
          </p:cNvPr>
          <p:cNvGraphicFramePr>
            <a:graphicFrameLocks noGrp="1"/>
          </p:cNvGraphicFramePr>
          <p:nvPr/>
        </p:nvGraphicFramePr>
        <p:xfrm>
          <a:off x="273050" y="1346200"/>
          <a:ext cx="6324599" cy="8147055"/>
        </p:xfrm>
        <a:graphic>
          <a:graphicData uri="http://schemas.openxmlformats.org/drawingml/2006/table">
            <a:tbl>
              <a:tblPr firstRow="1" bandRow="1"/>
              <a:tblGrid>
                <a:gridCol w="418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2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52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52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52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45531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항  목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2023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2024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증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531">
                <a:tc row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안전사업비 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안전관리비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위험성평가 출장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(3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6,882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1,643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-      5,238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5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현장점검 출장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(2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3,882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7,305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3,423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5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fontAlgn="ctr" latinLnBrk="1" hangingPunct="1"/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10,764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8,949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-      1,815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9369">
                <a:tc rowSpan="4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안전경영 및 안전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시스템 등 지원예산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안전책임자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관리감독자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안전전보건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직책수당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23,350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26,450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3,100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5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컨설팅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8,800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6,650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-      2,150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5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이동형 게시판 설치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7,980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7,980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5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32,150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41,080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8,930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531">
                <a:tc rowSpan="8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8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안전관련 물품 및 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장비 구입비 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안전보호구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31,824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35,007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3,182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5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활선경보기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1,320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1,452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5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혈압계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346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5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혈당계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5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공기청정기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992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1,091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5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분진마스크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45,326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49,859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4,532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5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구급상자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156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5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79,920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87,912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7,992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531">
                <a:tc rowSpan="10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10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 관련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훈련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홍보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산업안전보건 교육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8,910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9,774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864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793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직무교육 및 </a:t>
                      </a:r>
                      <a:b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관리감독자 교육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24,143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31,409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7,265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39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MSDS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1,400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1,400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39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85800" rtl="0" eaLnBrk="1" fontAlgn="ctr" latinLnBrk="1" hangingPunct="1"/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현장점검 출장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(2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1,748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1,748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39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법정교육비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1,668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2,235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567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39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안전지킴이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1,000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39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 업무수행 평가 및 포상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2,770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5,000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2,230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39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산업안전보건 위원회의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1,740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2,160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39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안전혁신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TFT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회의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본부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4,080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4,080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39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44,061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58,806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14,744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39144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전담팀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인건비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132,000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136,620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4,620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39144">
                <a:tc row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건강진단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76,767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111,727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34,960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39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예비비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39,284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43,213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3,928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2391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116,052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154,940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38,888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390093">
                <a:tc grid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합 계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414,948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488,309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73,360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</a:tbl>
          </a:graphicData>
        </a:graphic>
      </p:graphicFrame>
      <p:sp>
        <p:nvSpPr>
          <p:cNvPr id="32957" name="TextBox 2">
            <a:extLst>
              <a:ext uri="{FF2B5EF4-FFF2-40B4-BE49-F238E27FC236}">
                <a16:creationId xmlns:a16="http://schemas.microsoft.com/office/drawing/2014/main" id="{BB395BAA-26F4-394A-9DE8-AB83B3136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9113" y="1150938"/>
            <a:ext cx="101282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ko-KR" sz="900"/>
              <a:t>(</a:t>
            </a:r>
            <a:r>
              <a:rPr lang="ko-KR" altLang="en-US" sz="900"/>
              <a:t>금액단위 </a:t>
            </a:r>
            <a:r>
              <a:rPr lang="en-US" altLang="ko-KR" sz="900"/>
              <a:t>: </a:t>
            </a:r>
            <a:r>
              <a:rPr lang="ko-KR" altLang="en-US" sz="900"/>
              <a:t>천원</a:t>
            </a:r>
            <a:r>
              <a:rPr lang="en-US" altLang="ko-KR" sz="900"/>
              <a:t>)</a:t>
            </a:r>
            <a:endParaRPr lang="ko-KR" altLang="en-US" sz="900"/>
          </a:p>
        </p:txBody>
      </p:sp>
      <p:sp>
        <p:nvSpPr>
          <p:cNvPr id="32958" name="슬라이드 번호 개체 틀 3">
            <a:extLst>
              <a:ext uri="{FF2B5EF4-FFF2-40B4-BE49-F238E27FC236}">
                <a16:creationId xmlns:a16="http://schemas.microsoft.com/office/drawing/2014/main" id="{65A16855-6A85-19E6-08C5-BAE31EC85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3F3CC97-7A04-41B8-8CC4-29A23D725E3F}" type="slidenum">
              <a:rPr lang="ko-KR" altLang="en-US" smtClean="0">
                <a:solidFill>
                  <a:srgbClr val="898989"/>
                </a:solidFill>
              </a:rPr>
              <a:pPr/>
              <a:t>28</a:t>
            </a:fld>
            <a:endParaRPr lang="ko-KR" altLang="en-US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D8B76E5-4989-1B5D-05BD-13D7F8F26402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별첨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1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안전보건 경영 기본 일정표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전사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부서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</a:p>
        </p:txBody>
      </p:sp>
      <p:sp>
        <p:nvSpPr>
          <p:cNvPr id="33795" name="슬라이드 번호 개체 틀 1">
            <a:extLst>
              <a:ext uri="{FF2B5EF4-FFF2-40B4-BE49-F238E27FC236}">
                <a16:creationId xmlns:a16="http://schemas.microsoft.com/office/drawing/2014/main" id="{5AFB0322-32E3-AE3F-4334-1309266A3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6E0F6CE-7A72-4F05-88C9-873984337300}" type="slidenum">
              <a:rPr lang="ko-KR" altLang="en-US" smtClean="0">
                <a:solidFill>
                  <a:srgbClr val="898989"/>
                </a:solidFill>
              </a:rPr>
              <a:pPr/>
              <a:t>29</a:t>
            </a:fld>
            <a:endParaRPr lang="ko-KR" altLang="en-US">
              <a:solidFill>
                <a:srgbClr val="898989"/>
              </a:solidFill>
            </a:endParaRPr>
          </a:p>
        </p:txBody>
      </p:sp>
      <p:pic>
        <p:nvPicPr>
          <p:cNvPr id="33796" name="그림 3">
            <a:extLst>
              <a:ext uri="{FF2B5EF4-FFF2-40B4-BE49-F238E27FC236}">
                <a16:creationId xmlns:a16="http://schemas.microsoft.com/office/drawing/2014/main" id="{432085D7-68E3-089B-E7F6-B5B0FF591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1568450"/>
            <a:ext cx="27384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A901318A-B94D-8B1B-26DE-5271F44742E8}"/>
              </a:ext>
            </a:extLst>
          </p:cNvPr>
          <p:cNvGraphicFramePr>
            <a:graphicFrameLocks noGrp="1"/>
          </p:cNvGraphicFramePr>
          <p:nvPr/>
        </p:nvGraphicFramePr>
        <p:xfrm>
          <a:off x="296863" y="1566863"/>
          <a:ext cx="6267451" cy="7751747"/>
        </p:xfrm>
        <a:graphic>
          <a:graphicData uri="http://schemas.openxmlformats.org/drawingml/2006/table">
            <a:tbl>
              <a:tblPr/>
              <a:tblGrid>
                <a:gridCol w="1190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0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7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5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45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45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45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845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0564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0564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0564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162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62428">
                <a:tc rowSpan="2" grid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8878">
                <a:tc gridSpan="6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42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 </a:t>
                      </a:r>
                      <a:r>
                        <a:rPr lang="en-US" altLang="ko-KR" sz="5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ko-KR" alt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2428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시스템구축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(KOSHA-MS)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안전보건시스템 매뉴얼 제정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매뉴얼 제정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803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안전보건시스템 절차서 제정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절차서 제정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안전보건시스템 지침서 제정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지침서 제정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242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경영방침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안전보건방침 수립 및 공포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방침 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안전보건방침 게시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방침 게시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242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이해관계자</a:t>
                      </a:r>
                      <a:b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니즈 파악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이해관계자 니즈 파악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니즈 파악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2428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 평가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b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활동계획 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 실시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최초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정기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수시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평가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개선대책 검토 및 실행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대책 수립</a:t>
                      </a:r>
                      <a:b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및 실행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242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운영법규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관련법규 조사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법규 검토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법규 등록부 등록 및 전파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법규 등록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8483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추진계획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추진계획 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6242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구조 및 책임 절차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안전보건관리 조직 정비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62428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및</a:t>
                      </a:r>
                      <a:b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자격절차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계획수립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교육계획 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채용시 교육 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관리감독자 교육 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2,984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안전보건관리책임자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교육 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162428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비상시 </a:t>
                      </a:r>
                      <a:b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대비ㆍ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S Gothic" panose="020B0609070205080204" pitchFamily="49" charset="-128"/>
                          <a:ea typeface="MS Gothic" panose="020B0609070205080204" pitchFamily="49" charset="-128"/>
                        </a:rPr>
                        <a:t>․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대응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훈련 계획 수립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 </a:t>
                      </a:r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시나리오 작성 및 보완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 </a:t>
                      </a:r>
                      <a:r>
                        <a:rPr lang="en-US" altLang="ko-KR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  <a:tr h="1624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훈련 실시 및 평가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 </a:t>
                      </a:r>
                      <a:r>
                        <a:rPr lang="en-US" altLang="ko-KR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  <a:endParaRPr lang="ko-KR" alt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4"/>
                  </a:ext>
                </a:extLst>
              </a:tr>
              <a:tr h="16803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그룹 24">
            <a:extLst>
              <a:ext uri="{FF2B5EF4-FFF2-40B4-BE49-F238E27FC236}">
                <a16:creationId xmlns:a16="http://schemas.microsoft.com/office/drawing/2014/main" id="{50413166-06A6-5DF2-A519-3B6CB793FD36}"/>
              </a:ext>
            </a:extLst>
          </p:cNvPr>
          <p:cNvGrpSpPr>
            <a:grpSpLocks/>
          </p:cNvGrpSpPr>
          <p:nvPr/>
        </p:nvGrpSpPr>
        <p:grpSpPr bwMode="auto">
          <a:xfrm>
            <a:off x="1824038" y="3341688"/>
            <a:ext cx="3209925" cy="1387475"/>
            <a:chOff x="1791326" y="3378203"/>
            <a:chExt cx="3210608" cy="1387144"/>
          </a:xfrm>
        </p:grpSpPr>
        <p:pic>
          <p:nvPicPr>
            <p:cNvPr id="7191" name="그림 5">
              <a:extLst>
                <a:ext uri="{FF2B5EF4-FFF2-40B4-BE49-F238E27FC236}">
                  <a16:creationId xmlns:a16="http://schemas.microsoft.com/office/drawing/2014/main" id="{98CA4202-F9A9-760A-0744-36B8072B00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3459" y="3517304"/>
              <a:ext cx="1246342" cy="792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화살표: 오른쪽 6">
              <a:extLst>
                <a:ext uri="{FF2B5EF4-FFF2-40B4-BE49-F238E27FC236}">
                  <a16:creationId xmlns:a16="http://schemas.microsoft.com/office/drawing/2014/main" id="{658763BE-782A-75E9-37FA-E63C00B5946B}"/>
                </a:ext>
              </a:extLst>
            </p:cNvPr>
            <p:cNvSpPr/>
            <p:nvPr/>
          </p:nvSpPr>
          <p:spPr>
            <a:xfrm rot="5400000">
              <a:off x="1574961" y="3594568"/>
              <a:ext cx="940864" cy="508133"/>
            </a:xfrm>
            <a:prstGeom prst="rightArrow">
              <a:avLst>
                <a:gd name="adj1" fmla="val 50000"/>
                <a:gd name="adj2" fmla="val 38373"/>
              </a:avLst>
            </a:prstGeom>
            <a:gradFill flip="none" rotWithShape="1">
              <a:gsLst>
                <a:gs pos="0">
                  <a:srgbClr val="FFFFFF">
                    <a:lumMod val="50000"/>
                    <a:tint val="66000"/>
                    <a:satMod val="160000"/>
                  </a:srgbClr>
                </a:gs>
                <a:gs pos="50000">
                  <a:srgbClr val="FFFFFF">
                    <a:lumMod val="50000"/>
                    <a:tint val="44500"/>
                    <a:satMod val="160000"/>
                  </a:srgbClr>
                </a:gs>
                <a:gs pos="100000">
                  <a:srgbClr val="FFFFFF">
                    <a:lumMod val="50000"/>
                    <a:tint val="23500"/>
                    <a:satMod val="160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90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914400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400" b="1" kern="0" dirty="0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8" name="화살표: 오른쪽 45">
              <a:extLst>
                <a:ext uri="{FF2B5EF4-FFF2-40B4-BE49-F238E27FC236}">
                  <a16:creationId xmlns:a16="http://schemas.microsoft.com/office/drawing/2014/main" id="{09A02B6A-C40F-D497-FAC3-DCBD77E4DA86}"/>
                </a:ext>
              </a:extLst>
            </p:cNvPr>
            <p:cNvSpPr/>
            <p:nvPr/>
          </p:nvSpPr>
          <p:spPr>
            <a:xfrm rot="16200000" flipV="1">
              <a:off x="3899799" y="3731165"/>
              <a:ext cx="1188000" cy="508133"/>
            </a:xfrm>
            <a:prstGeom prst="rightArrow">
              <a:avLst>
                <a:gd name="adj1" fmla="val 50000"/>
                <a:gd name="adj2" fmla="val 38373"/>
              </a:avLst>
            </a:prstGeom>
            <a:gradFill flip="none" rotWithShape="1">
              <a:gsLst>
                <a:gs pos="0">
                  <a:srgbClr val="FFFFFF">
                    <a:lumMod val="50000"/>
                    <a:tint val="66000"/>
                    <a:satMod val="160000"/>
                  </a:srgbClr>
                </a:gs>
                <a:gs pos="50000">
                  <a:srgbClr val="FFFFFF">
                    <a:lumMod val="50000"/>
                    <a:tint val="44500"/>
                    <a:satMod val="160000"/>
                  </a:srgbClr>
                </a:gs>
                <a:gs pos="100000">
                  <a:srgbClr val="FFFFFF">
                    <a:lumMod val="50000"/>
                    <a:tint val="23500"/>
                    <a:satMod val="160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190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914400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400" b="1" kern="0" dirty="0">
                <a:solidFill>
                  <a:srgbClr val="FFFFFF"/>
                </a:solidFill>
                <a:latin typeface="+mn-ea"/>
              </a:endParaRPr>
            </a:p>
          </p:txBody>
        </p:sp>
        <p:sp>
          <p:nvSpPr>
            <p:cNvPr id="23" name="사각형: 둥근 모서리 51">
              <a:extLst>
                <a:ext uri="{FF2B5EF4-FFF2-40B4-BE49-F238E27FC236}">
                  <a16:creationId xmlns:a16="http://schemas.microsoft.com/office/drawing/2014/main" id="{435D30EB-E23C-CD86-8298-B67E45E4F2A2}"/>
                </a:ext>
              </a:extLst>
            </p:cNvPr>
            <p:cNvSpPr/>
            <p:nvPr/>
          </p:nvSpPr>
          <p:spPr>
            <a:xfrm>
              <a:off x="1791326" y="4309843"/>
              <a:ext cx="3210608" cy="455504"/>
            </a:xfrm>
            <a:prstGeom prst="roundRect">
              <a:avLst>
                <a:gd name="adj" fmla="val 50000"/>
              </a:avLst>
            </a:prstGeom>
            <a:solidFill>
              <a:srgbClr val="C6D1E6"/>
            </a:solidFill>
            <a:ln w="1905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914400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kern="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+mn-ea"/>
                </a:rPr>
                <a:t>사업장 내 全體 종사자</a:t>
              </a:r>
              <a:endParaRPr lang="en-US" altLang="ko-KR" sz="1400" b="1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90D7546-1A5D-1957-EED5-ED7DF2DFB60E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Ⅰ.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n-ea"/>
              </a:rPr>
              <a:t>안전보건 경영방침 및 목표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AB5493E-CBEF-EDCE-BB3F-B7DD2E0C9AC8}"/>
              </a:ext>
            </a:extLst>
          </p:cNvPr>
          <p:cNvSpPr/>
          <p:nvPr/>
        </p:nvSpPr>
        <p:spPr bwMode="auto">
          <a:xfrm>
            <a:off x="963613" y="1485900"/>
            <a:ext cx="1471612" cy="590550"/>
          </a:xfrm>
          <a:prstGeom prst="rect">
            <a:avLst/>
          </a:prstGeom>
          <a:solidFill>
            <a:srgbClr val="C6D1E6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defTabSz="9144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+mn-ea"/>
              </a:rPr>
              <a:t>핵심 경영방침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C917194-E5E0-16FC-F1C3-B0269170064A}"/>
              </a:ext>
            </a:extLst>
          </p:cNvPr>
          <p:cNvSpPr/>
          <p:nvPr/>
        </p:nvSpPr>
        <p:spPr bwMode="auto">
          <a:xfrm>
            <a:off x="2481263" y="1485900"/>
            <a:ext cx="3413125" cy="590550"/>
          </a:xfrm>
          <a:prstGeom prst="rect">
            <a:avLst/>
          </a:prstGeom>
          <a:solidFill>
            <a:srgbClr val="EAEDED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모든 사업장내 종사원이 안심하고 근무할 수 </a:t>
            </a:r>
            <a:endParaRPr lang="en-US" altLang="ko-KR" sz="1200" kern="0" dirty="0">
              <a:solidFill>
                <a:srgbClr val="000000"/>
              </a:solidFill>
              <a:latin typeface="+mn-ea"/>
            </a:endParaRPr>
          </a:p>
          <a:p>
            <a:pPr algn="ctr"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있는 표준 산업안전 보건 이행체계 확보</a:t>
            </a: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·</a:t>
            </a: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유지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A9CC665-247C-0B7D-F123-23ED7E26C8ED}"/>
              </a:ext>
            </a:extLst>
          </p:cNvPr>
          <p:cNvSpPr/>
          <p:nvPr/>
        </p:nvSpPr>
        <p:spPr bwMode="auto">
          <a:xfrm>
            <a:off x="963613" y="2141538"/>
            <a:ext cx="1471612" cy="590550"/>
          </a:xfrm>
          <a:prstGeom prst="rect">
            <a:avLst/>
          </a:prstGeom>
          <a:solidFill>
            <a:srgbClr val="C6D1E6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defTabSz="9144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+mn-ea"/>
              </a:rPr>
              <a:t>목표 설정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9563FDB-A075-87F4-0F71-7D195BFEEBE1}"/>
              </a:ext>
            </a:extLst>
          </p:cNvPr>
          <p:cNvSpPr/>
          <p:nvPr/>
        </p:nvSpPr>
        <p:spPr bwMode="auto">
          <a:xfrm>
            <a:off x="2481263" y="2141538"/>
            <a:ext cx="3413125" cy="590550"/>
          </a:xfrm>
          <a:prstGeom prst="rect">
            <a:avLst/>
          </a:prstGeom>
          <a:solidFill>
            <a:srgbClr val="EAEDED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kern="0" dirty="0">
                <a:latin typeface="+mn-ea"/>
              </a:rPr>
              <a:t>끊임없이 찾아 개선하는 </a:t>
            </a:r>
            <a:endParaRPr lang="en-US" altLang="ko-KR" sz="1200" kern="0" dirty="0">
              <a:latin typeface="+mn-ea"/>
            </a:endParaRPr>
          </a:p>
          <a:p>
            <a:pPr algn="ctr"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kern="0" dirty="0">
                <a:latin typeface="+mn-ea"/>
              </a:rPr>
              <a:t>현장 안심형 재해 예방활동 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7C1F0BC-6F94-23CF-3E7C-5D9BA017D83E}"/>
              </a:ext>
            </a:extLst>
          </p:cNvPr>
          <p:cNvSpPr/>
          <p:nvPr/>
        </p:nvSpPr>
        <p:spPr bwMode="auto">
          <a:xfrm>
            <a:off x="963613" y="2797175"/>
            <a:ext cx="1471612" cy="590550"/>
          </a:xfrm>
          <a:prstGeom prst="rect">
            <a:avLst/>
          </a:prstGeom>
          <a:solidFill>
            <a:srgbClr val="C6D1E6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defTabSz="914400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kern="0" dirty="0">
                <a:solidFill>
                  <a:srgbClr val="000000"/>
                </a:solidFill>
                <a:latin typeface="+mn-ea"/>
              </a:rPr>
              <a:t>평가관리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E0AC15F-12AE-52A8-D7D5-66C5166F96EF}"/>
              </a:ext>
            </a:extLst>
          </p:cNvPr>
          <p:cNvSpPr/>
          <p:nvPr/>
        </p:nvSpPr>
        <p:spPr bwMode="auto">
          <a:xfrm>
            <a:off x="2481263" y="2797175"/>
            <a:ext cx="3413125" cy="590550"/>
          </a:xfrm>
          <a:prstGeom prst="rect">
            <a:avLst/>
          </a:prstGeom>
          <a:solidFill>
            <a:srgbClr val="EAEDED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정기</a:t>
            </a:r>
            <a:r>
              <a:rPr lang="en-US" altLang="ko-KR" sz="1200" kern="0" dirty="0">
                <a:solidFill>
                  <a:srgbClr val="000000"/>
                </a:solidFill>
                <a:latin typeface="+mn-ea"/>
              </a:rPr>
              <a:t>/</a:t>
            </a: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수시 성과 평가</a:t>
            </a:r>
          </a:p>
          <a:p>
            <a:pPr algn="ctr"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kern="0" dirty="0">
                <a:solidFill>
                  <a:srgbClr val="000000"/>
                </a:solidFill>
                <a:latin typeface="+mn-ea"/>
              </a:rPr>
              <a:t>및 신상필벌 시행</a:t>
            </a:r>
          </a:p>
        </p:txBody>
      </p:sp>
      <p:grpSp>
        <p:nvGrpSpPr>
          <p:cNvPr id="7178" name="그룹 1">
            <a:extLst>
              <a:ext uri="{FF2B5EF4-FFF2-40B4-BE49-F238E27FC236}">
                <a16:creationId xmlns:a16="http://schemas.microsoft.com/office/drawing/2014/main" id="{B6D2DACA-2921-42B8-A826-A5499A620A3B}"/>
              </a:ext>
            </a:extLst>
          </p:cNvPr>
          <p:cNvGrpSpPr>
            <a:grpSpLocks/>
          </p:cNvGrpSpPr>
          <p:nvPr/>
        </p:nvGrpSpPr>
        <p:grpSpPr bwMode="auto">
          <a:xfrm>
            <a:off x="352425" y="5035550"/>
            <a:ext cx="6153150" cy="4267200"/>
            <a:chOff x="715343" y="2384318"/>
            <a:chExt cx="4071339" cy="3703098"/>
          </a:xfrm>
        </p:grpSpPr>
        <p:sp>
          <p:nvSpPr>
            <p:cNvPr id="3" name="Rectangle 69">
              <a:extLst>
                <a:ext uri="{FF2B5EF4-FFF2-40B4-BE49-F238E27FC236}">
                  <a16:creationId xmlns:a16="http://schemas.microsoft.com/office/drawing/2014/main" id="{ABEE9044-B27D-3161-73A6-FFDE7049E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5847" y="2384318"/>
              <a:ext cx="4050331" cy="370034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eaLnBrk="1" hangingPunct="1">
                <a:lnSpc>
                  <a:spcPct val="120000"/>
                </a:lnSpc>
                <a:defRPr/>
              </a:pPr>
              <a:endParaRPr lang="ko-KR" altLang="en-US">
                <a:solidFill>
                  <a:schemeClr val="lt1"/>
                </a:solidFill>
                <a:latin typeface="+mn-ea"/>
                <a:ea typeface="+mn-ea"/>
              </a:endParaRPr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68C1495-80BD-5E6F-5C0B-3DD6A8036ACE}"/>
                </a:ext>
              </a:extLst>
            </p:cNvPr>
            <p:cNvSpPr/>
            <p:nvPr/>
          </p:nvSpPr>
          <p:spPr>
            <a:xfrm>
              <a:off x="715343" y="2384318"/>
              <a:ext cx="4071339" cy="0"/>
            </a:xfrm>
            <a:custGeom>
              <a:avLst/>
              <a:gdLst>
                <a:gd name="connsiteX0" fmla="*/ 0 w 4770120"/>
                <a:gd name="connsiteY0" fmla="*/ 0 h 0"/>
                <a:gd name="connsiteX1" fmla="*/ 4770120 w 477012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70120">
                  <a:moveTo>
                    <a:pt x="0" y="0"/>
                  </a:moveTo>
                  <a:lnTo>
                    <a:pt x="4770120" y="0"/>
                  </a:lnTo>
                </a:path>
              </a:pathLst>
            </a:custGeom>
            <a:noFill/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+mn-ea"/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435A78F-AAEE-EAF6-28F6-94D87C73AFAA}"/>
                </a:ext>
              </a:extLst>
            </p:cNvPr>
            <p:cNvSpPr/>
            <p:nvPr/>
          </p:nvSpPr>
          <p:spPr>
            <a:xfrm>
              <a:off x="715343" y="6087416"/>
              <a:ext cx="4071339" cy="0"/>
            </a:xfrm>
            <a:custGeom>
              <a:avLst/>
              <a:gdLst>
                <a:gd name="connsiteX0" fmla="*/ 0 w 4770120"/>
                <a:gd name="connsiteY0" fmla="*/ 0 h 0"/>
                <a:gd name="connsiteX1" fmla="*/ 4770120 w 477012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70120">
                  <a:moveTo>
                    <a:pt x="0" y="0"/>
                  </a:moveTo>
                  <a:lnTo>
                    <a:pt x="4770120" y="0"/>
                  </a:lnTo>
                </a:path>
              </a:pathLst>
            </a:custGeom>
            <a:noFill/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+mn-ea"/>
              </a:endParaRPr>
            </a:p>
          </p:txBody>
        </p:sp>
      </p:grpSp>
      <p:grpSp>
        <p:nvGrpSpPr>
          <p:cNvPr id="7179" name="그룹 14">
            <a:extLst>
              <a:ext uri="{FF2B5EF4-FFF2-40B4-BE49-F238E27FC236}">
                <a16:creationId xmlns:a16="http://schemas.microsoft.com/office/drawing/2014/main" id="{EBCA7831-4EFD-DBF8-8D35-04DCDDD16FB6}"/>
              </a:ext>
            </a:extLst>
          </p:cNvPr>
          <p:cNvGrpSpPr>
            <a:grpSpLocks/>
          </p:cNvGrpSpPr>
          <p:nvPr/>
        </p:nvGrpSpPr>
        <p:grpSpPr bwMode="auto">
          <a:xfrm>
            <a:off x="2208213" y="4949825"/>
            <a:ext cx="2441575" cy="457200"/>
            <a:chOff x="5076161" y="2423651"/>
            <a:chExt cx="2008024" cy="376236"/>
          </a:xfrm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D09AC75B-7750-01F1-34E5-4C35AADFB5E8}"/>
                </a:ext>
              </a:extLst>
            </p:cNvPr>
            <p:cNvSpPr/>
            <p:nvPr/>
          </p:nvSpPr>
          <p:spPr>
            <a:xfrm>
              <a:off x="5076161" y="2423651"/>
              <a:ext cx="130561" cy="75770"/>
            </a:xfrm>
            <a:custGeom>
              <a:avLst/>
              <a:gdLst>
                <a:gd name="connsiteX0" fmla="*/ 173368 w 346736"/>
                <a:gd name="connsiteY0" fmla="*/ 0 h 171117"/>
                <a:gd name="connsiteX1" fmla="*/ 333636 w 346736"/>
                <a:gd name="connsiteY1" fmla="*/ 106233 h 171117"/>
                <a:gd name="connsiteX2" fmla="*/ 346736 w 346736"/>
                <a:gd name="connsiteY2" fmla="*/ 171117 h 171117"/>
                <a:gd name="connsiteX3" fmla="*/ 0 w 346736"/>
                <a:gd name="connsiteY3" fmla="*/ 171117 h 171117"/>
                <a:gd name="connsiteX4" fmla="*/ 13100 w 346736"/>
                <a:gd name="connsiteY4" fmla="*/ 106233 h 171117"/>
                <a:gd name="connsiteX5" fmla="*/ 173368 w 346736"/>
                <a:gd name="connsiteY5" fmla="*/ 0 h 17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736" h="171117">
                  <a:moveTo>
                    <a:pt x="173368" y="0"/>
                  </a:moveTo>
                  <a:cubicBezTo>
                    <a:pt x="245415" y="0"/>
                    <a:pt x="307231" y="43804"/>
                    <a:pt x="333636" y="106233"/>
                  </a:cubicBezTo>
                  <a:lnTo>
                    <a:pt x="346736" y="171117"/>
                  </a:lnTo>
                  <a:lnTo>
                    <a:pt x="0" y="171117"/>
                  </a:lnTo>
                  <a:lnTo>
                    <a:pt x="13100" y="106233"/>
                  </a:lnTo>
                  <a:cubicBezTo>
                    <a:pt x="39505" y="43804"/>
                    <a:pt x="101321" y="0"/>
                    <a:pt x="173368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+mn-ea"/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6049FB9-FF9F-9B0B-A0E7-880F7EBA168D}"/>
                </a:ext>
              </a:extLst>
            </p:cNvPr>
            <p:cNvSpPr/>
            <p:nvPr/>
          </p:nvSpPr>
          <p:spPr>
            <a:xfrm>
              <a:off x="6953624" y="2423651"/>
              <a:ext cx="130561" cy="75770"/>
            </a:xfrm>
            <a:custGeom>
              <a:avLst/>
              <a:gdLst>
                <a:gd name="connsiteX0" fmla="*/ 173368 w 346736"/>
                <a:gd name="connsiteY0" fmla="*/ 0 h 171117"/>
                <a:gd name="connsiteX1" fmla="*/ 333636 w 346736"/>
                <a:gd name="connsiteY1" fmla="*/ 106233 h 171117"/>
                <a:gd name="connsiteX2" fmla="*/ 346736 w 346736"/>
                <a:gd name="connsiteY2" fmla="*/ 171117 h 171117"/>
                <a:gd name="connsiteX3" fmla="*/ 0 w 346736"/>
                <a:gd name="connsiteY3" fmla="*/ 171117 h 171117"/>
                <a:gd name="connsiteX4" fmla="*/ 13100 w 346736"/>
                <a:gd name="connsiteY4" fmla="*/ 106233 h 171117"/>
                <a:gd name="connsiteX5" fmla="*/ 173368 w 346736"/>
                <a:gd name="connsiteY5" fmla="*/ 0 h 171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6736" h="171117">
                  <a:moveTo>
                    <a:pt x="173368" y="0"/>
                  </a:moveTo>
                  <a:cubicBezTo>
                    <a:pt x="245415" y="0"/>
                    <a:pt x="307231" y="43804"/>
                    <a:pt x="333636" y="106233"/>
                  </a:cubicBezTo>
                  <a:lnTo>
                    <a:pt x="346736" y="171117"/>
                  </a:lnTo>
                  <a:lnTo>
                    <a:pt x="0" y="171117"/>
                  </a:lnTo>
                  <a:lnTo>
                    <a:pt x="13100" y="106233"/>
                  </a:lnTo>
                  <a:cubicBezTo>
                    <a:pt x="39505" y="43804"/>
                    <a:pt x="101321" y="0"/>
                    <a:pt x="173368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+mn-ea"/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47D6BA59-FE06-8FAA-F632-4C1880CEED50}"/>
                </a:ext>
              </a:extLst>
            </p:cNvPr>
            <p:cNvSpPr/>
            <p:nvPr/>
          </p:nvSpPr>
          <p:spPr>
            <a:xfrm rot="10800000">
              <a:off x="5141441" y="2423651"/>
              <a:ext cx="1874852" cy="376236"/>
            </a:xfrm>
            <a:custGeom>
              <a:avLst/>
              <a:gdLst>
                <a:gd name="connsiteX0" fmla="*/ 2965929 w 2965929"/>
                <a:gd name="connsiteY0" fmla="*/ 595158 h 595158"/>
                <a:gd name="connsiteX1" fmla="*/ 2605887 w 2965929"/>
                <a:gd name="connsiteY1" fmla="*/ 594563 h 595158"/>
                <a:gd name="connsiteX2" fmla="*/ 2606923 w 2965929"/>
                <a:gd name="connsiteY2" fmla="*/ 595158 h 595158"/>
                <a:gd name="connsiteX3" fmla="*/ 1482965 w 2965929"/>
                <a:gd name="connsiteY3" fmla="*/ 593300 h 595158"/>
                <a:gd name="connsiteX4" fmla="*/ 359006 w 2965929"/>
                <a:gd name="connsiteY4" fmla="*/ 595158 h 595158"/>
                <a:gd name="connsiteX5" fmla="*/ 360042 w 2965929"/>
                <a:gd name="connsiteY5" fmla="*/ 594563 h 595158"/>
                <a:gd name="connsiteX6" fmla="*/ 0 w 2965929"/>
                <a:gd name="connsiteY6" fmla="*/ 595158 h 595158"/>
                <a:gd name="connsiteX7" fmla="*/ 276971 w 2965929"/>
                <a:gd name="connsiteY7" fmla="*/ 2420 h 595158"/>
                <a:gd name="connsiteX8" fmla="*/ 797829 w 2965929"/>
                <a:gd name="connsiteY8" fmla="*/ 27 h 595158"/>
                <a:gd name="connsiteX9" fmla="*/ 919555 w 2965929"/>
                <a:gd name="connsiteY9" fmla="*/ 200 h 595158"/>
                <a:gd name="connsiteX10" fmla="*/ 938268 w 2965929"/>
                <a:gd name="connsiteY10" fmla="*/ 123 h 595158"/>
                <a:gd name="connsiteX11" fmla="*/ 1404004 w 2965929"/>
                <a:gd name="connsiteY11" fmla="*/ 378 h 595158"/>
                <a:gd name="connsiteX12" fmla="*/ 1482965 w 2965929"/>
                <a:gd name="connsiteY12" fmla="*/ 560 h 595158"/>
                <a:gd name="connsiteX13" fmla="*/ 1561925 w 2965929"/>
                <a:gd name="connsiteY13" fmla="*/ 378 h 595158"/>
                <a:gd name="connsiteX14" fmla="*/ 2027661 w 2965929"/>
                <a:gd name="connsiteY14" fmla="*/ 123 h 595158"/>
                <a:gd name="connsiteX15" fmla="*/ 2046374 w 2965929"/>
                <a:gd name="connsiteY15" fmla="*/ 200 h 595158"/>
                <a:gd name="connsiteX16" fmla="*/ 2168100 w 2965929"/>
                <a:gd name="connsiteY16" fmla="*/ 27 h 595158"/>
                <a:gd name="connsiteX17" fmla="*/ 2688958 w 2965929"/>
                <a:gd name="connsiteY17" fmla="*/ 2420 h 595158"/>
                <a:gd name="connsiteX18" fmla="*/ 2965929 w 2965929"/>
                <a:gd name="connsiteY18" fmla="*/ 595158 h 595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65929" h="595158">
                  <a:moveTo>
                    <a:pt x="2965929" y="595158"/>
                  </a:moveTo>
                  <a:lnTo>
                    <a:pt x="2605887" y="594563"/>
                  </a:lnTo>
                  <a:lnTo>
                    <a:pt x="2606923" y="595158"/>
                  </a:lnTo>
                  <a:lnTo>
                    <a:pt x="1482965" y="593300"/>
                  </a:lnTo>
                  <a:lnTo>
                    <a:pt x="359006" y="595158"/>
                  </a:lnTo>
                  <a:lnTo>
                    <a:pt x="360042" y="594563"/>
                  </a:lnTo>
                  <a:lnTo>
                    <a:pt x="0" y="595158"/>
                  </a:lnTo>
                  <a:cubicBezTo>
                    <a:pt x="173604" y="534104"/>
                    <a:pt x="26465" y="7865"/>
                    <a:pt x="276971" y="2420"/>
                  </a:cubicBezTo>
                  <a:cubicBezTo>
                    <a:pt x="370911" y="378"/>
                    <a:pt x="562918" y="-133"/>
                    <a:pt x="797829" y="27"/>
                  </a:cubicBezTo>
                  <a:lnTo>
                    <a:pt x="919555" y="200"/>
                  </a:lnTo>
                  <a:lnTo>
                    <a:pt x="938268" y="123"/>
                  </a:lnTo>
                  <a:cubicBezTo>
                    <a:pt x="1071721" y="-133"/>
                    <a:pt x="1232414" y="38"/>
                    <a:pt x="1404004" y="378"/>
                  </a:cubicBezTo>
                  <a:lnTo>
                    <a:pt x="1482965" y="560"/>
                  </a:lnTo>
                  <a:lnTo>
                    <a:pt x="1561925" y="378"/>
                  </a:lnTo>
                  <a:cubicBezTo>
                    <a:pt x="1733515" y="38"/>
                    <a:pt x="1894208" y="-133"/>
                    <a:pt x="2027661" y="123"/>
                  </a:cubicBezTo>
                  <a:lnTo>
                    <a:pt x="2046374" y="200"/>
                  </a:lnTo>
                  <a:lnTo>
                    <a:pt x="2168100" y="27"/>
                  </a:lnTo>
                  <a:cubicBezTo>
                    <a:pt x="2403011" y="-133"/>
                    <a:pt x="2595018" y="378"/>
                    <a:pt x="2688958" y="2420"/>
                  </a:cubicBezTo>
                  <a:cubicBezTo>
                    <a:pt x="2939464" y="7865"/>
                    <a:pt x="2792325" y="534104"/>
                    <a:pt x="2965929" y="59515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+mn-ea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1D0AE6D-A311-FADE-0AA4-4F483FAB1EEE}"/>
              </a:ext>
            </a:extLst>
          </p:cNvPr>
          <p:cNvSpPr txBox="1"/>
          <p:nvPr/>
        </p:nvSpPr>
        <p:spPr>
          <a:xfrm>
            <a:off x="2354313" y="4995749"/>
            <a:ext cx="2149374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+mn-ea"/>
              </a:rPr>
              <a:t>안전보건 경영방침</a:t>
            </a:r>
            <a:endParaRPr lang="ko-KR" altLang="en-US" sz="1600" b="1" spc="-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20" name="직사각형 6">
            <a:extLst>
              <a:ext uri="{FF2B5EF4-FFF2-40B4-BE49-F238E27FC236}">
                <a16:creationId xmlns:a16="http://schemas.microsoft.com/office/drawing/2014/main" id="{ADF583B6-4590-FC29-2D96-DCD82E552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413" y="5491163"/>
            <a:ext cx="6111875" cy="3811587"/>
          </a:xfrm>
          <a:prstGeom prst="roundRect">
            <a:avLst>
              <a:gd name="adj" fmla="val 0"/>
            </a:avLst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0" rIns="9000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빌딩관리의 표준을 지향하는 </a:t>
            </a:r>
            <a:r>
              <a:rPr lang="ko-KR" altLang="en-US" sz="1100" dirty="0" err="1">
                <a:solidFill>
                  <a:schemeClr val="tx1"/>
                </a:solidFill>
                <a:latin typeface="+mn-ea"/>
              </a:rPr>
              <a:t>KSmate는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 산업안전보건이 회사 존립의 핵심요소임을 분명히 인식하며, 최적의 산업안전보건 이행 체계를 구축하고  이를 적극 실천한다.</a:t>
            </a: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algn="just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marL="228600" indent="-228600" algn="just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회사의 주축인 현장 중심의 실질적인 산업안전보건 이행체계를 구축한다</a:t>
            </a: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marL="228600" indent="-228600" algn="just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근로자의 신체적 피로와 정신적 스트레스 등을 줄일 수 있는 쾌적한 작업환경을 조성하고</a:t>
            </a: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algn="just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    근로조건 개선을 위하여 노력한다</a:t>
            </a: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228600" indent="-228600" algn="just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 startAt="3"/>
              <a:defRPr/>
            </a:pP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안전보건을 위협하는 유해위험요소는 최일선 관리감독까지 선제적으로 조치할 수 있도록</a:t>
            </a: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algn="just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    권한을 위임하며</a:t>
            </a: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회사는 이를 전폭 지원한다</a:t>
            </a: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. </a:t>
            </a:r>
          </a:p>
          <a:p>
            <a:pPr algn="just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4.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산업재해를 예방하기 위하여 막힘없이 소통하며</a:t>
            </a: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안전보건 환경조성과 대응역량 확보를 </a:t>
            </a: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algn="just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  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위하여 필요한 인력 및 예산을 적극 투자한다</a:t>
            </a:r>
            <a:r>
              <a:rPr lang="en-US" altLang="ko-KR" sz="1100">
                <a:solidFill>
                  <a:schemeClr val="tx1"/>
                </a:solidFill>
                <a:latin typeface="+mn-ea"/>
              </a:rPr>
              <a:t>. </a:t>
            </a: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5.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산업안전보건 </a:t>
            </a:r>
            <a:r>
              <a:rPr lang="ko-KR" altLang="en-US" sz="1100" dirty="0" err="1">
                <a:solidFill>
                  <a:schemeClr val="tx1"/>
                </a:solidFill>
                <a:latin typeface="+mn-ea"/>
              </a:rPr>
              <a:t>산업안전보건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 관련 제반 법규를 철저히 준수하며</a:t>
            </a: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고객사 및 협력사와의</a:t>
            </a:r>
            <a:endParaRPr lang="en-US" altLang="ko-KR" sz="1100" dirty="0">
              <a:solidFill>
                <a:schemeClr val="tx1"/>
              </a:solidFill>
              <a:latin typeface="+mn-ea"/>
            </a:endParaRPr>
          </a:p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   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안전보건 이행 협력에 최선의 노력을 다한다</a:t>
            </a: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.</a:t>
            </a:r>
            <a:endParaRPr lang="ko-KR" altLang="en-US" sz="1100" dirty="0">
              <a:solidFill>
                <a:schemeClr val="tx1"/>
              </a:solidFill>
              <a:latin typeface="+mn-ea"/>
            </a:endParaRPr>
          </a:p>
          <a:p>
            <a:pPr algn="just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100" b="1" dirty="0">
              <a:solidFill>
                <a:schemeClr val="tx1"/>
              </a:solidFill>
              <a:latin typeface="+mn-ea"/>
            </a:endParaRPr>
          </a:p>
          <a:p>
            <a:pPr algn="just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1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7182" name="그림 30">
            <a:extLst>
              <a:ext uri="{FF2B5EF4-FFF2-40B4-BE49-F238E27FC236}">
                <a16:creationId xmlns:a16="http://schemas.microsoft.com/office/drawing/2014/main" id="{D3AB9594-A820-D0FD-D525-2E0EECEAC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488" y="8705850"/>
            <a:ext cx="744537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3" name="직사각형 31">
            <a:extLst>
              <a:ext uri="{FF2B5EF4-FFF2-40B4-BE49-F238E27FC236}">
                <a16:creationId xmlns:a16="http://schemas.microsoft.com/office/drawing/2014/main" id="{84AEC6ED-EEE4-959B-9258-A78C8D8B3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1900" y="8674100"/>
            <a:ext cx="39782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500"/>
              </a:lnSpc>
            </a:pPr>
            <a:r>
              <a:rPr lang="en-US" altLang="ko-KR" sz="1000">
                <a:latin typeface="맑은 고딕" panose="020B0503020000020004" pitchFamily="50" charset="-127"/>
              </a:rPr>
              <a:t>2024</a:t>
            </a:r>
            <a:r>
              <a:rPr lang="ko-KR" altLang="en-US" sz="1000">
                <a:latin typeface="맑은 고딕" panose="020B0503020000020004" pitchFamily="50" charset="-127"/>
              </a:rPr>
              <a:t>년 </a:t>
            </a:r>
            <a:r>
              <a:rPr lang="en-US" altLang="ko-KR" sz="1000">
                <a:latin typeface="맑은 고딕" panose="020B0503020000020004" pitchFamily="50" charset="-127"/>
              </a:rPr>
              <a:t>01</a:t>
            </a:r>
            <a:r>
              <a:rPr lang="ko-KR" altLang="en-US" sz="1000">
                <a:latin typeface="맑은 고딕" panose="020B0503020000020004" pitchFamily="50" charset="-127"/>
              </a:rPr>
              <a:t>월 </a:t>
            </a:r>
            <a:r>
              <a:rPr lang="en-US" altLang="ko-KR" sz="1000">
                <a:latin typeface="맑은 고딕" panose="020B0503020000020004" pitchFamily="50" charset="-127"/>
              </a:rPr>
              <a:t>05</a:t>
            </a:r>
            <a:r>
              <a:rPr lang="ko-KR" altLang="en-US" sz="1000">
                <a:latin typeface="맑은 고딕" panose="020B0503020000020004" pitchFamily="50" charset="-127"/>
              </a:rPr>
              <a:t>일        </a:t>
            </a:r>
            <a:endParaRPr lang="en-US" altLang="ko-KR" sz="1000">
              <a:latin typeface="맑은 고딕" panose="020B0503020000020004" pitchFamily="50" charset="-127"/>
            </a:endParaRPr>
          </a:p>
          <a:p>
            <a:pPr algn="r" eaLnBrk="1" hangingPunct="1">
              <a:lnSpc>
                <a:spcPts val="1500"/>
              </a:lnSpc>
              <a:spcBef>
                <a:spcPts val="300"/>
              </a:spcBef>
            </a:pPr>
            <a:r>
              <a:rPr lang="ko-KR" altLang="en-US" sz="1000" b="1">
                <a:latin typeface="맑은 고딕" panose="020B0503020000020004" pitchFamily="50" charset="-127"/>
              </a:rPr>
              <a:t>주식회사 케이에스메이트 대표이사   곽 현 구   </a:t>
            </a:r>
            <a:r>
              <a:rPr lang="en-US" altLang="ko-KR" sz="1000" b="1">
                <a:latin typeface="맑은 고딕" panose="020B0503020000020004" pitchFamily="50" charset="-127"/>
              </a:rPr>
              <a:t>(</a:t>
            </a:r>
            <a:r>
              <a:rPr lang="ko-KR" altLang="en-US" sz="1000" b="1">
                <a:latin typeface="맑은 고딕" panose="020B0503020000020004" pitchFamily="50" charset="-127"/>
              </a:rPr>
              <a:t>서  명</a:t>
            </a:r>
            <a:r>
              <a:rPr lang="en-US" altLang="ko-KR" sz="1000" b="1">
                <a:latin typeface="맑은 고딕" panose="020B0503020000020004" pitchFamily="50" charset="-127"/>
              </a:rPr>
              <a:t>)</a:t>
            </a:r>
            <a:endParaRPr lang="ko-KR" altLang="en-US" sz="1000" b="1">
              <a:latin typeface="맑은 고딕" panose="020B0503020000020004" pitchFamily="50" charset="-127"/>
            </a:endParaRPr>
          </a:p>
        </p:txBody>
      </p:sp>
      <p:sp>
        <p:nvSpPr>
          <p:cNvPr id="7184" name="슬라이드 번호 개체 틀 8">
            <a:extLst>
              <a:ext uri="{FF2B5EF4-FFF2-40B4-BE49-F238E27FC236}">
                <a16:creationId xmlns:a16="http://schemas.microsoft.com/office/drawing/2014/main" id="{5FCD1FB7-D59E-2F9A-AEC4-935089EEB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8B39DD0-CB2A-418D-B73C-E820F518510F}" type="slidenum">
              <a:rPr lang="ko-KR" altLang="en-US" smtClean="0">
                <a:solidFill>
                  <a:srgbClr val="898989"/>
                </a:solidFill>
              </a:rPr>
              <a:pPr/>
              <a:t>3</a:t>
            </a:fld>
            <a:endParaRPr lang="ko-KR" altLang="en-US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슬라이드 번호 개체 틀 1">
            <a:extLst>
              <a:ext uri="{FF2B5EF4-FFF2-40B4-BE49-F238E27FC236}">
                <a16:creationId xmlns:a16="http://schemas.microsoft.com/office/drawing/2014/main" id="{1E086E70-3674-4EFB-87D8-B1832B450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C00A180-6FF4-406B-8731-1E9EF39AFA39}" type="slidenum">
              <a:rPr lang="ko-KR" altLang="en-US" smtClean="0">
                <a:solidFill>
                  <a:srgbClr val="898989"/>
                </a:solidFill>
              </a:rPr>
              <a:pPr/>
              <a:t>30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05FB58-9961-1B88-B1F1-773C3C45F45F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별첨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1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안전보건 경영 기본 일정표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전사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부서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</a:p>
        </p:txBody>
      </p: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F2692B87-5A40-63D6-5665-32DBFA9A7CE7}"/>
              </a:ext>
            </a:extLst>
          </p:cNvPr>
          <p:cNvGraphicFramePr>
            <a:graphicFrameLocks noGrp="1"/>
          </p:cNvGraphicFramePr>
          <p:nvPr/>
        </p:nvGraphicFramePr>
        <p:xfrm>
          <a:off x="296863" y="1549400"/>
          <a:ext cx="6264277" cy="7162788"/>
        </p:xfrm>
        <a:graphic>
          <a:graphicData uri="http://schemas.openxmlformats.org/drawingml/2006/table">
            <a:tbl>
              <a:tblPr/>
              <a:tblGrid>
                <a:gridCol w="1202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2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2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29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29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29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829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978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978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978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320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948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  <a:r>
                        <a:rPr lang="en-US" altLang="ko-KR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 </a:t>
                      </a:r>
                      <a:r>
                        <a:rPr lang="en-US" altLang="ko-KR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8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86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모니터링 </a:t>
                      </a:r>
                      <a:b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성과평가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성과평가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48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48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준수평가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8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86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내부심사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내부심사 계획서 작성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내부심사</a:t>
                      </a:r>
                      <a:endParaRPr lang="en-US" altLang="ko-KR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계획수립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8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48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내부심사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내부심시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48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486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경영자 검토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경영자 검토계획서 작성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경영검토 계획서</a:t>
                      </a:r>
                      <a:endParaRPr lang="en-US" altLang="ko-KR" sz="5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작성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48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48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경영자 검토 관리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경영검토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48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48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부적합 시정조치 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개선 실행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부적합 시정조치 및 개선 실행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시정조치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18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189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일반건강진단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검진 </a:t>
                      </a:r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7,820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18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48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특수건강진단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특검 </a:t>
                      </a:r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3,352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48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48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교대근무자 건강관리수립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및 활동특수건강진단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수립</a:t>
                      </a:r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48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48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매월 안전점검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안전점감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48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48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자체 산업안전교육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인터넷 외부</a:t>
                      </a:r>
                      <a:b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위탁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80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48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48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 실시 및 개선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</a:t>
                      </a:r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48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948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TBM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제안제도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제안제도 실시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270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948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948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안전점검의 날 리포트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매월 발행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948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948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안전지킴이 선발 및 포상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매월 포상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948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948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</a:t>
                      </a:r>
                    </a:p>
                  </a:txBody>
                  <a:tcPr marL="5896" marR="5896" marT="58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아차사고 수립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아차사고</a:t>
                      </a:r>
                      <a:b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사례수집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양희동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2015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896" marR="5896" marT="58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2CDB25E0-D02B-B737-3882-6560AECC8D98}"/>
              </a:ext>
            </a:extLst>
          </p:cNvPr>
          <p:cNvGraphicFramePr>
            <a:graphicFrameLocks noGrp="1"/>
          </p:cNvGraphicFramePr>
          <p:nvPr/>
        </p:nvGraphicFramePr>
        <p:xfrm>
          <a:off x="296863" y="1568450"/>
          <a:ext cx="6264274" cy="3779835"/>
        </p:xfrm>
        <a:graphic>
          <a:graphicData uri="http://schemas.openxmlformats.org/drawingml/2006/table">
            <a:tbl>
              <a:tblPr/>
              <a:tblGrid>
                <a:gridCol w="1198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8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18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18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18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18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2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60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129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12075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FM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사업본부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altLang="ko-KR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kt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빌딩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7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7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8522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b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활동계획 수립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수립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 실시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최초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정기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수시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평가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개선대책 검토 및 실행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대책 수립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실행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85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목표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추천계획</a:t>
                      </a:r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추진계획  수립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수립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852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및 자격절차</a:t>
                      </a:r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계획수립</a:t>
                      </a:r>
                      <a:endParaRPr lang="ko-KR" altLang="en-US" sz="7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교육계획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수립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실시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85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활동</a:t>
                      </a:r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위험성평가 실시 및 개선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85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활동</a:t>
                      </a:r>
                    </a:p>
                  </a:txBody>
                  <a:tcPr marL="6172" marR="6172" marT="617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TBM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제안제도 실시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제안제도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실시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endParaRPr lang="ko-KR" alt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박성희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172" marR="6172" marT="61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62B31596-1699-37D9-5607-4213227DEDF5}"/>
              </a:ext>
            </a:extLst>
          </p:cNvPr>
          <p:cNvGraphicFramePr>
            <a:graphicFrameLocks noGrp="1"/>
          </p:cNvGraphicFramePr>
          <p:nvPr/>
        </p:nvGraphicFramePr>
        <p:xfrm>
          <a:off x="296863" y="5348288"/>
          <a:ext cx="6264276" cy="3817940"/>
        </p:xfrm>
        <a:graphic>
          <a:graphicData uri="http://schemas.openxmlformats.org/drawingml/2006/table">
            <a:tbl>
              <a:tblPr/>
              <a:tblGrid>
                <a:gridCol w="1198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2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60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129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18242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성장사업본부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성장사업팀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일반빌딩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300" dirty="0"/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2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 </a:t>
                      </a: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2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322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활동계획 수립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이재상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 실시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최초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정기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수시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평가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이재상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개선대책 검토 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대책 수립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이재상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3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목표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추천계획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추진계획 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장경문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32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및 자격절차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계획수립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교육계획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장경문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장경문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3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위험성평가 실시 및 개선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이재상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3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TBM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제안제도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제안제도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이재상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36211" name="슬라이드 번호 개체 틀 1">
            <a:extLst>
              <a:ext uri="{FF2B5EF4-FFF2-40B4-BE49-F238E27FC236}">
                <a16:creationId xmlns:a16="http://schemas.microsoft.com/office/drawing/2014/main" id="{83BEEF88-6C43-794F-B357-CB02F6529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C21921C-3DFD-4CCD-8D28-D13E553BAA10}" type="slidenum">
              <a:rPr lang="ko-KR" altLang="en-US" smtClean="0">
                <a:solidFill>
                  <a:srgbClr val="898989"/>
                </a:solidFill>
              </a:rPr>
              <a:pPr/>
              <a:t>31</a:t>
            </a:fld>
            <a:endParaRPr lang="ko-KR" altLang="en-US">
              <a:solidFill>
                <a:srgbClr val="898989"/>
              </a:solidFill>
            </a:endParaRPr>
          </a:p>
        </p:txBody>
      </p:sp>
      <p:pic>
        <p:nvPicPr>
          <p:cNvPr id="36212" name="그림 1">
            <a:extLst>
              <a:ext uri="{FF2B5EF4-FFF2-40B4-BE49-F238E27FC236}">
                <a16:creationId xmlns:a16="http://schemas.microsoft.com/office/drawing/2014/main" id="{A29D1BD4-C26D-C8A2-A912-6DFA6284B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038" y="1563688"/>
            <a:ext cx="2706687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213" name="그림 2">
            <a:extLst>
              <a:ext uri="{FF2B5EF4-FFF2-40B4-BE49-F238E27FC236}">
                <a16:creationId xmlns:a16="http://schemas.microsoft.com/office/drawing/2014/main" id="{C5F2D7EA-EEF4-D250-B7B1-49C8E3FA9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038" y="5360988"/>
            <a:ext cx="2693987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C6FD1E5-3899-CBEA-D258-9145B3A7446A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별첨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1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안전보건 경영 기본 일정표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전사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부서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4B6B6975-E060-0430-B078-EED8C5D0C3C5}"/>
              </a:ext>
            </a:extLst>
          </p:cNvPr>
          <p:cNvGraphicFramePr>
            <a:graphicFrameLocks noGrp="1"/>
          </p:cNvGraphicFramePr>
          <p:nvPr/>
        </p:nvGraphicFramePr>
        <p:xfrm>
          <a:off x="296863" y="1568450"/>
          <a:ext cx="6264276" cy="3779836"/>
        </p:xfrm>
        <a:graphic>
          <a:graphicData uri="http://schemas.openxmlformats.org/drawingml/2006/table">
            <a:tbl>
              <a:tblPr/>
              <a:tblGrid>
                <a:gridCol w="1198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2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60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129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12076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성장사업본부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고객서비스팀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집합건물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7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7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8522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b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활동계획 수립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 실시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최초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정기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수시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평가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개선대책 검토 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대책 수립 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400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85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목표 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추천계획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추진계획 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852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및 자격절차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계획수립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교육계획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85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위험성평가 실시 및 개선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85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TBM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제안제도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제안제도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박윤경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981AE445-4C53-1076-945D-A2F614E39632}"/>
              </a:ext>
            </a:extLst>
          </p:cNvPr>
          <p:cNvGraphicFramePr>
            <a:graphicFrameLocks noGrp="1"/>
          </p:cNvGraphicFramePr>
          <p:nvPr/>
        </p:nvGraphicFramePr>
        <p:xfrm>
          <a:off x="296863" y="5348288"/>
          <a:ext cx="6264276" cy="2917827"/>
        </p:xfrm>
        <a:graphic>
          <a:graphicData uri="http://schemas.openxmlformats.org/drawingml/2006/table">
            <a:tbl>
              <a:tblPr/>
              <a:tblGrid>
                <a:gridCol w="1198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2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60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129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599613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서비스사업본부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4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 </a:t>
                      </a: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49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90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목표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추천계획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추진계획 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임찬윤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9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790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및 자격절차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계획수립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교육계획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임찬윤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79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79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임찬윤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79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790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TBM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제안제도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제안제도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임찬윤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270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79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7162" name="슬라이드 번호 개체 틀 1">
            <a:extLst>
              <a:ext uri="{FF2B5EF4-FFF2-40B4-BE49-F238E27FC236}">
                <a16:creationId xmlns:a16="http://schemas.microsoft.com/office/drawing/2014/main" id="{8447CE5B-FBAB-6427-B5D9-5F3C55390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4954E98-380A-4362-80C6-C00E1ADEECC9}" type="slidenum">
              <a:rPr lang="ko-KR" altLang="en-US" smtClean="0">
                <a:solidFill>
                  <a:srgbClr val="898989"/>
                </a:solidFill>
              </a:rPr>
              <a:pPr/>
              <a:t>32</a:t>
            </a:fld>
            <a:endParaRPr lang="ko-KR" altLang="en-US">
              <a:solidFill>
                <a:srgbClr val="898989"/>
              </a:solidFill>
            </a:endParaRPr>
          </a:p>
        </p:txBody>
      </p:sp>
      <p:pic>
        <p:nvPicPr>
          <p:cNvPr id="37163" name="그림 1">
            <a:extLst>
              <a:ext uri="{FF2B5EF4-FFF2-40B4-BE49-F238E27FC236}">
                <a16:creationId xmlns:a16="http://schemas.microsoft.com/office/drawing/2014/main" id="{491AE141-515A-4D81-D763-6856F67C7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1568450"/>
            <a:ext cx="2738438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164" name="그림 2">
            <a:extLst>
              <a:ext uri="{FF2B5EF4-FFF2-40B4-BE49-F238E27FC236}">
                <a16:creationId xmlns:a16="http://schemas.microsoft.com/office/drawing/2014/main" id="{4BFB46DD-AAFF-2139-A275-DFF9A18BE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925" y="5346700"/>
            <a:ext cx="2706688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B2E7A6-2C0D-1E35-24F5-32FB90365CC7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별첨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1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안전보건 경영 기본 일정표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전사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부서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504C79BF-022B-1EBA-2785-5E4338534827}"/>
              </a:ext>
            </a:extLst>
          </p:cNvPr>
          <p:cNvGraphicFramePr>
            <a:graphicFrameLocks noGrp="1"/>
          </p:cNvGraphicFramePr>
          <p:nvPr/>
        </p:nvGraphicFramePr>
        <p:xfrm>
          <a:off x="296863" y="1568450"/>
          <a:ext cx="6264276" cy="3779836"/>
        </p:xfrm>
        <a:graphic>
          <a:graphicData uri="http://schemas.openxmlformats.org/drawingml/2006/table">
            <a:tbl>
              <a:tblPr/>
              <a:tblGrid>
                <a:gridCol w="1198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2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60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129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12076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    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호텔사업본부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7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7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8522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활동계획 수립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 실시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최초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정기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수시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평가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160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개선대책 검토 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대책 수립 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85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목표 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추천계획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추진계획 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852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및 자격절차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계획수립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교육계획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85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위험성평가 실시 및 개선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85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TBM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제안제도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제안제도 </a:t>
                      </a:r>
                      <a:endParaRPr lang="en-US" altLang="ko-KR" sz="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송희성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85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14E463D5-7696-8858-A122-962D552C49B6}"/>
              </a:ext>
            </a:extLst>
          </p:cNvPr>
          <p:cNvGraphicFramePr>
            <a:graphicFrameLocks noGrp="1"/>
          </p:cNvGraphicFramePr>
          <p:nvPr/>
        </p:nvGraphicFramePr>
        <p:xfrm>
          <a:off x="296863" y="5348288"/>
          <a:ext cx="6264276" cy="3817940"/>
        </p:xfrm>
        <a:graphic>
          <a:graphicData uri="http://schemas.openxmlformats.org/drawingml/2006/table">
            <a:tbl>
              <a:tblPr/>
              <a:tblGrid>
                <a:gridCol w="1198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43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2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60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86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129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18242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인프라사업본부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300" dirty="0"/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2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추진일정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성과지표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담당자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b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만원</a:t>
                      </a:r>
                      <a:r>
                        <a:rPr lang="en-US" altLang="ko-KR" sz="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달성율</a:t>
                      </a:r>
                      <a:b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  <a:r>
                        <a:rPr lang="en-US" altLang="ko-KR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부진사유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2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분기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322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위험성평가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b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활동계획 수립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위험성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활동 실시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최초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정기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수시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리스크 평가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개선대책 검토 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대책 수립 </a:t>
                      </a:r>
                      <a:b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실행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3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 목표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추천계획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안전보건목표 및 </a:t>
                      </a:r>
                      <a:b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추진계획 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32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교육훈련 및 자격절차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1.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계획수립</a:t>
                      </a:r>
                      <a:endParaRPr lang="ko-KR" altLang="en-US" sz="800" b="0" i="0" u="none" strike="noStrike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함초롬바탕" panose="02030604000101010101" pitchFamily="18" charset="-127"/>
                      </a:endParaRP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교육계획 수립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안전보건교육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3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위험성평가 실시 및 개선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</a:t>
                      </a:r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3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안전보건경영 활동</a:t>
                      </a:r>
                    </a:p>
                  </a:txBody>
                  <a:tcPr marL="6205" marR="6205" marT="62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TBM </a:t>
                      </a:r>
                      <a:r>
                        <a:rPr lang="ko-KR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제안제도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계획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제안제도 실시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김형철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270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3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6205" marR="6205" marT="620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38260" name="슬라이드 번호 개체 틀 1">
            <a:extLst>
              <a:ext uri="{FF2B5EF4-FFF2-40B4-BE49-F238E27FC236}">
                <a16:creationId xmlns:a16="http://schemas.microsoft.com/office/drawing/2014/main" id="{52C64ABF-2CB2-45F6-BD66-1E09D63CA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59A9457-5943-41C6-A07D-354C9FA729BF}" type="slidenum">
              <a:rPr lang="ko-KR" altLang="en-US" smtClean="0">
                <a:solidFill>
                  <a:srgbClr val="898989"/>
                </a:solidFill>
              </a:rPr>
              <a:pPr/>
              <a:t>33</a:t>
            </a:fld>
            <a:endParaRPr lang="ko-KR" altLang="en-US">
              <a:solidFill>
                <a:srgbClr val="898989"/>
              </a:solidFill>
            </a:endParaRPr>
          </a:p>
        </p:txBody>
      </p:sp>
      <p:pic>
        <p:nvPicPr>
          <p:cNvPr id="38261" name="그림 1">
            <a:extLst>
              <a:ext uri="{FF2B5EF4-FFF2-40B4-BE49-F238E27FC236}">
                <a16:creationId xmlns:a16="http://schemas.microsoft.com/office/drawing/2014/main" id="{905CF3C7-1BBC-818F-A5CC-6FBEAEE20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988" y="5349875"/>
            <a:ext cx="271462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262" name="그림 2">
            <a:extLst>
              <a:ext uri="{FF2B5EF4-FFF2-40B4-BE49-F238E27FC236}">
                <a16:creationId xmlns:a16="http://schemas.microsoft.com/office/drawing/2014/main" id="{EE6D8305-D405-199F-DD9F-ED71FF621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1568450"/>
            <a:ext cx="2738438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5BD8A09-4AD7-EA2D-2EEA-2486D6110080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별첨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</a:rPr>
              <a:t>1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안전보건 경영 기본 일정표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(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전사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/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부서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)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4">
            <a:extLst>
              <a:ext uri="{FF2B5EF4-FFF2-40B4-BE49-F238E27FC236}">
                <a16:creationId xmlns:a16="http://schemas.microsoft.com/office/drawing/2014/main" id="{C47FF62D-4174-C670-72F7-F51DB37FC4BA}"/>
              </a:ext>
            </a:extLst>
          </p:cNvPr>
          <p:cNvGraphicFramePr>
            <a:graphicFrameLocks noGrp="1"/>
          </p:cNvGraphicFramePr>
          <p:nvPr/>
        </p:nvGraphicFramePr>
        <p:xfrm>
          <a:off x="296863" y="1531938"/>
          <a:ext cx="6264276" cy="7510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9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99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7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7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37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37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37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37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7370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370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7370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7370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7370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7370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0916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구 분</a:t>
                      </a:r>
                    </a:p>
                  </a:txBody>
                  <a:tcPr marT="45713" marB="45713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추진일정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1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197">
                <a:tc rowSpan="3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안전보건경영</a:t>
                      </a:r>
                      <a:b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</a:br>
                      <a: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시스템구축</a:t>
                      </a:r>
                      <a:br>
                        <a:rPr kumimoji="0" lang="ko-KR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</a:br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(KOSHA-MS)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안전보건시스템 매뉴얼 제정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8197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안전보건시스템 절차서 제정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8197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안전보건시스템 지침서 제정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197"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안전보건 경영방침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안전보건방침 수립 및 공포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197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안전보건방침 게시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81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이해관계자</a:t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니즈 파악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이해관계자 니즈 파악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819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위험성 평가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위험성평가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리스크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b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활동계획 수립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  <a:endParaRPr lang="ko-KR" altLang="en-US" sz="1300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81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위험성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리스크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활동 실시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  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최초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정기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수시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81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개선대책 검토 및 실행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8197"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운영법규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관련법규 조사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8197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법규 </a:t>
                      </a: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등록부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등록 및 전파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8197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안전보건목표 및 </a:t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추진계획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안전보건목표 및 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추진계획 수립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28197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구조 및 책임 절차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안전보건관리 조직 정비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8197">
                <a:tc rowSpan="5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교육훈련 및</a:t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자격절차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안전보건교육 계획수립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28197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산업안전보건교육 실시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28197"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교육훈련 및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자격절차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채용시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교육 실시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28197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관리감독자 교육 실시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28197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안전보건관리책임자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교육 실시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28197">
                <a:tc rowSpan="3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비상시 </a:t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대비ㆍ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S Gothic" panose="020B0609070205080204" pitchFamily="49" charset="-128"/>
                          <a:ea typeface="MS Gothic" panose="020B0609070205080204" pitchFamily="49" charset="-128"/>
                        </a:rPr>
                        <a:t>․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대응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훈련 계획 수립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28197"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비상시 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대비ㆍ</a:t>
                      </a:r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MS Gothic" panose="020B0609070205080204" pitchFamily="49" charset="-128"/>
                          <a:ea typeface="MS Gothic" panose="020B0609070205080204" pitchFamily="49" charset="-128"/>
                        </a:rPr>
                        <a:t>․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대응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시나리오 작성 및 보완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28197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훈련 실시 및 평가</a:t>
                      </a:r>
                      <a:endParaRPr lang="ko-KR" altLang="en-US" sz="9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39261" name="슬라이드 번호 개체 틀 1">
            <a:extLst>
              <a:ext uri="{FF2B5EF4-FFF2-40B4-BE49-F238E27FC236}">
                <a16:creationId xmlns:a16="http://schemas.microsoft.com/office/drawing/2014/main" id="{7A09233F-B30E-5460-FB00-046BA66D4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ko-KR" sz="1000">
                <a:solidFill>
                  <a:srgbClr val="898989"/>
                </a:solidFill>
              </a:rPr>
              <a:t>36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7BF406-4CD9-7604-4439-1A98353A257A}"/>
              </a:ext>
            </a:extLst>
          </p:cNvPr>
          <p:cNvSpPr txBox="1"/>
          <p:nvPr/>
        </p:nvSpPr>
        <p:spPr>
          <a:xfrm>
            <a:off x="225743" y="443615"/>
            <a:ext cx="59803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별첨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2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 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</a:rPr>
              <a:t>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</a:rPr>
              <a:t>년도 안전보건 업무 일정표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번호 개체 틀 1">
            <a:extLst>
              <a:ext uri="{FF2B5EF4-FFF2-40B4-BE49-F238E27FC236}">
                <a16:creationId xmlns:a16="http://schemas.microsoft.com/office/drawing/2014/main" id="{242E70C9-8E10-8FAD-37AC-0481DB0BE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9717BA4-5BBB-4804-8F96-863CA9C76000}" type="slidenum">
              <a:rPr lang="ko-KR" altLang="en-US" sz="1000" smtClean="0">
                <a:solidFill>
                  <a:srgbClr val="898989"/>
                </a:solidFill>
              </a:rPr>
              <a:pPr/>
              <a:t>35</a:t>
            </a:fld>
            <a:endParaRPr lang="ko-KR" altLang="en-US" sz="1000">
              <a:solidFill>
                <a:srgbClr val="898989"/>
              </a:solidFill>
            </a:endParaRPr>
          </a:p>
        </p:txBody>
      </p:sp>
      <p:graphicFrame>
        <p:nvGraphicFramePr>
          <p:cNvPr id="4" name="표 4">
            <a:extLst>
              <a:ext uri="{FF2B5EF4-FFF2-40B4-BE49-F238E27FC236}">
                <a16:creationId xmlns:a16="http://schemas.microsoft.com/office/drawing/2014/main" id="{4BEF1549-41DD-1382-C198-693D9E8AB0A1}"/>
              </a:ext>
            </a:extLst>
          </p:cNvPr>
          <p:cNvGraphicFramePr>
            <a:graphicFrameLocks noGrp="1"/>
          </p:cNvGraphicFramePr>
          <p:nvPr/>
        </p:nvGraphicFramePr>
        <p:xfrm>
          <a:off x="296862" y="1531938"/>
          <a:ext cx="6264274" cy="6703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4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82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26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26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26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26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26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7263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263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7263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7263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7263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7263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02613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</a:rPr>
                        <a:t>구 분</a:t>
                      </a:r>
                    </a:p>
                  </a:txBody>
                  <a:tcPr marT="45713" marB="45713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세부추진계획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ko-KR" altLang="en-US" sz="1000" dirty="0">
                          <a:solidFill>
                            <a:schemeClr val="tx1"/>
                          </a:solidFill>
                        </a:rPr>
                        <a:t>추진일정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30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BEB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7620" marR="7620" marT="7619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919"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모니터링 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및 성과평가</a:t>
                      </a:r>
                    </a:p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성과평가 실시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919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준수평가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919"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내부심사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내부심사 계획서 작성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919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내부심사 실시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919"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경영자 검토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경영자 검토계획서 작성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919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경영자 검토 관리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91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부적합 시정조치 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및 개선 실행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부적합 시정조치 및 개선 실행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919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안전보건경영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일반건강진단 실시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919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특수건강진단 실시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919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교대근무자 건강관리수립</a:t>
                      </a:r>
                      <a:b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</a:b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  및 활동특수건강진단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919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매월 안전점검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919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자체 산업안전교육 실시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7919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위험성평가 실시 및 개선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57919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TBM 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및 제안제도 실시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57919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안전점검의 날 리포트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57919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  <a:endParaRPr kumimoji="0" lang="ko-KR" altLang="en-US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안전지킴이 선발 및 포상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57919"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안전보건경영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아차사고</a:t>
                      </a:r>
                      <a:r>
                        <a:rPr lang="ko-KR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수립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0EBE62A-2BD8-6324-A104-D6BB37D25DBA}"/>
              </a:ext>
            </a:extLst>
          </p:cNvPr>
          <p:cNvSpPr txBox="1"/>
          <p:nvPr/>
        </p:nvSpPr>
        <p:spPr>
          <a:xfrm>
            <a:off x="225743" y="443615"/>
            <a:ext cx="59803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#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별첨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2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</a:rPr>
              <a:t>  </a:t>
            </a: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</a:rPr>
              <a:t>2024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</a:rPr>
              <a:t>년도 안전보건 업무 일정표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844745F6-3AE9-2DF5-3815-8888679D3072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Ⅱ.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 관리 조직 구성 및 역할</a:t>
            </a:r>
          </a:p>
        </p:txBody>
      </p:sp>
      <p:sp>
        <p:nvSpPr>
          <p:cNvPr id="29" name="텍스트 개체 틀 2">
            <a:extLst>
              <a:ext uri="{FF2B5EF4-FFF2-40B4-BE49-F238E27FC236}">
                <a16:creationId xmlns:a16="http://schemas.microsoft.com/office/drawing/2014/main" id="{E13F5FA0-B95E-1A13-65C6-5FCC980FFCC2}"/>
              </a:ext>
            </a:extLst>
          </p:cNvPr>
          <p:cNvSpPr txBox="1">
            <a:spLocks/>
          </p:cNvSpPr>
          <p:nvPr/>
        </p:nvSpPr>
        <p:spPr>
          <a:xfrm>
            <a:off x="296863" y="1196975"/>
            <a:ext cx="6264275" cy="590550"/>
          </a:xfrm>
          <a:prstGeom prst="rect">
            <a:avLst/>
          </a:prstGeom>
        </p:spPr>
        <p:txBody>
          <a:bodyPr/>
          <a:lstStyle>
            <a:lvl1pPr algn="l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 sz="1600" b="1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OTF" panose="02020603020101020101" pitchFamily="18" charset="-127"/>
                <a:ea typeface="나눔바른고딕OTF" panose="02020603020101020101" pitchFamily="18" charset="-127"/>
                <a:cs typeface="+mn-cs"/>
                <a:sym typeface="맑은 고딕" panose="020B0503020000020004" pitchFamily="50" charset="-127"/>
              </a:defRPr>
            </a:lvl1pPr>
            <a:lvl2pPr marL="57785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l"/>
              <a:defRPr kumimoji="1"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65200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w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36675" indent="-180975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•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7240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1812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6384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0956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552825" indent="-196850" algn="l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just" defTabSz="914400" fontAlgn="auto" latinLnBrk="1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산업안전보건법규 및 중대재해처벌법에서 요구하는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안전보건 의무 이행을 위하여 </a:t>
            </a:r>
            <a:r>
              <a:rPr kumimoji="0" lang="ko-KR" altLang="en-US" sz="1200" b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본사와현장을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 망라한 </a:t>
            </a:r>
            <a:r>
              <a:rPr kumimoji="0" lang="ko-KR" altLang="en-US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전사 안전보건관리 조직과 역할을 구체적이고 명확하게 정립</a:t>
            </a:r>
            <a:r>
              <a:rPr kumimoji="0" lang="ko-KR" altLang="en-US" sz="1200" b="0" dirty="0">
                <a:solidFill>
                  <a:srgbClr val="000000">
                    <a:lumMod val="75000"/>
                    <a:lumOff val="25000"/>
                  </a:srgbClr>
                </a:solidFill>
                <a:latin typeface="+mn-ea"/>
                <a:ea typeface="+mn-ea"/>
              </a:rPr>
              <a:t>하여 실행력 배가와 산업재해 제로화 달성에 차질없이 대응</a:t>
            </a:r>
            <a:endParaRPr kumimoji="0" lang="en-US" altLang="ko-KR" sz="1200" b="0" dirty="0">
              <a:solidFill>
                <a:srgbClr val="000000">
                  <a:lumMod val="75000"/>
                  <a:lumOff val="25000"/>
                </a:srgbClr>
              </a:solidFill>
              <a:latin typeface="+mn-ea"/>
              <a:ea typeface="+mn-ea"/>
            </a:endParaRPr>
          </a:p>
        </p:txBody>
      </p:sp>
      <p:sp>
        <p:nvSpPr>
          <p:cNvPr id="8196" name="슬라이드 번호 개체 틀 1">
            <a:extLst>
              <a:ext uri="{FF2B5EF4-FFF2-40B4-BE49-F238E27FC236}">
                <a16:creationId xmlns:a16="http://schemas.microsoft.com/office/drawing/2014/main" id="{F3179585-16C1-05F6-C5CF-31A4C4C97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5AB47E0-58D7-451E-A37F-F239FACB275D}" type="slidenum">
              <a:rPr lang="ko-KR" altLang="en-US" smtClean="0">
                <a:solidFill>
                  <a:srgbClr val="898989"/>
                </a:solidFill>
              </a:rPr>
              <a:pPr/>
              <a:t>4</a:t>
            </a:fld>
            <a:endParaRPr lang="ko-KR" altLang="en-US">
              <a:solidFill>
                <a:srgbClr val="898989"/>
              </a:solidFill>
            </a:endParaRPr>
          </a:p>
        </p:txBody>
      </p:sp>
      <p:pic>
        <p:nvPicPr>
          <p:cNvPr id="8197" name="그림 6">
            <a:extLst>
              <a:ext uri="{FF2B5EF4-FFF2-40B4-BE49-F238E27FC236}">
                <a16:creationId xmlns:a16="http://schemas.microsoft.com/office/drawing/2014/main" id="{8C69175C-32D0-8DE0-652C-688464C2F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5610225"/>
            <a:ext cx="6278562" cy="347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그림 2" descr="텍스트, 스크린샷, 도표, 번호이(가) 표시된 사진&#10;&#10;자동 생성된 설명">
            <a:extLst>
              <a:ext uri="{FF2B5EF4-FFF2-40B4-BE49-F238E27FC236}">
                <a16:creationId xmlns:a16="http://schemas.microsoft.com/office/drawing/2014/main" id="{8508E196-7E55-222F-75C4-11046C9FA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2144713"/>
            <a:ext cx="6264275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그림 1">
            <a:extLst>
              <a:ext uri="{FF2B5EF4-FFF2-40B4-BE49-F238E27FC236}">
                <a16:creationId xmlns:a16="http://schemas.microsoft.com/office/drawing/2014/main" id="{C2428411-29E3-3F50-F0B7-0BD259C8A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1392238"/>
            <a:ext cx="6276975" cy="398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그림 3">
            <a:extLst>
              <a:ext uri="{FF2B5EF4-FFF2-40B4-BE49-F238E27FC236}">
                <a16:creationId xmlns:a16="http://schemas.microsoft.com/office/drawing/2014/main" id="{9E73D7F1-E601-A445-552D-14D68039C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5664200"/>
            <a:ext cx="6335712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슬라이드 번호 개체 틀 2">
            <a:extLst>
              <a:ext uri="{FF2B5EF4-FFF2-40B4-BE49-F238E27FC236}">
                <a16:creationId xmlns:a16="http://schemas.microsoft.com/office/drawing/2014/main" id="{7ACA07CA-28E5-3366-1B0C-30840ECFB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782E2DF-728E-4A95-A6DA-A260538AC380}" type="slidenum">
              <a:rPr lang="ko-KR" altLang="en-US" smtClean="0">
                <a:solidFill>
                  <a:srgbClr val="898989"/>
                </a:solidFill>
              </a:rPr>
              <a:pPr/>
              <a:t>5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9D5918-891F-2797-40F5-4BC76DFDD78D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Ⅱ.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 관리 조직 구성 및 역할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4">
            <a:extLst>
              <a:ext uri="{FF2B5EF4-FFF2-40B4-BE49-F238E27FC236}">
                <a16:creationId xmlns:a16="http://schemas.microsoft.com/office/drawing/2014/main" id="{98B55951-64ED-60BD-79FF-86D5AC5FC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94"/>
          <a:stretch>
            <a:fillRect/>
          </a:stretch>
        </p:blipFill>
        <p:spPr bwMode="auto">
          <a:xfrm>
            <a:off x="296863" y="1612900"/>
            <a:ext cx="6264275" cy="362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슬라이드 번호 개체 틀 1">
            <a:extLst>
              <a:ext uri="{FF2B5EF4-FFF2-40B4-BE49-F238E27FC236}">
                <a16:creationId xmlns:a16="http://schemas.microsoft.com/office/drawing/2014/main" id="{4F50AAC9-E897-06B8-31F8-3206082BC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B074B96-E532-4FA0-A37F-A397EE67E4DA}" type="slidenum">
              <a:rPr lang="ko-KR" altLang="en-US" smtClean="0">
                <a:solidFill>
                  <a:srgbClr val="898989"/>
                </a:solidFill>
              </a:rPr>
              <a:pPr/>
              <a:t>6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3C672E-6341-F897-6E35-29B3CF73CFC0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Ⅱ.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 관리 조직 구성 및 역할</a:t>
            </a:r>
          </a:p>
        </p:txBody>
      </p:sp>
      <p:pic>
        <p:nvPicPr>
          <p:cNvPr id="10245" name="그림 2">
            <a:extLst>
              <a:ext uri="{FF2B5EF4-FFF2-40B4-BE49-F238E27FC236}">
                <a16:creationId xmlns:a16="http://schemas.microsoft.com/office/drawing/2014/main" id="{A1232524-E898-1B16-4446-3B4F53462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5364163"/>
            <a:ext cx="6256338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슬라이드 번호 개체 틀 1">
            <a:extLst>
              <a:ext uri="{FF2B5EF4-FFF2-40B4-BE49-F238E27FC236}">
                <a16:creationId xmlns:a16="http://schemas.microsoft.com/office/drawing/2014/main" id="{C3DC37AB-E362-D8CD-F781-2A430B378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C1EB574-1ED4-48AC-BFCA-D8D4BDABF008}" type="slidenum">
              <a:rPr lang="ko-KR" altLang="en-US" smtClean="0">
                <a:solidFill>
                  <a:srgbClr val="898989"/>
                </a:solidFill>
              </a:rPr>
              <a:pPr/>
              <a:t>7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B545DA-B179-A288-6111-F606F97616AF}"/>
              </a:ext>
            </a:extLst>
          </p:cNvPr>
          <p:cNvSpPr txBox="1"/>
          <p:nvPr/>
        </p:nvSpPr>
        <p:spPr>
          <a:xfrm>
            <a:off x="225743" y="443615"/>
            <a:ext cx="633539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Ⅱ. 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안전보건 관리 조직 구성 및 역할</a:t>
            </a:r>
          </a:p>
        </p:txBody>
      </p:sp>
      <p:pic>
        <p:nvPicPr>
          <p:cNvPr id="11268" name="그림 2">
            <a:extLst>
              <a:ext uri="{FF2B5EF4-FFF2-40B4-BE49-F238E27FC236}">
                <a16:creationId xmlns:a16="http://schemas.microsoft.com/office/drawing/2014/main" id="{877D431E-35F0-9F0C-1C18-3CE586A09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" y="1628775"/>
            <a:ext cx="6297613" cy="317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BF17325C-3DB7-ADBD-12BE-2E3D8825F0D4}"/>
              </a:ext>
            </a:extLst>
          </p:cNvPr>
          <p:cNvSpPr/>
          <p:nvPr/>
        </p:nvSpPr>
        <p:spPr>
          <a:xfrm>
            <a:off x="260350" y="2952750"/>
            <a:ext cx="6324600" cy="112553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200" b="1" dirty="0">
              <a:latin typeface="+mn-ea"/>
            </a:endParaRPr>
          </a:p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>
                <a:latin typeface="+mn-ea"/>
              </a:rPr>
              <a:t>   </a:t>
            </a:r>
            <a:endParaRPr lang="en-US" altLang="ko-KR" sz="1200" b="1" dirty="0">
              <a:latin typeface="+mn-ea"/>
            </a:endParaRPr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522A87AF-E486-683F-7E12-4BD5E3B66F53}"/>
              </a:ext>
            </a:extLst>
          </p:cNvPr>
          <p:cNvGraphicFramePr>
            <a:graphicFrameLocks noGrp="1"/>
          </p:cNvGraphicFramePr>
          <p:nvPr/>
        </p:nvGraphicFramePr>
        <p:xfrm>
          <a:off x="301625" y="4692650"/>
          <a:ext cx="6283323" cy="1014413"/>
        </p:xfrm>
        <a:graphic>
          <a:graphicData uri="http://schemas.openxmlformats.org/drawingml/2006/table">
            <a:tbl>
              <a:tblPr/>
              <a:tblGrid>
                <a:gridCol w="9995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4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7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72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72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72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3484">
                <a:tc rowSpan="2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2022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재해자수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2023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재해율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2024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484">
                <a:tc v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실적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목표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484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산재사고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961">
                <a:tc gridSpan="6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b" latinLnBrk="1" hangingPunct="1"/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※ 2023</a:t>
                      </a:r>
                      <a:r>
                        <a:rPr lang="ko-KR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년은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2022</a:t>
                      </a:r>
                      <a:r>
                        <a:rPr lang="ko-KR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년 대비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63% </a:t>
                      </a:r>
                      <a:r>
                        <a:rPr lang="ko-KR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산재사고 감소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2024</a:t>
                      </a:r>
                      <a:r>
                        <a:rPr lang="ko-KR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년 산재사고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ZERO </a:t>
                      </a:r>
                      <a:r>
                        <a:rPr lang="ko-KR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목표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1,380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0.22%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61D5DDE0-64E9-0073-C01B-7F893BD8F7F0}"/>
              </a:ext>
            </a:extLst>
          </p:cNvPr>
          <p:cNvGraphicFramePr>
            <a:graphicFrameLocks noGrp="1"/>
          </p:cNvGraphicFramePr>
          <p:nvPr/>
        </p:nvGraphicFramePr>
        <p:xfrm>
          <a:off x="273050" y="6083300"/>
          <a:ext cx="6283326" cy="1727201"/>
        </p:xfrm>
        <a:graphic>
          <a:graphicData uri="http://schemas.openxmlformats.org/drawingml/2006/table">
            <a:tbl>
              <a:tblPr/>
              <a:tblGrid>
                <a:gridCol w="897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7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76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76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76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76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76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6743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끼임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넘어짐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낙상</a:t>
                      </a:r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추락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 err="1">
                          <a:effectLst/>
                          <a:latin typeface="+mn-ea"/>
                          <a:ea typeface="+mn-ea"/>
                        </a:rPr>
                        <a:t>점유비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743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+mn-ea"/>
                          <a:ea typeface="+mn-ea"/>
                        </a:rPr>
                        <a:t>kt</a:t>
                      </a:r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빌딩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33%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743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 err="1">
                          <a:effectLst/>
                          <a:latin typeface="+mn-ea"/>
                          <a:ea typeface="+mn-ea"/>
                        </a:rPr>
                        <a:t>외부빌딩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+mn-ea"/>
                          <a:ea typeface="+mn-ea"/>
                        </a:rPr>
                        <a:t>67%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743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호텔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0%</a:t>
                      </a:r>
                      <a:endParaRPr lang="en-US" altLang="ko-KR" sz="10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6743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분기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+mn-ea"/>
                          <a:ea typeface="+mn-ea"/>
                        </a:rPr>
                        <a:t>0%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743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100.0%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6743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 err="1">
                          <a:effectLst/>
                          <a:latin typeface="+mn-ea"/>
                          <a:ea typeface="+mn-ea"/>
                        </a:rPr>
                        <a:t>점유비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0%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33%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u="none" strike="noStrike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33%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33%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u="none" strike="noStrike" dirty="0">
                          <a:effectLst/>
                          <a:latin typeface="+mn-ea"/>
                          <a:ea typeface="+mn-ea"/>
                        </a:rPr>
                        <a:t>100.0%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350" marR="6350" marT="635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386" name="슬라이드 번호 개체 틀 1">
            <a:extLst>
              <a:ext uri="{FF2B5EF4-FFF2-40B4-BE49-F238E27FC236}">
                <a16:creationId xmlns:a16="http://schemas.microsoft.com/office/drawing/2014/main" id="{A3E9AA62-C741-8453-E8F5-AAEAB243B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04ED135-3532-42D3-B1DD-7AAAA51BD278}" type="slidenum">
              <a:rPr lang="ko-KR" altLang="en-US" smtClean="0">
                <a:solidFill>
                  <a:srgbClr val="898989"/>
                </a:solidFill>
              </a:rPr>
              <a:pPr/>
              <a:t>8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7DBA05-594B-F8ED-D628-4F3552E94E44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2023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52BA1A66-CF82-DC0B-08B3-4B18F24938DF}"/>
              </a:ext>
            </a:extLst>
          </p:cNvPr>
          <p:cNvGraphicFramePr>
            <a:graphicFrameLocks noGrp="1"/>
          </p:cNvGraphicFramePr>
          <p:nvPr/>
        </p:nvGraphicFramePr>
        <p:xfrm>
          <a:off x="273050" y="8181975"/>
          <a:ext cx="6288088" cy="1200152"/>
        </p:xfrm>
        <a:graphic>
          <a:graphicData uri="http://schemas.openxmlformats.org/drawingml/2006/table">
            <a:tbl>
              <a:tblPr/>
              <a:tblGrid>
                <a:gridCol w="524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7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2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34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92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475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237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00038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이름</a:t>
                      </a:r>
                    </a:p>
                  </a:txBody>
                  <a:tcPr marL="6350" marR="6350" marT="635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재해일자</a:t>
                      </a:r>
                    </a:p>
                  </a:txBody>
                  <a:tcPr marL="6350" marR="6350" marT="635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의료기관</a:t>
                      </a:r>
                    </a:p>
                  </a:txBody>
                  <a:tcPr marL="6350" marR="6350" marT="635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사업장명</a:t>
                      </a:r>
                    </a:p>
                  </a:txBody>
                  <a:tcPr marL="6350" marR="6350" marT="635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사업장별</a:t>
                      </a:r>
                    </a:p>
                  </a:txBody>
                  <a:tcPr marL="6350" marR="6350" marT="635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병명</a:t>
                      </a:r>
                    </a:p>
                  </a:txBody>
                  <a:tcPr marL="6350" marR="6350" marT="635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원인</a:t>
                      </a:r>
                    </a:p>
                  </a:txBody>
                  <a:tcPr marL="6350" marR="6350" marT="6352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03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김대수</a:t>
                      </a:r>
                    </a:p>
                  </a:txBody>
                  <a:tcPr marL="7620" marR="7620" marT="762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2023-02-24</a:t>
                      </a:r>
                    </a:p>
                  </a:txBody>
                  <a:tcPr marL="7620" marR="7620" marT="762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오성석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정형외과의원</a:t>
                      </a:r>
                    </a:p>
                  </a:txBody>
                  <a:tcPr marL="7620" marR="7620" marT="762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대진대학교</a:t>
                      </a:r>
                    </a:p>
                  </a:txBody>
                  <a:tcPr marL="7620" marR="7620" marT="762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</a:t>
                      </a:r>
                    </a:p>
                  </a:txBody>
                  <a:tcPr marL="7620" marR="7620" marT="762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골반의 골절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폐쇄성</a:t>
                      </a:r>
                    </a:p>
                  </a:txBody>
                  <a:tcPr marL="7620" marR="7620" marT="762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낙상</a:t>
                      </a:r>
                    </a:p>
                  </a:txBody>
                  <a:tcPr marL="7620" marR="7620" marT="762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03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김찬양</a:t>
                      </a:r>
                    </a:p>
                  </a:txBody>
                  <a:tcPr marL="7620" marR="7620" marT="762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2023-04-06</a:t>
                      </a:r>
                    </a:p>
                  </a:txBody>
                  <a:tcPr marL="7620" marR="7620" marT="762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김포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에이치병원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kt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영광빌딩</a:t>
                      </a:r>
                    </a:p>
                  </a:txBody>
                  <a:tcPr marL="7620" marR="7620" marT="762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kt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빌딩</a:t>
                      </a:r>
                    </a:p>
                  </a:txBody>
                  <a:tcPr marL="7620" marR="7620" marT="762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삼복사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골절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넘어짐</a:t>
                      </a:r>
                    </a:p>
                  </a:txBody>
                  <a:tcPr marL="7620" marR="7620" marT="762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03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이대규</a:t>
                      </a:r>
                    </a:p>
                  </a:txBody>
                  <a:tcPr marL="7620" marR="7620" marT="762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2023-08-13</a:t>
                      </a:r>
                    </a:p>
                  </a:txBody>
                  <a:tcPr marL="7620" marR="7620" marT="762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성모튼튼정형외과의원</a:t>
                      </a:r>
                    </a:p>
                  </a:txBody>
                  <a:tcPr marL="7620" marR="7620" marT="762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마사회 원당</a:t>
                      </a:r>
                    </a:p>
                  </a:txBody>
                  <a:tcPr marL="7620" marR="7620" marT="762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</a:t>
                      </a:r>
                    </a:p>
                  </a:txBody>
                  <a:tcPr marL="7620" marR="7620" marT="762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허리염좌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염좌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620" marR="7620" marT="7623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직사각형 13">
            <a:extLst>
              <a:ext uri="{FF2B5EF4-FFF2-40B4-BE49-F238E27FC236}">
                <a16:creationId xmlns:a16="http://schemas.microsoft.com/office/drawing/2014/main" id="{43D3D005-4970-1A3A-A869-FA924BD32E37}"/>
              </a:ext>
            </a:extLst>
          </p:cNvPr>
          <p:cNvSpPr/>
          <p:nvPr/>
        </p:nvSpPr>
        <p:spPr>
          <a:xfrm>
            <a:off x="260350" y="7880350"/>
            <a:ext cx="6324600" cy="30003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라</a:t>
            </a:r>
            <a:r>
              <a:rPr lang="en-US" altLang="ko-KR" sz="1200" b="1" dirty="0">
                <a:latin typeface="+mn-ea"/>
              </a:rPr>
              <a:t>. 2023</a:t>
            </a:r>
            <a:r>
              <a:rPr lang="ko-KR" altLang="en-US" sz="1200" b="1" dirty="0">
                <a:latin typeface="+mn-ea"/>
              </a:rPr>
              <a:t>년도 사업장별 세부현황 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18" name="모서리가 둥근 직사각형 20">
            <a:extLst>
              <a:ext uri="{FF2B5EF4-FFF2-40B4-BE49-F238E27FC236}">
                <a16:creationId xmlns:a16="http://schemas.microsoft.com/office/drawing/2014/main" id="{C8A6FD4B-7E53-25A2-581C-7958560956AE}"/>
              </a:ext>
            </a:extLst>
          </p:cNvPr>
          <p:cNvSpPr/>
          <p:nvPr/>
        </p:nvSpPr>
        <p:spPr>
          <a:xfrm>
            <a:off x="273050" y="1304443"/>
            <a:ext cx="6283321" cy="381542"/>
          </a:xfrm>
          <a:prstGeom prst="roundRect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 w="3175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</a:rPr>
              <a:t>  </a:t>
            </a: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</a:rPr>
              <a:t>2023</a:t>
            </a: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</a:rPr>
              <a:t>년도 산업재해 현황 및 분석</a:t>
            </a:r>
          </a:p>
        </p:txBody>
      </p:sp>
      <p:sp>
        <p:nvSpPr>
          <p:cNvPr id="20" name="Round Diagonal Corner Rectangle 1">
            <a:extLst>
              <a:ext uri="{FF2B5EF4-FFF2-40B4-BE49-F238E27FC236}">
                <a16:creationId xmlns:a16="http://schemas.microsoft.com/office/drawing/2014/main" id="{EBE73FCB-C583-B4FA-AD43-7EB9E631A571}"/>
              </a:ext>
            </a:extLst>
          </p:cNvPr>
          <p:cNvSpPr/>
          <p:nvPr/>
        </p:nvSpPr>
        <p:spPr>
          <a:xfrm>
            <a:off x="273050" y="1755775"/>
            <a:ext cx="6283325" cy="1381125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 anchor="ctr"/>
          <a:lstStyle/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실        적</a:t>
            </a:r>
            <a:r>
              <a:rPr lang="ko-KR" altLang="en-US" sz="1200" dirty="0">
                <a:latin typeface="Arial"/>
              </a:rPr>
              <a:t> </a:t>
            </a:r>
            <a:r>
              <a:rPr lang="en-US" altLang="ko-KR" sz="1200" dirty="0">
                <a:latin typeface="Arial"/>
              </a:rPr>
              <a:t>  </a:t>
            </a:r>
            <a:r>
              <a:rPr lang="ko-KR" altLang="en-US" sz="1200" dirty="0">
                <a:latin typeface="Arial"/>
              </a:rPr>
              <a:t>① </a:t>
            </a:r>
            <a:r>
              <a:rPr lang="ko-KR" altLang="en-US" sz="1200" dirty="0"/>
              <a:t>2023년도 산업재해는 전년대비 5건(6</a:t>
            </a:r>
            <a:r>
              <a:rPr lang="en-US" altLang="ko-KR" sz="1200" dirty="0"/>
              <a:t>2.5</a:t>
            </a:r>
            <a:r>
              <a:rPr lang="ko-KR" altLang="en-US" sz="1200" dirty="0"/>
              <a:t>%) 감소 </a:t>
            </a:r>
            <a:endParaRPr lang="en-US" altLang="ko-KR" sz="1200" dirty="0"/>
          </a:p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/>
              <a:t>                                 </a:t>
            </a:r>
            <a:r>
              <a:rPr lang="ko-KR" altLang="en-US" sz="1200" dirty="0"/>
              <a:t>② </a:t>
            </a:r>
            <a:r>
              <a:rPr lang="ko-KR" altLang="en-US" sz="1200" dirty="0" err="1"/>
              <a:t>업계평균</a:t>
            </a:r>
            <a:r>
              <a:rPr lang="ko-KR" altLang="en-US" sz="1200" dirty="0"/>
              <a:t> 재해율 대비 0.22% 로 현저히 개선됨</a:t>
            </a:r>
            <a:r>
              <a:rPr lang="en-US" altLang="ko-KR" sz="1200" dirty="0">
                <a:latin typeface="Arial"/>
              </a:rPr>
              <a:t> </a:t>
            </a:r>
          </a:p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Arial"/>
              </a:rPr>
              <a:t>         개선할 점</a:t>
            </a:r>
            <a:r>
              <a:rPr lang="ko-KR" altLang="en-US" sz="1200" dirty="0">
                <a:latin typeface="Arial"/>
              </a:rPr>
              <a:t> </a:t>
            </a:r>
            <a:r>
              <a:rPr lang="en-US" altLang="ko-KR" sz="1200" dirty="0">
                <a:latin typeface="Arial"/>
              </a:rPr>
              <a:t>: </a:t>
            </a:r>
            <a:r>
              <a:rPr lang="ko-KR" altLang="en-US" sz="1200" dirty="0">
                <a:latin typeface="Arial"/>
              </a:rPr>
              <a:t>① </a:t>
            </a:r>
            <a:r>
              <a:rPr lang="ko-KR" altLang="en-US" sz="1200" dirty="0" err="1">
                <a:latin typeface="Arial"/>
              </a:rPr>
              <a:t>취약빌딩</a:t>
            </a:r>
            <a:r>
              <a:rPr lang="ko-KR" altLang="en-US" sz="1200" dirty="0">
                <a:latin typeface="Arial"/>
              </a:rPr>
              <a:t> 대한 본사</a:t>
            </a:r>
            <a:r>
              <a:rPr lang="en-US" altLang="ko-KR" sz="1200" dirty="0">
                <a:latin typeface="Arial"/>
              </a:rPr>
              <a:t>/</a:t>
            </a:r>
            <a:r>
              <a:rPr lang="ko-KR" altLang="en-US" sz="1200" dirty="0">
                <a:latin typeface="Arial"/>
              </a:rPr>
              <a:t>현장 안전보건업무 </a:t>
            </a:r>
            <a:r>
              <a:rPr lang="ko-KR" altLang="en-US" sz="1200" dirty="0" err="1">
                <a:latin typeface="Arial"/>
              </a:rPr>
              <a:t>공동수행</a:t>
            </a:r>
            <a:r>
              <a:rPr lang="ko-KR" altLang="en-US" sz="1200" dirty="0">
                <a:latin typeface="Arial"/>
              </a:rPr>
              <a:t> 및 교육 강화</a:t>
            </a:r>
            <a:r>
              <a:rPr lang="en-US" altLang="ko-KR" sz="1200" dirty="0">
                <a:latin typeface="Arial"/>
              </a:rPr>
              <a:t>  </a:t>
            </a:r>
          </a:p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                           </a:t>
            </a:r>
            <a:r>
              <a:rPr lang="ko-KR" altLang="en-US" sz="1200" dirty="0"/>
              <a:t>②</a:t>
            </a: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 </a:t>
            </a:r>
            <a:r>
              <a:rPr lang="en-US" altLang="ko-KR" sz="1200" dirty="0">
                <a:latin typeface="Arial"/>
              </a:rPr>
              <a:t>KPI </a:t>
            </a:r>
            <a:r>
              <a:rPr lang="ko-KR" altLang="en-US" sz="1200" dirty="0">
                <a:latin typeface="Arial"/>
              </a:rPr>
              <a:t>반영 등 평가 강화 및 </a:t>
            </a:r>
            <a:r>
              <a:rPr lang="ko-KR" altLang="en-US" sz="1200" dirty="0" err="1">
                <a:latin typeface="Arial"/>
              </a:rPr>
              <a:t>우수사업장</a:t>
            </a:r>
            <a:r>
              <a:rPr lang="ko-KR" altLang="en-US" sz="1200" dirty="0">
                <a:latin typeface="Arial"/>
              </a:rPr>
              <a:t> 포상 확대</a:t>
            </a:r>
            <a:endParaRPr lang="en-US" altLang="ko-KR" sz="1200" dirty="0">
              <a:latin typeface="Arial"/>
            </a:endParaRPr>
          </a:p>
          <a:p>
            <a:pPr algn="just" defTabSz="914400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Arial"/>
              </a:rPr>
              <a:t>                           </a:t>
            </a:r>
            <a:r>
              <a:rPr lang="ko-KR" altLang="en-US" sz="1200" dirty="0">
                <a:latin typeface="Arial"/>
              </a:rPr>
              <a:t>③</a:t>
            </a:r>
            <a:r>
              <a:rPr lang="en-US" altLang="ko-KR" sz="1200" dirty="0">
                <a:latin typeface="Arial"/>
                <a:ea typeface="나눔고딕" panose="020D0604000000000000" pitchFamily="50" charset="-127"/>
              </a:rPr>
              <a:t> </a:t>
            </a:r>
            <a:r>
              <a:rPr lang="ko-KR" altLang="en-US" sz="1200" dirty="0">
                <a:latin typeface="Arial"/>
                <a:ea typeface="나눔고딕" panose="020D0604000000000000" pitchFamily="50" charset="-127"/>
              </a:rPr>
              <a:t>주기적인 </a:t>
            </a:r>
            <a:r>
              <a:rPr lang="ko-KR" altLang="en-US" sz="1200" dirty="0">
                <a:latin typeface="Arial"/>
              </a:rPr>
              <a:t>현장 의견 청취</a:t>
            </a:r>
            <a:r>
              <a:rPr lang="en-US" altLang="ko-KR" sz="1200" dirty="0">
                <a:latin typeface="Arial"/>
              </a:rPr>
              <a:t> </a:t>
            </a:r>
            <a:r>
              <a:rPr lang="ko-KR" altLang="en-US" sz="1200" dirty="0">
                <a:latin typeface="Arial"/>
              </a:rPr>
              <a:t>및 개선조치 실질적 이행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AE498D-C292-AE47-EABC-90FA0061D7A4}"/>
              </a:ext>
            </a:extLst>
          </p:cNvPr>
          <p:cNvSpPr txBox="1"/>
          <p:nvPr/>
        </p:nvSpPr>
        <p:spPr>
          <a:xfrm>
            <a:off x="273050" y="5788025"/>
            <a:ext cx="4875213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다</a:t>
            </a:r>
            <a:r>
              <a:rPr lang="en-US" altLang="ko-KR" sz="1200" b="1" dirty="0">
                <a:latin typeface="+mn-ea"/>
              </a:rPr>
              <a:t>. 2023</a:t>
            </a:r>
            <a:r>
              <a:rPr lang="ko-KR" altLang="en-US" sz="1200" b="1" dirty="0">
                <a:latin typeface="+mn-ea"/>
              </a:rPr>
              <a:t>년도 산업재해 유형별 현황 </a:t>
            </a:r>
            <a:r>
              <a:rPr lang="en-US" altLang="ko-KR" sz="1200" b="1" dirty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1200" b="1" dirty="0">
                <a:solidFill>
                  <a:srgbClr val="FF0000"/>
                </a:solidFill>
                <a:latin typeface="+mn-ea"/>
              </a:rPr>
              <a:t>전년대비 </a:t>
            </a:r>
            <a:r>
              <a:rPr lang="en-US" altLang="ko-KR" sz="1200" b="1" dirty="0">
                <a:solidFill>
                  <a:srgbClr val="FF0000"/>
                </a:solidFill>
                <a:latin typeface="+mn-ea"/>
              </a:rPr>
              <a:t>62.5% </a:t>
            </a:r>
            <a:r>
              <a:rPr lang="ko-KR" altLang="en-US" sz="1200" b="1" dirty="0">
                <a:solidFill>
                  <a:srgbClr val="FF0000"/>
                </a:solidFill>
                <a:latin typeface="+mn-ea"/>
              </a:rPr>
              <a:t>감소</a:t>
            </a:r>
            <a:r>
              <a:rPr lang="en-US" altLang="ko-KR" sz="1200" b="1" dirty="0">
                <a:solidFill>
                  <a:srgbClr val="FF0000"/>
                </a:solidFill>
                <a:latin typeface="+mn-ea"/>
              </a:rPr>
              <a:t>)</a:t>
            </a:r>
            <a:endParaRPr lang="ko-KR" altLang="en-US" sz="12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DAF2FC-3E7D-D44A-5C92-2DF9702ED34D}"/>
              </a:ext>
            </a:extLst>
          </p:cNvPr>
          <p:cNvSpPr txBox="1"/>
          <p:nvPr/>
        </p:nvSpPr>
        <p:spPr>
          <a:xfrm>
            <a:off x="274638" y="4391025"/>
            <a:ext cx="48768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atin typeface="+mn-ea"/>
              </a:rPr>
              <a:t>나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>
                <a:latin typeface="+mn-ea"/>
              </a:rPr>
              <a:t>산재사고 감축 목표 및 실적</a:t>
            </a:r>
            <a:endParaRPr lang="ko-KR" altLang="en-US" sz="12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07D6F7-F070-9463-2A11-9CC8F8E3A5E7}"/>
              </a:ext>
            </a:extLst>
          </p:cNvPr>
          <p:cNvSpPr txBox="1"/>
          <p:nvPr/>
        </p:nvSpPr>
        <p:spPr>
          <a:xfrm>
            <a:off x="198438" y="3221038"/>
            <a:ext cx="4922837" cy="322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29544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latin typeface="+mn-ea"/>
              </a:rPr>
              <a:t> </a:t>
            </a:r>
            <a:r>
              <a:rPr lang="ko-KR" altLang="en-US" sz="1200" b="1" dirty="0">
                <a:latin typeface="+mn-ea"/>
              </a:rPr>
              <a:t>가</a:t>
            </a:r>
            <a:r>
              <a:rPr lang="en-US" altLang="ko-KR" sz="1200" b="1" dirty="0">
                <a:latin typeface="+mn-ea"/>
              </a:rPr>
              <a:t>. 2023</a:t>
            </a:r>
            <a:r>
              <a:rPr lang="ko-KR" altLang="en-US" sz="1200" b="1" dirty="0">
                <a:latin typeface="+mn-ea"/>
              </a:rPr>
              <a:t>년도 산재현황</a:t>
            </a:r>
            <a:r>
              <a:rPr lang="en-US" altLang="ko-KR" sz="1200" b="1" dirty="0">
                <a:latin typeface="+mn-ea"/>
              </a:rPr>
              <a:t>(FM</a:t>
            </a:r>
            <a:r>
              <a:rPr lang="ko-KR" altLang="en-US" sz="1200" b="1" dirty="0">
                <a:latin typeface="+mn-ea"/>
              </a:rPr>
              <a:t>업계 전체 비교</a:t>
            </a:r>
            <a:r>
              <a:rPr lang="en-US" altLang="ko-KR" sz="1200" b="1" dirty="0">
                <a:latin typeface="+mn-ea"/>
              </a:rPr>
              <a:t>, </a:t>
            </a:r>
            <a:r>
              <a:rPr lang="ko-KR" altLang="en-US" sz="1200" b="1" dirty="0">
                <a:latin typeface="+mn-ea"/>
              </a:rPr>
              <a:t>통계청 </a:t>
            </a:r>
            <a:r>
              <a:rPr lang="en-US" altLang="ko-KR" sz="1200" b="1" dirty="0">
                <a:latin typeface="+mn-ea"/>
              </a:rPr>
              <a:t>KOSIS </a:t>
            </a:r>
            <a:r>
              <a:rPr lang="ko-KR" altLang="en-US" sz="1200" b="1" dirty="0">
                <a:latin typeface="+mn-ea"/>
              </a:rPr>
              <a:t>기준</a:t>
            </a:r>
            <a:r>
              <a:rPr lang="en-US" altLang="ko-KR" sz="1200" b="1" dirty="0">
                <a:latin typeface="+mn-ea"/>
              </a:rPr>
              <a:t>)</a:t>
            </a: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7A614125-B9C4-4C1D-8EE2-630B4C151F21}"/>
              </a:ext>
            </a:extLst>
          </p:cNvPr>
          <p:cNvGraphicFramePr>
            <a:graphicFrameLocks noGrp="1"/>
          </p:cNvGraphicFramePr>
          <p:nvPr/>
        </p:nvGraphicFramePr>
        <p:xfrm>
          <a:off x="274638" y="3557588"/>
          <a:ext cx="6283323" cy="750886"/>
        </p:xfrm>
        <a:graphic>
          <a:graphicData uri="http://schemas.openxmlformats.org/drawingml/2006/table">
            <a:tbl>
              <a:tblPr/>
              <a:tblGrid>
                <a:gridCol w="9995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4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72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72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72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72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3469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2023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재해자수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사망자수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재해율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만인당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사망률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469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업계평균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2,061,786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9,213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179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0.45%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0.87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948"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KSmate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1,380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0.22%</a:t>
                      </a: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990" marR="5990" marT="5987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2465" name="그룹 8">
            <a:extLst>
              <a:ext uri="{FF2B5EF4-FFF2-40B4-BE49-F238E27FC236}">
                <a16:creationId xmlns:a16="http://schemas.microsoft.com/office/drawing/2014/main" id="{B9250327-3CB4-481F-C87C-149585A2DC63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1893888"/>
            <a:ext cx="254000" cy="152400"/>
            <a:chOff x="6871351" y="5916776"/>
            <a:chExt cx="253610" cy="152355"/>
          </a:xfrm>
        </p:grpSpPr>
        <p:sp>
          <p:nvSpPr>
            <p:cNvPr id="10" name="양쪽 모서리가 둥근 사각형 60">
              <a:extLst>
                <a:ext uri="{FF2B5EF4-FFF2-40B4-BE49-F238E27FC236}">
                  <a16:creationId xmlns:a16="http://schemas.microsoft.com/office/drawing/2014/main" id="{5858FEE6-0021-FA19-3980-7E9029254D9F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470" name="Freeform 9">
              <a:extLst>
                <a:ext uri="{FF2B5EF4-FFF2-40B4-BE49-F238E27FC236}">
                  <a16:creationId xmlns:a16="http://schemas.microsoft.com/office/drawing/2014/main" id="{2B652456-4286-FED7-3176-44ED82057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2466" name="그룹 20">
            <a:extLst>
              <a:ext uri="{FF2B5EF4-FFF2-40B4-BE49-F238E27FC236}">
                <a16:creationId xmlns:a16="http://schemas.microsoft.com/office/drawing/2014/main" id="{265A7886-EE99-4A8D-A768-675478736A50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87600"/>
            <a:ext cx="254000" cy="152400"/>
            <a:chOff x="6871351" y="5916776"/>
            <a:chExt cx="253610" cy="152355"/>
          </a:xfrm>
        </p:grpSpPr>
        <p:sp>
          <p:nvSpPr>
            <p:cNvPr id="22" name="양쪽 모서리가 둥근 사각형 60">
              <a:extLst>
                <a:ext uri="{FF2B5EF4-FFF2-40B4-BE49-F238E27FC236}">
                  <a16:creationId xmlns:a16="http://schemas.microsoft.com/office/drawing/2014/main" id="{68B39422-83C7-A16E-7522-CCF0FB1FD05B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468" name="Freeform 9">
              <a:extLst>
                <a:ext uri="{FF2B5EF4-FFF2-40B4-BE49-F238E27FC236}">
                  <a16:creationId xmlns:a16="http://schemas.microsoft.com/office/drawing/2014/main" id="{60CA62D7-E23E-976A-DB65-60F2B4978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40FA1F4-A129-D511-461C-F1AD9D6A03A6}"/>
              </a:ext>
            </a:extLst>
          </p:cNvPr>
          <p:cNvSpPr txBox="1"/>
          <p:nvPr/>
        </p:nvSpPr>
        <p:spPr>
          <a:xfrm>
            <a:off x="283883" y="5086625"/>
            <a:ext cx="6336704" cy="111825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>
                <a:latin typeface="+mn-ea"/>
              </a:rPr>
              <a:t>  </a:t>
            </a:r>
            <a:r>
              <a:rPr lang="ko-KR" altLang="en-US" sz="1200" b="1" dirty="0">
                <a:latin typeface="+mn-ea"/>
              </a:rPr>
              <a:t>나</a:t>
            </a:r>
            <a:r>
              <a:rPr lang="en-US" altLang="ko-KR" sz="1200" b="1" dirty="0">
                <a:latin typeface="+mn-ea"/>
              </a:rPr>
              <a:t>. </a:t>
            </a:r>
            <a:r>
              <a:rPr lang="ko-KR" altLang="en-US" sz="1200" b="1" dirty="0">
                <a:latin typeface="+mn-ea"/>
              </a:rPr>
              <a:t>역할과 책임 명확화  </a:t>
            </a:r>
            <a:endParaRPr lang="en-US" altLang="ko-KR" sz="1200" b="1" dirty="0">
              <a:latin typeface="+mn-ea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en-US" sz="1200" dirty="0">
                <a:latin typeface="+mn-ea"/>
              </a:rPr>
              <a:t>안전관리책임자 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안전책임자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>
                <a:latin typeface="+mn-ea"/>
              </a:rPr>
              <a:t>관리감독자 임명장 </a:t>
            </a:r>
            <a:r>
              <a:rPr lang="ko-KR" altLang="en-US" sz="1200" dirty="0">
                <a:latin typeface="+mn-ea"/>
              </a:rPr>
              <a:t>수여</a:t>
            </a:r>
            <a:endParaRPr lang="en-US" altLang="ko-KR" sz="1400" dirty="0">
              <a:ln>
                <a:solidFill>
                  <a:prstClr val="black">
                    <a:alpha val="0"/>
                  </a:prstClr>
                </a:solidFill>
              </a:ln>
              <a:latin typeface="+mn-ea"/>
              <a:cs typeface="Arial" panose="020B0604020202020204" pitchFamily="34" charset="0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O </a:t>
            </a:r>
            <a:r>
              <a:rPr lang="ko-KR" altLang="en-US" sz="1200" dirty="0">
                <a:latin typeface="+mn-ea"/>
              </a:rPr>
              <a:t>역할과 책임 이행을 위한 안전책임자</a:t>
            </a:r>
            <a:r>
              <a:rPr lang="en-US" altLang="ko-KR" sz="1200" dirty="0">
                <a:latin typeface="+mn-ea"/>
              </a:rPr>
              <a:t>/</a:t>
            </a:r>
            <a:r>
              <a:rPr lang="ko-KR" altLang="en-US" sz="1200" dirty="0">
                <a:latin typeface="+mn-ea"/>
              </a:rPr>
              <a:t>관리감독자 직책수당 지급</a:t>
            </a:r>
            <a:endParaRPr lang="en-US" altLang="ko-KR" sz="1200" dirty="0">
              <a:latin typeface="+mn-ea"/>
            </a:endParaRPr>
          </a:p>
          <a:p>
            <a:pPr defTabSz="829544" eaLnBrk="1" fontAlgn="auto" latinLnBrk="1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latin typeface="+mn-ea"/>
              </a:rPr>
              <a:t>        - 2023</a:t>
            </a:r>
            <a:r>
              <a:rPr lang="ko-KR" altLang="en-US" sz="1200" dirty="0">
                <a:latin typeface="+mn-ea"/>
              </a:rPr>
              <a:t>년 임명장 수여 </a:t>
            </a:r>
            <a:r>
              <a:rPr lang="en-US" altLang="ko-KR" sz="1200" dirty="0">
                <a:latin typeface="+mn-ea"/>
              </a:rPr>
              <a:t>( 171 </a:t>
            </a:r>
            <a:r>
              <a:rPr lang="ko-KR" altLang="en-US" sz="1200" dirty="0">
                <a:latin typeface="+mn-ea"/>
              </a:rPr>
              <a:t>명</a:t>
            </a:r>
            <a:r>
              <a:rPr lang="en-US" altLang="ko-KR" sz="1200" b="1" dirty="0">
                <a:latin typeface="+mn-ea"/>
              </a:rPr>
              <a:t>) </a:t>
            </a:r>
            <a:r>
              <a:rPr lang="en-US" altLang="ko-KR" sz="1200" dirty="0">
                <a:latin typeface="+mn-ea"/>
              </a:rPr>
              <a:t>- </a:t>
            </a:r>
            <a:r>
              <a:rPr lang="ko-KR" altLang="en-US" sz="1200" dirty="0">
                <a:latin typeface="+mn-ea"/>
              </a:rPr>
              <a:t>비용 </a:t>
            </a:r>
            <a:r>
              <a:rPr lang="en-US" altLang="ko-KR" sz="1200" dirty="0">
                <a:latin typeface="+mn-ea"/>
              </a:rPr>
              <a:t>: 23,350,000 </a:t>
            </a:r>
            <a:r>
              <a:rPr lang="ko-KR" altLang="en-US" sz="1200" dirty="0">
                <a:latin typeface="+mn-ea"/>
              </a:rPr>
              <a:t>원</a:t>
            </a:r>
            <a:endParaRPr lang="en-US" altLang="ko-KR" sz="1200" dirty="0">
              <a:latin typeface="+mn-ea"/>
            </a:endParaRPr>
          </a:p>
        </p:txBody>
      </p:sp>
      <p:sp>
        <p:nvSpPr>
          <p:cNvPr id="13315" name="슬라이드 번호 개체 틀 3">
            <a:extLst>
              <a:ext uri="{FF2B5EF4-FFF2-40B4-BE49-F238E27FC236}">
                <a16:creationId xmlns:a16="http://schemas.microsoft.com/office/drawing/2014/main" id="{D27528A7-5948-5326-99A4-342DEBDCE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AC439AD3-43B5-45B1-9354-BC2E9BB61A1E}" type="slidenum">
              <a:rPr lang="ko-KR" altLang="en-US" smtClean="0">
                <a:solidFill>
                  <a:srgbClr val="898989"/>
                </a:solidFill>
              </a:rPr>
              <a:pPr/>
              <a:t>9</a:t>
            </a:fld>
            <a:endParaRPr lang="ko-KR" altLang="en-US">
              <a:solidFill>
                <a:srgbClr val="898989"/>
              </a:solidFill>
            </a:endParaRPr>
          </a:p>
        </p:txBody>
      </p:sp>
      <p:sp>
        <p:nvSpPr>
          <p:cNvPr id="10" name="모서리가 둥근 직사각형 20">
            <a:extLst>
              <a:ext uri="{FF2B5EF4-FFF2-40B4-BE49-F238E27FC236}">
                <a16:creationId xmlns:a16="http://schemas.microsoft.com/office/drawing/2014/main" id="{4EDD7F5C-422A-CBA7-98A6-78D5E3790372}"/>
              </a:ext>
            </a:extLst>
          </p:cNvPr>
          <p:cNvSpPr/>
          <p:nvPr/>
        </p:nvSpPr>
        <p:spPr>
          <a:xfrm>
            <a:off x="588464" y="1330516"/>
            <a:ext cx="5967907" cy="381542"/>
          </a:xfrm>
          <a:prstGeom prst="roundRect">
            <a:avLst>
              <a:gd name="adj" fmla="val 0"/>
            </a:avLst>
          </a:prstGeom>
          <a:solidFill>
            <a:srgbClr val="4BACC6">
              <a:lumMod val="20000"/>
              <a:lumOff val="80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ko-KR" altLang="en-US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</a:rPr>
              <a:t> 안전보건 관리체계의 강화</a:t>
            </a:r>
          </a:p>
        </p:txBody>
      </p:sp>
      <p:sp>
        <p:nvSpPr>
          <p:cNvPr id="12" name="모서리가 둥근 직사각형 20">
            <a:extLst>
              <a:ext uri="{FF2B5EF4-FFF2-40B4-BE49-F238E27FC236}">
                <a16:creationId xmlns:a16="http://schemas.microsoft.com/office/drawing/2014/main" id="{768AAEE1-AF32-CB76-A0ED-E7895A3662F0}"/>
              </a:ext>
            </a:extLst>
          </p:cNvPr>
          <p:cNvSpPr/>
          <p:nvPr/>
        </p:nvSpPr>
        <p:spPr>
          <a:xfrm>
            <a:off x="273310" y="1330516"/>
            <a:ext cx="312873" cy="381542"/>
          </a:xfrm>
          <a:prstGeom prst="roundRect">
            <a:avLst>
              <a:gd name="adj" fmla="val 0"/>
            </a:avLst>
          </a:prstGeom>
          <a:solidFill>
            <a:srgbClr val="4F81BD">
              <a:lumMod val="75000"/>
            </a:srgbClr>
          </a:solidFill>
          <a:ln w="28575" cap="flat" cmpd="sng" algn="ctr">
            <a:noFill/>
            <a:prstDash val="solid"/>
          </a:ln>
          <a:effectLst/>
        </p:spPr>
        <p:txBody>
          <a:bodyPr lIns="90000" rIns="90000" anchor="ctr"/>
          <a:lstStyle>
            <a:defPPr>
              <a:defRPr lang="ko-KR"/>
            </a:defPPr>
            <a:lvl1pPr marL="0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97662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95324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492987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990649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488311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85973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83635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981298" algn="l" defTabSz="995324" rtl="0" eaLnBrk="1" latinLnBrk="1" hangingPunct="1">
              <a:defRPr sz="1959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kumimoji="1" lang="en-US" altLang="ko-KR" sz="1400" b="1" spc="-4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kumimoji="1" lang="ko-KR" altLang="en-US" sz="1400" b="1" spc="-40" dirty="0">
              <a:ln>
                <a:solidFill>
                  <a:prstClr val="white">
                    <a:lumMod val="75000"/>
                    <a:alpha val="0"/>
                  </a:prstClr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14" name="사각형: 둥근 모서리 57">
            <a:extLst>
              <a:ext uri="{FF2B5EF4-FFF2-40B4-BE49-F238E27FC236}">
                <a16:creationId xmlns:a16="http://schemas.microsoft.com/office/drawing/2014/main" id="{4D555B22-6249-F880-5CFB-0F43CAC4BDD2}"/>
              </a:ext>
            </a:extLst>
          </p:cNvPr>
          <p:cNvSpPr/>
          <p:nvPr/>
        </p:nvSpPr>
        <p:spPr>
          <a:xfrm>
            <a:off x="584307" y="1874401"/>
            <a:ext cx="4287177" cy="270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안전관리 조직의 역할과 책임 강화를 위한 </a:t>
            </a:r>
            <a:r>
              <a:rPr lang="ko-KR" altLang="en-US" sz="1200" b="1" dirty="0" err="1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기본체계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구축</a:t>
            </a:r>
            <a:endParaRPr lang="en-US" altLang="ko-KR" sz="1200" b="1" dirty="0">
              <a:ln>
                <a:solidFill>
                  <a:prstClr val="black">
                    <a:alpha val="0"/>
                  </a:prstClr>
                </a:solidFill>
              </a:ln>
              <a:latin typeface="+mn-ea"/>
              <a:cs typeface="Arial" panose="020B0604020202020204" pitchFamily="34" charset="0"/>
            </a:endParaRPr>
          </a:p>
        </p:txBody>
      </p:sp>
      <p:sp>
        <p:nvSpPr>
          <p:cNvPr id="5" name="Round Diagonal Corner Rectangle 1">
            <a:extLst>
              <a:ext uri="{FF2B5EF4-FFF2-40B4-BE49-F238E27FC236}">
                <a16:creationId xmlns:a16="http://schemas.microsoft.com/office/drawing/2014/main" id="{8364FB6F-0F26-BDB3-AFA9-32191C4FD8E0}"/>
              </a:ext>
            </a:extLst>
          </p:cNvPr>
          <p:cNvSpPr/>
          <p:nvPr/>
        </p:nvSpPr>
        <p:spPr>
          <a:xfrm>
            <a:off x="273050" y="2273300"/>
            <a:ext cx="6283325" cy="1363663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Ins="72000"/>
          <a:lstStyle>
            <a:lvl1pPr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8286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8286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1" hangingPunct="1">
              <a:lnSpc>
                <a:spcPts val="1800"/>
              </a:lnSpc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+mn-ea"/>
              </a:rPr>
              <a:t>        </a:t>
            </a:r>
            <a:r>
              <a:rPr lang="ko-KR" altLang="en-US" sz="1200" b="1" dirty="0">
                <a:latin typeface="+mn-ea"/>
              </a:rPr>
              <a:t>실      적  </a:t>
            </a: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본사 및 현장의 산업안전보건조직 협업을 통해 위험성평가를 실시하여</a:t>
            </a:r>
            <a:endParaRPr lang="en-US" altLang="ko-KR" sz="1200" dirty="0">
              <a:solidFill>
                <a:srgbClr val="000000"/>
              </a:solidFill>
              <a:latin typeface="+mn-ea"/>
            </a:endParaRPr>
          </a:p>
          <a:p>
            <a:pPr eaLnBrk="1" latinLnBrk="1" hangingPunct="1">
              <a:lnSpc>
                <a:spcPts val="1800"/>
              </a:lnSpc>
              <a:defRPr/>
            </a:pP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                      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 유해</a:t>
            </a: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/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위험요인 확인 및 </a:t>
            </a:r>
            <a:r>
              <a:rPr lang="ko-KR" altLang="en-US" sz="1200" dirty="0" err="1">
                <a:solidFill>
                  <a:srgbClr val="000000"/>
                </a:solidFill>
                <a:latin typeface="+mn-ea"/>
              </a:rPr>
              <a:t>개선활동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 수행</a:t>
            </a:r>
            <a:endParaRPr lang="en-US" altLang="ko-KR" sz="1200" b="1" dirty="0">
              <a:solidFill>
                <a:srgbClr val="000000"/>
              </a:solidFill>
              <a:latin typeface="+mn-ea"/>
            </a:endParaRPr>
          </a:p>
          <a:p>
            <a:pPr algn="just" eaLnBrk="1" hangingPunct="1">
              <a:lnSpc>
                <a:spcPts val="2000"/>
              </a:lnSpc>
              <a:spcBef>
                <a:spcPts val="300"/>
              </a:spcBef>
              <a:defRPr/>
            </a:pPr>
            <a:r>
              <a:rPr lang="ko-KR" altLang="en-US" sz="1200" b="1" dirty="0">
                <a:solidFill>
                  <a:srgbClr val="FF0000"/>
                </a:solidFill>
                <a:latin typeface="+mn-ea"/>
              </a:rPr>
              <a:t>        </a:t>
            </a:r>
            <a:r>
              <a:rPr lang="ko-KR" altLang="en-US" sz="1200" b="1" dirty="0">
                <a:latin typeface="+mn-ea"/>
              </a:rPr>
              <a:t>개선할 점</a:t>
            </a:r>
            <a:r>
              <a:rPr lang="ko-KR" altLang="en-US" sz="1200" dirty="0">
                <a:latin typeface="+mn-ea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: 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①</a:t>
            </a: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산업안전보건교육 대장</a:t>
            </a: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신규 </a:t>
            </a:r>
            <a:r>
              <a:rPr lang="ko-KR" altLang="en-US" sz="1200" dirty="0" err="1">
                <a:solidFill>
                  <a:srgbClr val="000000"/>
                </a:solidFill>
                <a:latin typeface="+mn-ea"/>
              </a:rPr>
              <a:t>입사자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200" dirty="0" err="1">
                <a:solidFill>
                  <a:srgbClr val="000000"/>
                </a:solidFill>
                <a:latin typeface="+mn-ea"/>
              </a:rPr>
              <a:t>교육대장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 관리 철저</a:t>
            </a:r>
            <a:endParaRPr lang="en-US" altLang="ko-KR" sz="1200" dirty="0">
              <a:solidFill>
                <a:srgbClr val="000000"/>
              </a:solidFill>
              <a:latin typeface="+mn-ea"/>
            </a:endParaRPr>
          </a:p>
          <a:p>
            <a:pPr algn="just" eaLnBrk="1" hangingPunct="1">
              <a:lnSpc>
                <a:spcPts val="2000"/>
              </a:lnSpc>
              <a:defRPr/>
            </a:pP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                       </a:t>
            </a:r>
            <a:r>
              <a:rPr lang="ko-KR" altLang="en-US" sz="1200" dirty="0">
                <a:latin typeface="+mn-ea"/>
              </a:rPr>
              <a:t>② 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안전 </a:t>
            </a:r>
            <a:r>
              <a:rPr lang="ko-KR" altLang="en-US" sz="1200" dirty="0" err="1">
                <a:solidFill>
                  <a:srgbClr val="000000"/>
                </a:solidFill>
                <a:latin typeface="+mn-ea"/>
              </a:rPr>
              <a:t>장구류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 관리 철저</a:t>
            </a: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 </a:t>
            </a:r>
          </a:p>
          <a:p>
            <a:pPr algn="just" eaLnBrk="1" hangingPunct="1">
              <a:lnSpc>
                <a:spcPts val="2000"/>
              </a:lnSpc>
              <a:defRPr/>
            </a:pP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                       ③ 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유해</a:t>
            </a:r>
            <a:r>
              <a:rPr lang="en-US" altLang="ko-KR" sz="1200" dirty="0">
                <a:solidFill>
                  <a:srgbClr val="000000"/>
                </a:solidFill>
                <a:latin typeface="+mn-ea"/>
              </a:rPr>
              <a:t>/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위험요인 청취 </a:t>
            </a:r>
            <a:r>
              <a:rPr lang="ko-KR" altLang="en-US" sz="1200" dirty="0" err="1">
                <a:solidFill>
                  <a:srgbClr val="000000"/>
                </a:solidFill>
                <a:latin typeface="+mn-ea"/>
              </a:rPr>
              <a:t>조사시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200" dirty="0" err="1">
                <a:solidFill>
                  <a:srgbClr val="000000"/>
                </a:solidFill>
                <a:latin typeface="+mn-ea"/>
              </a:rPr>
              <a:t>아차사고</a:t>
            </a:r>
            <a:r>
              <a:rPr lang="ko-KR" altLang="en-US" sz="1200" dirty="0">
                <a:solidFill>
                  <a:srgbClr val="000000"/>
                </a:solidFill>
                <a:latin typeface="+mn-ea"/>
              </a:rPr>
              <a:t> 수집 의무화</a:t>
            </a:r>
          </a:p>
        </p:txBody>
      </p:sp>
      <p:grpSp>
        <p:nvGrpSpPr>
          <p:cNvPr id="13320" name="그룹 5">
            <a:extLst>
              <a:ext uri="{FF2B5EF4-FFF2-40B4-BE49-F238E27FC236}">
                <a16:creationId xmlns:a16="http://schemas.microsoft.com/office/drawing/2014/main" id="{0E2DD311-D8CA-5A3F-88A0-9E3E6B7C5CEF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371725"/>
            <a:ext cx="254000" cy="152400"/>
            <a:chOff x="6871351" y="5916776"/>
            <a:chExt cx="253610" cy="152355"/>
          </a:xfrm>
        </p:grpSpPr>
        <p:sp>
          <p:nvSpPr>
            <p:cNvPr id="7" name="양쪽 모서리가 둥근 사각형 60">
              <a:extLst>
                <a:ext uri="{FF2B5EF4-FFF2-40B4-BE49-F238E27FC236}">
                  <a16:creationId xmlns:a16="http://schemas.microsoft.com/office/drawing/2014/main" id="{A7CBD895-32BD-58C6-8562-0337B594E99E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427" name="Freeform 9">
              <a:extLst>
                <a:ext uri="{FF2B5EF4-FFF2-40B4-BE49-F238E27FC236}">
                  <a16:creationId xmlns:a16="http://schemas.microsoft.com/office/drawing/2014/main" id="{60F46688-6D9F-38E4-1BA5-12F77FAC88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3321" name="그룹 8">
            <a:extLst>
              <a:ext uri="{FF2B5EF4-FFF2-40B4-BE49-F238E27FC236}">
                <a16:creationId xmlns:a16="http://schemas.microsoft.com/office/drawing/2014/main" id="{E776CF2F-B36B-A7CE-DEBD-8C7E8E520201}"/>
              </a:ext>
            </a:extLst>
          </p:cNvPr>
          <p:cNvGrpSpPr>
            <a:grpSpLocks/>
          </p:cNvGrpSpPr>
          <p:nvPr/>
        </p:nvGrpSpPr>
        <p:grpSpPr bwMode="auto">
          <a:xfrm>
            <a:off x="403225" y="2849563"/>
            <a:ext cx="254000" cy="152400"/>
            <a:chOff x="6871351" y="5916776"/>
            <a:chExt cx="253610" cy="152355"/>
          </a:xfrm>
        </p:grpSpPr>
        <p:sp>
          <p:nvSpPr>
            <p:cNvPr id="16" name="양쪽 모서리가 둥근 사각형 60">
              <a:extLst>
                <a:ext uri="{FF2B5EF4-FFF2-40B4-BE49-F238E27FC236}">
                  <a16:creationId xmlns:a16="http://schemas.microsoft.com/office/drawing/2014/main" id="{00539C00-626A-36FE-903B-93E3FE2C2B44}"/>
                </a:ext>
              </a:extLst>
            </p:cNvPr>
            <p:cNvSpPr/>
            <p:nvPr/>
          </p:nvSpPr>
          <p:spPr>
            <a:xfrm rot="5400000">
              <a:off x="6921979" y="5866149"/>
              <a:ext cx="152355" cy="2536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BE1C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425" name="Freeform 9">
              <a:extLst>
                <a:ext uri="{FF2B5EF4-FFF2-40B4-BE49-F238E27FC236}">
                  <a16:creationId xmlns:a16="http://schemas.microsoft.com/office/drawing/2014/main" id="{BE3D0BF4-A272-3444-389B-2D0FC5912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173" y="5948438"/>
              <a:ext cx="123014" cy="89032"/>
            </a:xfrm>
            <a:custGeom>
              <a:avLst/>
              <a:gdLst>
                <a:gd name="T0" fmla="*/ 2147483646 w 181"/>
                <a:gd name="T1" fmla="*/ 2147483646 h 131"/>
                <a:gd name="T2" fmla="*/ 2147483646 w 181"/>
                <a:gd name="T3" fmla="*/ 2147483646 h 131"/>
                <a:gd name="T4" fmla="*/ 2147483646 w 181"/>
                <a:gd name="T5" fmla="*/ 0 h 131"/>
                <a:gd name="T6" fmla="*/ 2147483646 w 181"/>
                <a:gd name="T7" fmla="*/ 0 h 131"/>
                <a:gd name="T8" fmla="*/ 2147483646 w 181"/>
                <a:gd name="T9" fmla="*/ 2147483646 h 131"/>
                <a:gd name="T10" fmla="*/ 0 w 181"/>
                <a:gd name="T11" fmla="*/ 2147483646 h 131"/>
                <a:gd name="T12" fmla="*/ 2147483646 w 181"/>
                <a:gd name="T13" fmla="*/ 2147483646 h 131"/>
                <a:gd name="T14" fmla="*/ 2147483646 w 181"/>
                <a:gd name="T15" fmla="*/ 2147483646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1" h="131">
                  <a:moveTo>
                    <a:pt x="40" y="39"/>
                  </a:moveTo>
                  <a:lnTo>
                    <a:pt x="65" y="77"/>
                  </a:lnTo>
                  <a:lnTo>
                    <a:pt x="134" y="0"/>
                  </a:lnTo>
                  <a:lnTo>
                    <a:pt x="181" y="0"/>
                  </a:lnTo>
                  <a:lnTo>
                    <a:pt x="65" y="131"/>
                  </a:lnTo>
                  <a:lnTo>
                    <a:pt x="0" y="39"/>
                  </a:lnTo>
                  <a:lnTo>
                    <a:pt x="40" y="3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</p:grpSp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id="{2FC4455F-95CB-58F9-870D-CA1DD566F227}"/>
              </a:ext>
            </a:extLst>
          </p:cNvPr>
          <p:cNvGraphicFramePr>
            <a:graphicFrameLocks noGrp="1"/>
          </p:cNvGraphicFramePr>
          <p:nvPr/>
        </p:nvGraphicFramePr>
        <p:xfrm>
          <a:off x="296863" y="8472488"/>
          <a:ext cx="6259511" cy="1000124"/>
        </p:xfrm>
        <a:graphic>
          <a:graphicData uri="http://schemas.openxmlformats.org/drawingml/2006/table">
            <a:tbl>
              <a:tblPr firstRow="1" firstCol="1" bandRow="1"/>
              <a:tblGrid>
                <a:gridCol w="809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121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5177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구 분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kt</a:t>
                      </a: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빌딩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외부빌</a:t>
                      </a: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딩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호</a:t>
                      </a:r>
                      <a:r>
                        <a:rPr lang="en-US" alt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텔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계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77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금액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인원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금액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인원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금액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인원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금액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인원</a:t>
                      </a:r>
                      <a:endParaRPr lang="ko-KR" sz="110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289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1000" kern="120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2023</a:t>
                      </a:r>
                      <a:r>
                        <a:rPr lang="ko-KR" altLang="en-US" sz="1000" kern="120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년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14,750</a:t>
                      </a:r>
                      <a:endParaRPr lang="ko-KR" altLang="en-US" sz="1000" b="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114</a:t>
                      </a:r>
                      <a:r>
                        <a:rPr lang="ko-KR" altLang="en-US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7,150</a:t>
                      </a:r>
                      <a:endParaRPr lang="ko-KR" altLang="en-US" sz="1000" b="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49</a:t>
                      </a:r>
                      <a:r>
                        <a:rPr lang="ko-KR" altLang="en-US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1,450</a:t>
                      </a:r>
                      <a:endParaRPr lang="ko-KR" altLang="en-US" sz="1000" b="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ko-KR" altLang="en-US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23,350</a:t>
                      </a:r>
                      <a:endParaRPr lang="ko-KR" altLang="en-US" sz="1000" b="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33039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171</a:t>
                      </a:r>
                      <a:r>
                        <a:rPr lang="ko-KR" altLang="en-US" sz="1000" b="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289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dirty="0">
                          <a:latin typeface="+mn-ea"/>
                          <a:ea typeface="+mn-ea"/>
                        </a:rPr>
                        <a:t>2022</a:t>
                      </a:r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년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13,900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109</a:t>
                      </a: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5,700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38</a:t>
                      </a: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1,100</a:t>
                      </a: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  <a:endParaRPr lang="en-US" altLang="ko-KR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16520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3303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949559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26607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582598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189911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215637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532156" algn="l" defTabSz="633039" rtl="0" eaLnBrk="1" latinLnBrk="1" hangingPunct="1">
                        <a:defRPr sz="1246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20,700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153</a:t>
                      </a:r>
                      <a:r>
                        <a:rPr lang="ko-KR" altLang="en-US" sz="1000" b="0" kern="1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명</a:t>
                      </a:r>
                      <a:endParaRPr lang="ko-KR" sz="1000" b="0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60" marR="6856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" name="직사각형 19">
            <a:extLst>
              <a:ext uri="{FF2B5EF4-FFF2-40B4-BE49-F238E27FC236}">
                <a16:creationId xmlns:a16="http://schemas.microsoft.com/office/drawing/2014/main" id="{9FE92AED-138B-372C-717F-625B04C0CC76}"/>
              </a:ext>
            </a:extLst>
          </p:cNvPr>
          <p:cNvSpPr/>
          <p:nvPr/>
        </p:nvSpPr>
        <p:spPr>
          <a:xfrm>
            <a:off x="293075" y="8129280"/>
            <a:ext cx="5289701" cy="31008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 defTabSz="829544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ko-KR" altLang="en-US" sz="1200" b="1" dirty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관리감독자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/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안전책임자 직책수당 지급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(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전년대비 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18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명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/2,650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천원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증가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)</a:t>
            </a:r>
            <a:endParaRPr lang="en-US" altLang="ko-KR" sz="1200" b="1" dirty="0">
              <a:latin typeface="맑은 고딕"/>
            </a:endParaRPr>
          </a:p>
        </p:txBody>
      </p:sp>
      <p:sp>
        <p:nvSpPr>
          <p:cNvPr id="13370" name="TextBox 20">
            <a:extLst>
              <a:ext uri="{FF2B5EF4-FFF2-40B4-BE49-F238E27FC236}">
                <a16:creationId xmlns:a16="http://schemas.microsoft.com/office/drawing/2014/main" id="{467A2F58-A1A8-7BB3-545F-2A62D5A44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7525" y="8251825"/>
            <a:ext cx="9525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latinLnBrk="1" hangingPunct="1"/>
            <a:r>
              <a:rPr lang="en-US" altLang="ko-KR" sz="900">
                <a:latin typeface="맑은 고딕" panose="020B0503020000020004" pitchFamily="50" charset="-127"/>
              </a:rPr>
              <a:t>(</a:t>
            </a:r>
            <a:r>
              <a:rPr lang="ko-KR" altLang="en-US" sz="900">
                <a:latin typeface="맑은 고딕" panose="020B0503020000020004" pitchFamily="50" charset="-127"/>
              </a:rPr>
              <a:t>단위 </a:t>
            </a:r>
            <a:r>
              <a:rPr lang="en-US" altLang="ko-KR" sz="900">
                <a:latin typeface="맑은 고딕" panose="020B0503020000020004" pitchFamily="50" charset="-127"/>
              </a:rPr>
              <a:t>: </a:t>
            </a:r>
            <a:r>
              <a:rPr lang="ko-KR" altLang="en-US" sz="900">
                <a:latin typeface="맑은 고딕" panose="020B0503020000020004" pitchFamily="50" charset="-127"/>
              </a:rPr>
              <a:t>천원</a:t>
            </a:r>
            <a:r>
              <a:rPr lang="en-US" altLang="ko-KR" sz="900">
                <a:latin typeface="맑은 고딕" panose="020B0503020000020004" pitchFamily="50" charset="-127"/>
              </a:rPr>
              <a:t>)</a:t>
            </a:r>
            <a:endParaRPr lang="ko-KR" altLang="en-US" sz="900">
              <a:latin typeface="맑은 고딕" panose="020B0503020000020004" pitchFamily="50" charset="-127"/>
            </a:endParaRPr>
          </a:p>
        </p:txBody>
      </p:sp>
      <p:graphicFrame>
        <p:nvGraphicFramePr>
          <p:cNvPr id="23" name="표 24">
            <a:extLst>
              <a:ext uri="{FF2B5EF4-FFF2-40B4-BE49-F238E27FC236}">
                <a16:creationId xmlns:a16="http://schemas.microsoft.com/office/drawing/2014/main" id="{858A3C4F-17C1-F965-D390-1A8F49D749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365908"/>
              </p:ext>
            </p:extLst>
          </p:nvPr>
        </p:nvGraphicFramePr>
        <p:xfrm>
          <a:off x="284163" y="4100513"/>
          <a:ext cx="6265862" cy="877887"/>
        </p:xfrm>
        <a:graphic>
          <a:graphicData uri="http://schemas.openxmlformats.org/drawingml/2006/table">
            <a:tbl>
              <a:tblPr firstRow="1" bandRow="1"/>
              <a:tblGrid>
                <a:gridCol w="7051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6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2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67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93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53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97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84273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지역 현장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안전관리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책임자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책임자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 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감독자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지역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현장안전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관리책임자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안전책임자 겸임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안전책임자 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관리감독자 </a:t>
                      </a:r>
                      <a:b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겸임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614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직사각형 23">
            <a:extLst>
              <a:ext uri="{FF2B5EF4-FFF2-40B4-BE49-F238E27FC236}">
                <a16:creationId xmlns:a16="http://schemas.microsoft.com/office/drawing/2014/main" id="{98D32360-8D11-3DEF-3D2E-D8F0CF81708B}"/>
              </a:ext>
            </a:extLst>
          </p:cNvPr>
          <p:cNvSpPr/>
          <p:nvPr/>
        </p:nvSpPr>
        <p:spPr>
          <a:xfrm>
            <a:off x="283883" y="3792636"/>
            <a:ext cx="6097663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 </a:t>
            </a:r>
            <a:r>
              <a:rPr lang="ko-KR" altLang="en-US" sz="1200" b="1" dirty="0">
                <a:latin typeface="+mn-ea"/>
                <a:ea typeface="나눔바른고딕" panose="020B0603020101020101" pitchFamily="50" charset="-127"/>
              </a:rPr>
              <a:t>가</a:t>
            </a:r>
            <a:r>
              <a:rPr lang="en-US" altLang="ko-KR" sz="1200" b="1" dirty="0">
                <a:latin typeface="+mn-ea"/>
                <a:ea typeface="나눔바른고딕" panose="020B0603020101020101" pitchFamily="50" charset="-127"/>
              </a:rPr>
              <a:t>.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산업안전보건 조직 구성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25" name="표 24">
            <a:extLst>
              <a:ext uri="{FF2B5EF4-FFF2-40B4-BE49-F238E27FC236}">
                <a16:creationId xmlns:a16="http://schemas.microsoft.com/office/drawing/2014/main" id="{BFD90445-0697-7B14-FB3B-3F0034E59D3E}"/>
              </a:ext>
            </a:extLst>
          </p:cNvPr>
          <p:cNvGraphicFramePr>
            <a:graphicFrameLocks noGrp="1"/>
          </p:cNvGraphicFramePr>
          <p:nvPr/>
        </p:nvGraphicFramePr>
        <p:xfrm>
          <a:off x="296863" y="6613525"/>
          <a:ext cx="6253160" cy="1377950"/>
        </p:xfrm>
        <a:graphic>
          <a:graphicData uri="http://schemas.openxmlformats.org/drawingml/2006/table">
            <a:tbl>
              <a:tblPr firstRow="1" bandRow="1"/>
              <a:tblGrid>
                <a:gridCol w="1250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0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06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06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06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3846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 분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만㎡ 미만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</a:t>
                      </a:r>
                      <a:r>
                        <a:rPr lang="en-US" altLang="ko-KR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~3</a:t>
                      </a: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만㎡ 미만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만㎡ 이상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b="1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비고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810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관리감독자</a:t>
                      </a:r>
                      <a:endParaRPr lang="ko-KR" altLang="en-US" sz="1000" b="1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빌딩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호텔은 소장</a:t>
                      </a: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4294"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ko-KR" altLang="en-US" sz="10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안전책임자</a:t>
                      </a:r>
                    </a:p>
                  </a:txBody>
                  <a:tcPr marL="68591" marR="6859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•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성장사업팀장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고객서비스팀장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호텔사업팀장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200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• kt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빌딩 센터장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200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l" defTabSz="633039" rtl="0" eaLnBrk="1" fontAlgn="ctr" latinLnBrk="1" hangingPunct="1">
                        <a:lnSpc>
                          <a:spcPts val="1800"/>
                        </a:lnSpc>
                      </a:pP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•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지사장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지원센터장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인프라센터장 </a:t>
                      </a:r>
                      <a:r>
                        <a:rPr lang="en-US" altLang="ko-KR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150</a:t>
                      </a:r>
                      <a:r>
                        <a:rPr lang="ko-KR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천원</a:t>
                      </a:r>
                      <a:endParaRPr lang="en-US" altLang="ko-KR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91" marR="68591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3429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6858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0287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3716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17145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0574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24003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2743200" algn="l" defTabSz="685800" rtl="0" eaLnBrk="1" latinLnBrk="1" hangingPunct="1">
                        <a:defRPr sz="135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algn="ctr" defTabSz="633039" rtl="0" eaLnBrk="1" fontAlgn="ctr" latinLnBrk="1" hangingPunct="1">
                        <a:lnSpc>
                          <a:spcPts val="1800"/>
                        </a:lnSpc>
                      </a:pPr>
                      <a:endParaRPr lang="ko-KR" altLang="en-US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8591" marR="68591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" name="직사각형 25">
            <a:extLst>
              <a:ext uri="{FF2B5EF4-FFF2-40B4-BE49-F238E27FC236}">
                <a16:creationId xmlns:a16="http://schemas.microsoft.com/office/drawing/2014/main" id="{F01640C2-F94D-49F7-60B9-55C66479C174}"/>
              </a:ext>
            </a:extLst>
          </p:cNvPr>
          <p:cNvSpPr/>
          <p:nvPr/>
        </p:nvSpPr>
        <p:spPr>
          <a:xfrm>
            <a:off x="293075" y="6284434"/>
            <a:ext cx="6290229" cy="31008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indent="-171450" defTabSz="914400" eaLnBrk="1" fontAlgn="auto" latinLnBrk="1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 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관리감독자</a:t>
            </a:r>
            <a:r>
              <a:rPr lang="en-US" altLang="ko-KR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/</a:t>
            </a:r>
            <a:r>
              <a:rPr lang="ko-KR" altLang="en-US" sz="1200" b="1" dirty="0">
                <a:ln>
                  <a:solidFill>
                    <a:prstClr val="black">
                      <a:alpha val="0"/>
                    </a:prstClr>
                  </a:solidFill>
                </a:ln>
                <a:latin typeface="+mn-ea"/>
                <a:cs typeface="Arial" panose="020B0604020202020204" pitchFamily="34" charset="0"/>
              </a:rPr>
              <a:t>안전책임자 직책수당 지급기준</a:t>
            </a:r>
            <a:endParaRPr lang="en-US" altLang="ko-KR" sz="1200" b="1" dirty="0">
              <a:ln>
                <a:solidFill>
                  <a:prstClr val="black">
                    <a:alpha val="0"/>
                  </a:prstClr>
                </a:solidFill>
              </a:ln>
              <a:latin typeface="+mn-ea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0AA34E-E0D2-A83A-9D1E-F7D62B299698}"/>
              </a:ext>
            </a:extLst>
          </p:cNvPr>
          <p:cNvSpPr txBox="1"/>
          <p:nvPr/>
        </p:nvSpPr>
        <p:spPr>
          <a:xfrm>
            <a:off x="225744" y="443615"/>
            <a:ext cx="5294524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Ⅲ. 2023</a:t>
            </a:r>
            <a:r>
              <a:rPr lang="ko-KR" altLang="en-US" sz="2100" b="1" spc="-150" dirty="0">
                <a:ln>
                  <a:solidFill>
                    <a:srgbClr val="4F81BD">
                      <a:alpha val="0"/>
                    </a:srgbClr>
                  </a:solidFill>
                </a:ln>
                <a:latin typeface="+mj-ea"/>
                <a:ea typeface="+mj-ea"/>
              </a:rPr>
              <a:t>년도 안전보건 업무 실적 및 평가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9112</TotalTime>
  <Words>8099</Words>
  <Application>Microsoft Office PowerPoint</Application>
  <PresentationFormat>A4 용지(210x297mm)</PresentationFormat>
  <Paragraphs>3251</Paragraphs>
  <Slides>35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35</vt:i4>
      </vt:variant>
    </vt:vector>
  </HeadingPairs>
  <TitlesOfParts>
    <vt:vector size="45" baseType="lpstr">
      <vt:lpstr>MS Gothic</vt:lpstr>
      <vt:lpstr>나눔고딕</vt:lpstr>
      <vt:lpstr>나눔바른고딕</vt:lpstr>
      <vt:lpstr>맑은 고딕</vt:lpstr>
      <vt:lpstr>함초롬바탕</vt:lpstr>
      <vt:lpstr>Arial</vt:lpstr>
      <vt:lpstr>Calibri</vt:lpstr>
      <vt:lpstr>Calibri Light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Karen Martinez</dc:creator>
  <cp:lastModifiedBy>6663</cp:lastModifiedBy>
  <cp:revision>335</cp:revision>
  <cp:lastPrinted>2024-01-18T06:10:26Z</cp:lastPrinted>
  <dcterms:created xsi:type="dcterms:W3CDTF">2021-08-07T02:36:20Z</dcterms:created>
  <dcterms:modified xsi:type="dcterms:W3CDTF">2024-12-30T04:47:03Z</dcterms:modified>
</cp:coreProperties>
</file>