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2"/>
  </p:notesMasterIdLst>
  <p:sldIdLst>
    <p:sldId id="393" r:id="rId2"/>
    <p:sldId id="394" r:id="rId3"/>
    <p:sldId id="281" r:id="rId4"/>
    <p:sldId id="282" r:id="rId5"/>
    <p:sldId id="283" r:id="rId6"/>
    <p:sldId id="284" r:id="rId7"/>
    <p:sldId id="285" r:id="rId8"/>
    <p:sldId id="256" r:id="rId9"/>
    <p:sldId id="370" r:id="rId10"/>
    <p:sldId id="287" r:id="rId11"/>
    <p:sldId id="372" r:id="rId12"/>
    <p:sldId id="373" r:id="rId13"/>
    <p:sldId id="371" r:id="rId14"/>
    <p:sldId id="374" r:id="rId15"/>
    <p:sldId id="388" r:id="rId16"/>
    <p:sldId id="375" r:id="rId17"/>
    <p:sldId id="377" r:id="rId18"/>
    <p:sldId id="378" r:id="rId19"/>
    <p:sldId id="392" r:id="rId20"/>
    <p:sldId id="379" r:id="rId21"/>
    <p:sldId id="380" r:id="rId22"/>
    <p:sldId id="395" r:id="rId23"/>
    <p:sldId id="396" r:id="rId24"/>
    <p:sldId id="389" r:id="rId25"/>
    <p:sldId id="383" r:id="rId26"/>
    <p:sldId id="391" r:id="rId27"/>
    <p:sldId id="390" r:id="rId28"/>
    <p:sldId id="376" r:id="rId29"/>
    <p:sldId id="398" r:id="rId30"/>
    <p:sldId id="387" r:id="rId31"/>
  </p:sldIdLst>
  <p:sldSz cx="6858000" cy="9906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F26B43"/>
          </p15:clr>
        </p15:guide>
        <p15:guide id="3" pos="187" userDrawn="1">
          <p15:clr>
            <a:srgbClr val="A4A3A4"/>
          </p15:clr>
        </p15:guide>
        <p15:guide id="4" pos="4133" userDrawn="1">
          <p15:clr>
            <a:srgbClr val="A4A3A4"/>
          </p15:clr>
        </p15:guide>
        <p15:guide id="5" orient="horz" pos="988" userDrawn="1">
          <p15:clr>
            <a:srgbClr val="A4A3A4"/>
          </p15:clr>
        </p15:guide>
        <p15:guide id="6" orient="horz" pos="5932" userDrawn="1">
          <p15:clr>
            <a:srgbClr val="A4A3A4"/>
          </p15:clr>
        </p15:guide>
        <p15:guide id="8" pos="2251" userDrawn="1">
          <p15:clr>
            <a:srgbClr val="A4A3A4"/>
          </p15:clr>
        </p15:guide>
        <p15:guide id="9" orient="horz" pos="3648" userDrawn="1">
          <p15:clr>
            <a:srgbClr val="F26B43"/>
          </p15:clr>
        </p15:guide>
        <p15:guide id="10" orient="horz" pos="3324" userDrawn="1">
          <p15:clr>
            <a:srgbClr val="F26B43"/>
          </p15:clr>
        </p15:guide>
        <p15:guide id="11" pos="3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EBEB"/>
    <a:srgbClr val="DCE6F2"/>
    <a:srgbClr val="DBEEF4"/>
    <a:srgbClr val="FFFFFF"/>
    <a:srgbClr val="4BACC6"/>
    <a:srgbClr val="376092"/>
    <a:srgbClr val="5188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947" autoAdjust="0"/>
  </p:normalViewPr>
  <p:slideViewPr>
    <p:cSldViewPr snapToGrid="0" showGuides="1">
      <p:cViewPr varScale="1">
        <p:scale>
          <a:sx n="55" d="100"/>
          <a:sy n="55" d="100"/>
        </p:scale>
        <p:origin x="2592" y="43"/>
      </p:cViewPr>
      <p:guideLst>
        <p:guide orient="horz" pos="3120"/>
        <p:guide pos="2160"/>
        <p:guide pos="187"/>
        <p:guide pos="4133"/>
        <p:guide orient="horz" pos="988"/>
        <p:guide orient="horz" pos="5932"/>
        <p:guide pos="2251"/>
        <p:guide orient="horz" pos="3648"/>
        <p:guide orient="horz" pos="3324"/>
        <p:guide pos="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80BFA9-D486-46AA-9B0C-A3F78342E120}" type="datetimeFigureOut">
              <a:rPr lang="ko-KR" altLang="en-US" smtClean="0"/>
              <a:t>2023-07-18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239963" y="1241425"/>
            <a:ext cx="23177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BF9463-E299-43BD-935F-71BC638D32D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371441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0F4E1-EE09-4FF1-A9F7-569CEC5B7227}" type="datetime1">
              <a:rPr lang="ko-KR" altLang="en-US" smtClean="0"/>
              <a:t>2023-07-18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657475" y="9367666"/>
            <a:ext cx="1543050" cy="527403"/>
          </a:xfrm>
        </p:spPr>
        <p:txBody>
          <a:bodyPr/>
          <a:lstStyle>
            <a:lvl1pPr algn="ctr">
              <a:defRPr/>
            </a:lvl1pPr>
          </a:lstStyle>
          <a:p>
            <a:fld id="{B1DC4539-36A1-40A8-AE8C-25BF1186A38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30161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521BF-5776-44D7-B16B-DAD09FDD839F}" type="datetime1">
              <a:rPr lang="ko-KR" altLang="en-US" smtClean="0"/>
              <a:t>2023-07-18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C4539-36A1-40A8-AE8C-25BF1186A38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496549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056FB-1D72-4020-8556-B7FFEF2DF99C}" type="datetime1">
              <a:rPr lang="ko-KR" altLang="en-US" smtClean="0"/>
              <a:t>2023-07-18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C4539-36A1-40A8-AE8C-25BF1186A38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841425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>
            <a:extLst>
              <a:ext uri="{FF2B5EF4-FFF2-40B4-BE49-F238E27FC236}">
                <a16:creationId xmlns:a16="http://schemas.microsoft.com/office/drawing/2014/main" id="{A22B039C-D1DF-4FCC-A55A-7CA8B95876F7}"/>
              </a:ext>
            </a:extLst>
          </p:cNvPr>
          <p:cNvGrpSpPr/>
          <p:nvPr userDrawn="1"/>
        </p:nvGrpSpPr>
        <p:grpSpPr>
          <a:xfrm>
            <a:off x="0" y="0"/>
            <a:ext cx="6858000" cy="1095703"/>
            <a:chOff x="0" y="0"/>
            <a:chExt cx="6858000" cy="1122681"/>
          </a:xfrm>
        </p:grpSpPr>
        <p:sp>
          <p:nvSpPr>
            <p:cNvPr id="8" name="직사각형 7">
              <a:extLst>
                <a:ext uri="{FF2B5EF4-FFF2-40B4-BE49-F238E27FC236}">
                  <a16:creationId xmlns:a16="http://schemas.microsoft.com/office/drawing/2014/main" id="{4CEEE4C9-BF16-421B-AB50-CB1F7B5D4E1F}"/>
                </a:ext>
              </a:extLst>
            </p:cNvPr>
            <p:cNvSpPr/>
            <p:nvPr/>
          </p:nvSpPr>
          <p:spPr>
            <a:xfrm>
              <a:off x="0" y="1"/>
              <a:ext cx="6858000" cy="1122680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70588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271041DF-AC4B-4356-8457-6C18DD7B9654}"/>
                </a:ext>
              </a:extLst>
            </p:cNvPr>
            <p:cNvSpPr/>
            <p:nvPr/>
          </p:nvSpPr>
          <p:spPr>
            <a:xfrm>
              <a:off x="0" y="0"/>
              <a:ext cx="6858000" cy="16764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</p:grpSp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C9E5E-1A31-4B2E-A8C3-99D6431B0933}" type="datetime1">
              <a:rPr lang="ko-KR" altLang="en-US" smtClean="0"/>
              <a:t>2023-07-18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2657475" y="9367669"/>
            <a:ext cx="1543050" cy="527403"/>
          </a:xfrm>
        </p:spPr>
        <p:txBody>
          <a:bodyPr/>
          <a:lstStyle>
            <a:lvl1pPr algn="ctr">
              <a:defRPr/>
            </a:lvl1pPr>
          </a:lstStyle>
          <a:p>
            <a:fld id="{B1DC4539-36A1-40A8-AE8C-25BF1186A38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82686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5C973-0ABB-4A6C-AB3F-6937409CECD2}" type="datetime1">
              <a:rPr lang="ko-KR" altLang="en-US" smtClean="0"/>
              <a:t>2023-07-18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C4539-36A1-40A8-AE8C-25BF1186A38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47637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9DECC-51AB-47FD-85D1-725BBC94B1A1}" type="datetime1">
              <a:rPr lang="ko-KR" altLang="en-US" smtClean="0"/>
              <a:t>2023-07-18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C4539-36A1-40A8-AE8C-25BF1186A38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561572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48719-1116-4043-BE8D-58F2960203B3}" type="datetime1">
              <a:rPr lang="ko-KR" altLang="en-US" smtClean="0"/>
              <a:t>2023-07-18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C4539-36A1-40A8-AE8C-25BF1186A38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694707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0AC07-82FD-4340-9B84-B6BBACEC13B1}" type="datetime1">
              <a:rPr lang="ko-KR" altLang="en-US" smtClean="0"/>
              <a:t>2023-07-18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C4539-36A1-40A8-AE8C-25BF1186A38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763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9AAB-DF9C-42B4-8D10-101BC3736E64}" type="datetime1">
              <a:rPr lang="ko-KR" altLang="en-US" smtClean="0"/>
              <a:t>2023-07-18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C4539-36A1-40A8-AE8C-25BF1186A38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15846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4A547-E5B7-45D6-8F79-9678BBB9421F}" type="datetime1">
              <a:rPr lang="ko-KR" altLang="en-US" smtClean="0"/>
              <a:t>2023-07-18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C4539-36A1-40A8-AE8C-25BF1186A38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656607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702F2-27E9-45A1-9FB9-2F38F7A513B8}" type="datetime1">
              <a:rPr lang="ko-KR" altLang="en-US" smtClean="0"/>
              <a:t>2023-07-18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C4539-36A1-40A8-AE8C-25BF1186A38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835555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40B247-49C6-4EF2-8A32-4ECEA05CD8C6}" type="datetime1">
              <a:rPr lang="ko-KR" altLang="en-US" smtClean="0"/>
              <a:t>2023-07-18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C4539-36A1-40A8-AE8C-25BF1186A38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39717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39">
            <a:extLst>
              <a:ext uri="{FF2B5EF4-FFF2-40B4-BE49-F238E27FC236}">
                <a16:creationId xmlns:a16="http://schemas.microsoft.com/office/drawing/2014/main" id="{24BF709D-1932-43DE-9D18-4B1395A1EFBE}"/>
              </a:ext>
            </a:extLst>
          </p:cNvPr>
          <p:cNvSpPr txBox="1"/>
          <p:nvPr/>
        </p:nvSpPr>
        <p:spPr>
          <a:xfrm>
            <a:off x="1785216" y="8043587"/>
            <a:ext cx="32875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2065984">
              <a:defRPr/>
            </a:pPr>
            <a:r>
              <a:rPr lang="en-US" altLang="ko-KR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(</a:t>
            </a:r>
            <a:r>
              <a:rPr lang="ko-KR" altLang="en-US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주</a:t>
            </a:r>
            <a:r>
              <a:rPr lang="en-US" altLang="ko-KR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)</a:t>
            </a:r>
            <a:r>
              <a:rPr lang="ko-KR" altLang="en-US" b="1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케이에스메이트</a:t>
            </a:r>
            <a:endParaRPr lang="en-US" altLang="ko-KR" b="1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EE9BE2E-6FCC-4D64-ACDE-315551FEF531}"/>
              </a:ext>
            </a:extLst>
          </p:cNvPr>
          <p:cNvSpPr txBox="1"/>
          <p:nvPr/>
        </p:nvSpPr>
        <p:spPr>
          <a:xfrm>
            <a:off x="800303" y="4094663"/>
            <a:ext cx="525739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2065984">
              <a:defRPr/>
            </a:pPr>
            <a:r>
              <a:rPr lang="en-US" altLang="ko-KR" sz="20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2023.01</a:t>
            </a: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4627" y="321858"/>
            <a:ext cx="917453" cy="317527"/>
          </a:xfrm>
          <a:prstGeom prst="rect">
            <a:avLst/>
          </a:prstGeom>
        </p:spPr>
      </p:pic>
      <p:sp>
        <p:nvSpPr>
          <p:cNvPr id="6" name="직사각형 5"/>
          <p:cNvSpPr/>
          <p:nvPr/>
        </p:nvSpPr>
        <p:spPr>
          <a:xfrm>
            <a:off x="289841" y="339122"/>
            <a:ext cx="2143258" cy="463959"/>
          </a:xfrm>
          <a:prstGeom prst="rect">
            <a:avLst/>
          </a:prstGeom>
          <a:noFill/>
          <a:ln w="3175" cap="flat" cmpd="sng" algn="ctr">
            <a:noFill/>
            <a:prstDash val="solid"/>
          </a:ln>
          <a:effectLst/>
        </p:spPr>
        <p:txBody>
          <a:bodyPr lIns="0" rIns="0" anchor="ctr"/>
          <a:lstStyle/>
          <a:p>
            <a:pPr marL="0" marR="0" lvl="0" indent="0" defTabSz="457200" rtl="0" eaLnBrk="1" fontAlgn="auto" latinLnBrk="1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1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맑은 고딕"/>
                <a:ea typeface="맑은 고딕"/>
                <a:cs typeface="+mn-cs"/>
              </a:rPr>
              <a:t>“</a:t>
            </a:r>
            <a:r>
              <a:rPr kumimoji="0" lang="ko-KR" altLang="en-US" sz="11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안전보건 수준</a:t>
            </a:r>
            <a:r>
              <a:rPr kumimoji="0" lang="ko-KR" altLang="en-US" sz="11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이 </a:t>
            </a:r>
            <a:endParaRPr kumimoji="0" lang="en-US" altLang="ko-KR" sz="11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  <a:p>
            <a:pPr marL="0" marR="0" lvl="0" indent="0" algn="ctr" defTabSz="457200" rtl="0" eaLnBrk="1" fontAlgn="auto" latinLnBrk="1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100" b="1" kern="0" dirty="0">
                <a:solidFill>
                  <a:prstClr val="black"/>
                </a:solidFill>
                <a:latin typeface="맑은 고딕"/>
                <a:ea typeface="맑은 고딕"/>
              </a:rPr>
              <a:t>     바로 </a:t>
            </a:r>
            <a:r>
              <a:rPr kumimoji="0" lang="ko-KR" altLang="en-US" sz="1100" b="1" i="0" u="none" strike="noStrike" kern="0" cap="none" spc="0" normalizeH="0" baseline="0" noProof="0" dirty="0">
                <a:ln>
                  <a:noFill/>
                </a:ln>
                <a:solidFill>
                  <a:srgbClr val="376092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서비스 수준</a:t>
            </a:r>
            <a:r>
              <a:rPr kumimoji="0" lang="ko-KR" altLang="en-US" sz="11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입니다</a:t>
            </a:r>
            <a:r>
              <a:rPr kumimoji="0" lang="en-US" altLang="ko-KR" sz="11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”</a:t>
            </a:r>
            <a:endParaRPr kumimoji="0" lang="ko-KR" altLang="en-US" sz="11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grpSp>
        <p:nvGrpSpPr>
          <p:cNvPr id="3" name="그룹 2"/>
          <p:cNvGrpSpPr/>
          <p:nvPr/>
        </p:nvGrpSpPr>
        <p:grpSpPr>
          <a:xfrm>
            <a:off x="0" y="2056136"/>
            <a:ext cx="6875271" cy="1140288"/>
            <a:chOff x="0" y="2056136"/>
            <a:chExt cx="6875271" cy="1140288"/>
          </a:xfrm>
        </p:grpSpPr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AB7F535D-DFDC-46C6-A263-0857EDC0CB56}"/>
                </a:ext>
              </a:extLst>
            </p:cNvPr>
            <p:cNvSpPr/>
            <p:nvPr/>
          </p:nvSpPr>
          <p:spPr>
            <a:xfrm>
              <a:off x="41" y="2056136"/>
              <a:ext cx="6857959" cy="1140288"/>
            </a:xfrm>
            <a:prstGeom prst="rect">
              <a:avLst/>
            </a:prstGeom>
            <a:solidFill>
              <a:srgbClr val="EEEEEE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lvl="0" algn="ctr" fontAlgn="base"/>
              <a:r>
                <a:rPr lang="en-US" altLang="ko-KR" sz="2800" b="1" spc="-150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prstClr val="black"/>
                  </a:solidFill>
                  <a:latin typeface="맑은 고딕" panose="020B0503020000020004" pitchFamily="50" charset="-127"/>
                </a:rPr>
                <a:t>2023</a:t>
              </a:r>
              <a:r>
                <a:rPr lang="ko-KR" altLang="en-US" sz="2800" b="1" spc="-150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prstClr val="black"/>
                  </a:solidFill>
                  <a:latin typeface="맑은 고딕" panose="020B0503020000020004" pitchFamily="50" charset="-127"/>
                </a:rPr>
                <a:t>년도 산업안전보건 기본계획</a:t>
              </a:r>
              <a:endParaRPr kumimoji="0" lang="ko-KR" altLang="en-US" sz="1633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+mn-ea"/>
                <a:ea typeface="+mn-ea"/>
                <a:cs typeface="+mn-cs"/>
              </a:endParaRPr>
            </a:p>
          </p:txBody>
        </p:sp>
        <p:cxnSp>
          <p:nvCxnSpPr>
            <p:cNvPr id="11" name="직선 연결선 10">
              <a:extLst>
                <a:ext uri="{FF2B5EF4-FFF2-40B4-BE49-F238E27FC236}">
                  <a16:creationId xmlns:a16="http://schemas.microsoft.com/office/drawing/2014/main" id="{5C1DE4C4-9D34-4825-8CE9-0B9372C29F6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056136"/>
              <a:ext cx="6858000" cy="0"/>
            </a:xfrm>
            <a:prstGeom prst="line">
              <a:avLst/>
            </a:prstGeom>
            <a:noFill/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  <a:miter lim="800000"/>
            </a:ln>
            <a:effectLst/>
          </p:spPr>
        </p:cxnSp>
        <p:cxnSp>
          <p:nvCxnSpPr>
            <p:cNvPr id="13" name="직선 연결선 12">
              <a:extLst>
                <a:ext uri="{FF2B5EF4-FFF2-40B4-BE49-F238E27FC236}">
                  <a16:creationId xmlns:a16="http://schemas.microsoft.com/office/drawing/2014/main" id="{5C1DE4C4-9D34-4825-8CE9-0B9372C29F68}"/>
                </a:ext>
              </a:extLst>
            </p:cNvPr>
            <p:cNvCxnSpPr>
              <a:cxnSpLocks/>
            </p:cNvCxnSpPr>
            <p:nvPr/>
          </p:nvCxnSpPr>
          <p:spPr>
            <a:xfrm>
              <a:off x="17271" y="3196424"/>
              <a:ext cx="6858000" cy="0"/>
            </a:xfrm>
            <a:prstGeom prst="line">
              <a:avLst/>
            </a:prstGeom>
            <a:noFill/>
            <a:ln w="12700" cap="flat" cmpd="sng" algn="ctr">
              <a:solidFill>
                <a:sysClr val="window" lastClr="FFFFFF">
                  <a:lumMod val="75000"/>
                </a:sysClr>
              </a:solidFill>
              <a:prstDash val="solid"/>
              <a:miter lim="800000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3929462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직사각형 6">
            <a:extLst>
              <a:ext uri="{FF2B5EF4-FFF2-40B4-BE49-F238E27FC236}">
                <a16:creationId xmlns:a16="http://schemas.microsoft.com/office/drawing/2014/main" id="{8CD1367F-85CE-E5B6-8CA2-A842E892E7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6941" y="2027886"/>
            <a:ext cx="5637366" cy="614790"/>
          </a:xfrm>
          <a:prstGeom prst="roundRect">
            <a:avLst>
              <a:gd name="adj" fmla="val 0"/>
            </a:avLst>
          </a:prstGeom>
          <a:noFill/>
          <a:ln w="6350" cap="flat" cmpd="sng" algn="ctr">
            <a:noFill/>
            <a:prstDash val="solid"/>
          </a:ln>
          <a:effectLst/>
        </p:spPr>
        <p:txBody>
          <a:bodyPr lIns="90000" tIns="0" rIns="90000" bIns="0" rtlCol="0" anchor="t" anchorCtr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marR="0" lvl="0" indent="-17780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ko-KR" sz="1200" b="0" i="0" u="none" strike="noStrike" kern="1200" cap="none" spc="-30" normalizeH="0" baseline="0" noProof="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54" name="모서리가 둥근 직사각형 20">
            <a:extLst>
              <a:ext uri="{FF2B5EF4-FFF2-40B4-BE49-F238E27FC236}">
                <a16:creationId xmlns:a16="http://schemas.microsoft.com/office/drawing/2014/main" id="{FFCA593A-F50F-4A89-3A2F-901FA209EFAE}"/>
              </a:ext>
            </a:extLst>
          </p:cNvPr>
          <p:cNvSpPr/>
          <p:nvPr/>
        </p:nvSpPr>
        <p:spPr>
          <a:xfrm>
            <a:off x="588464" y="1539443"/>
            <a:ext cx="5967907" cy="381542"/>
          </a:xfrm>
          <a:prstGeom prst="roundRect">
            <a:avLst>
              <a:gd name="adj" fmla="val 0"/>
            </a:avLst>
          </a:prstGeom>
          <a:solidFill>
            <a:srgbClr val="4BACC6">
              <a:lumMod val="20000"/>
              <a:lumOff val="80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rtlCol="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fontAlgn="base" latinLnBrk="0">
              <a:lnSpc>
                <a:spcPct val="120000"/>
              </a:lnSpc>
              <a:spcBef>
                <a:spcPts val="600"/>
              </a:spcBef>
              <a:spcAft>
                <a:spcPct val="0"/>
              </a:spcAft>
              <a:defRPr/>
            </a:pP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  안전보건 관리체계의 강화</a:t>
            </a:r>
          </a:p>
        </p:txBody>
      </p:sp>
      <p:sp>
        <p:nvSpPr>
          <p:cNvPr id="55" name="모서리가 둥근 직사각형 20">
            <a:extLst>
              <a:ext uri="{FF2B5EF4-FFF2-40B4-BE49-F238E27FC236}">
                <a16:creationId xmlns:a16="http://schemas.microsoft.com/office/drawing/2014/main" id="{E9B74933-43D9-3E80-686B-DE4B3C0F2C9D}"/>
              </a:ext>
            </a:extLst>
          </p:cNvPr>
          <p:cNvSpPr/>
          <p:nvPr/>
        </p:nvSpPr>
        <p:spPr>
          <a:xfrm>
            <a:off x="273310" y="1539443"/>
            <a:ext cx="312873" cy="381542"/>
          </a:xfrm>
          <a:prstGeom prst="roundRect">
            <a:avLst>
              <a:gd name="adj" fmla="val 0"/>
            </a:avLst>
          </a:prstGeom>
          <a:solidFill>
            <a:srgbClr val="4F81BD">
              <a:lumMod val="75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rtlCol="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95324" rtl="0" eaLnBrk="1" fontAlgn="base" latinLnBrk="0" hangingPunct="1">
              <a:lnSpc>
                <a:spcPct val="12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1</a:t>
            </a:r>
            <a:endParaRPr kumimoji="1" lang="ko-KR" altLang="en-US" sz="1400" b="1" i="0" u="none" strike="noStrike" kern="1200" cap="none" spc="-40" normalizeH="0" baseline="0" noProof="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ea"/>
            </a:endParaRPr>
          </a:p>
        </p:txBody>
      </p:sp>
      <p:sp>
        <p:nvSpPr>
          <p:cNvPr id="77" name="사각형: 둥근 모서리 76">
            <a:extLst>
              <a:ext uri="{FF2B5EF4-FFF2-40B4-BE49-F238E27FC236}">
                <a16:creationId xmlns:a16="http://schemas.microsoft.com/office/drawing/2014/main" id="{C7C82CD6-CF17-AD25-ABFF-38E4FD71D2D2}"/>
              </a:ext>
            </a:extLst>
          </p:cNvPr>
          <p:cNvSpPr/>
          <p:nvPr/>
        </p:nvSpPr>
        <p:spPr>
          <a:xfrm>
            <a:off x="589617" y="2230237"/>
            <a:ext cx="4287177" cy="24396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산업안전 </a:t>
            </a:r>
            <a:r>
              <a:rPr lang="ko-KR" altLang="en-US" sz="1200" b="1" spc="-70" dirty="0" err="1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보건위원회</a:t>
            </a:r>
            <a:r>
              <a:rPr lang="ko-KR" altLang="en-US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 </a:t>
            </a:r>
            <a:r>
              <a:rPr lang="ko-KR" altLang="en-US" sz="1200" b="1" spc="-70" dirty="0" err="1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구성</a:t>
            </a:r>
            <a:r>
              <a:rPr lang="ko-KR" altLang="en-US" sz="1200" b="1" spc="-70" dirty="0" err="1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  <a:sym typeface="Wingdings 2" panose="05020102010507070707" pitchFamily="18" charset="2"/>
              </a:rPr>
              <a:t></a:t>
            </a:r>
            <a:r>
              <a:rPr lang="ko-KR" altLang="en-US" sz="1200" b="1" spc="-70" dirty="0" err="1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운영</a:t>
            </a:r>
            <a:endParaRPr lang="ko-KR" altLang="en-US" sz="1200" b="1" spc="-70" dirty="0">
              <a:ln>
                <a:solidFill>
                  <a:schemeClr val="tx1">
                    <a:alpha val="0"/>
                  </a:schemeClr>
                </a:solidFill>
              </a:ln>
              <a:solidFill>
                <a:schemeClr val="bg1"/>
              </a:solidFill>
              <a:latin typeface="+mn-ea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3E13E179-55C3-89D9-7C81-ED28234B5058}"/>
              </a:ext>
            </a:extLst>
          </p:cNvPr>
          <p:cNvSpPr txBox="1"/>
          <p:nvPr/>
        </p:nvSpPr>
        <p:spPr>
          <a:xfrm>
            <a:off x="548278" y="3444812"/>
            <a:ext cx="5690324" cy="22724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457200" rtl="0" eaLnBrk="1" fontAlgn="auto" latinLnBrk="0" hangingPunct="1">
              <a:lnSpc>
                <a:spcPts val="2000"/>
              </a:lnSpc>
              <a:buClrTx/>
              <a:buSzTx/>
              <a:tabLst/>
              <a:defRPr/>
            </a:pPr>
            <a:r>
              <a:rPr kumimoji="0" lang="ko-KR" altLang="en-US" sz="1200" b="1" i="0" u="none" strike="noStrike" kern="1200" cap="none" spc="-3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effectLst/>
                <a:uLnTx/>
                <a:uFillTx/>
                <a:latin typeface="+mn-ea"/>
              </a:rPr>
              <a:t>가</a:t>
            </a:r>
            <a:r>
              <a:rPr kumimoji="0" lang="en-US" altLang="ko-KR" sz="1200" b="1" i="0" u="none" strike="noStrike" kern="1200" cap="none" spc="-3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effectLst/>
                <a:uLnTx/>
                <a:uFillTx/>
                <a:latin typeface="+mn-ea"/>
              </a:rPr>
              <a:t>.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위원회 구성 및 회의개최</a:t>
            </a: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marR="0" lvl="0" algn="l" defTabSz="457200" rtl="0" eaLnBrk="1" fontAlgn="auto" latinLnBrk="0" hangingPunct="1">
              <a:lnSpc>
                <a:spcPts val="2000"/>
              </a:lnSpc>
              <a:buClrTx/>
              <a:buSzTx/>
              <a:tabLst/>
              <a:defRPr/>
            </a:pP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  </a:t>
            </a:r>
            <a:r>
              <a:rPr lang="ko-KR" altLang="en-US" sz="1200" dirty="0">
                <a:latin typeface="+mn-ea"/>
              </a:rPr>
              <a:t>○</a:t>
            </a: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</a:t>
            </a:r>
            <a:r>
              <a:rPr lang="ko-KR" altLang="en-US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구성 </a:t>
            </a: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: </a:t>
            </a:r>
            <a:r>
              <a:rPr lang="ko-KR" altLang="en-US" sz="1200" dirty="0">
                <a:latin typeface="+mn-ea"/>
              </a:rPr>
              <a:t>사용자 위원 </a:t>
            </a:r>
            <a:r>
              <a:rPr lang="en-US" altLang="ko-KR" sz="1200" dirty="0">
                <a:latin typeface="+mn-ea"/>
              </a:rPr>
              <a:t>8</a:t>
            </a:r>
            <a:r>
              <a:rPr lang="ko-KR" altLang="en-US" sz="1200" dirty="0">
                <a:latin typeface="+mn-ea"/>
              </a:rPr>
              <a:t>명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근로자 위원 </a:t>
            </a:r>
            <a:r>
              <a:rPr lang="en-US" altLang="ko-KR" sz="1200" dirty="0">
                <a:latin typeface="+mn-ea"/>
              </a:rPr>
              <a:t>8</a:t>
            </a:r>
            <a:r>
              <a:rPr lang="ko-KR" altLang="en-US" sz="1200" dirty="0">
                <a:latin typeface="+mn-ea"/>
              </a:rPr>
              <a:t>명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 err="1">
                <a:latin typeface="+mn-ea"/>
              </a:rPr>
              <a:t>스탭</a:t>
            </a:r>
            <a:r>
              <a:rPr lang="ko-KR" altLang="en-US" sz="1200" dirty="0">
                <a:latin typeface="+mn-ea"/>
              </a:rPr>
              <a:t> </a:t>
            </a:r>
            <a:r>
              <a:rPr lang="en-US" altLang="ko-KR" sz="1200" dirty="0">
                <a:latin typeface="+mn-ea"/>
              </a:rPr>
              <a:t>3</a:t>
            </a:r>
          </a:p>
          <a:p>
            <a:pPr lvl="0">
              <a:lnSpc>
                <a:spcPts val="2000"/>
              </a:lnSpc>
              <a:defRPr/>
            </a:pPr>
            <a:r>
              <a:rPr lang="en-US" altLang="ko-KR" sz="1200" dirty="0">
                <a:latin typeface="+mn-ea"/>
              </a:rPr>
              <a:t>   </a:t>
            </a:r>
            <a:r>
              <a:rPr lang="ko-KR" altLang="en-US" sz="1200" dirty="0">
                <a:latin typeface="+mn-ea"/>
              </a:rPr>
              <a:t>○ 회의 </a:t>
            </a:r>
            <a:r>
              <a:rPr lang="en-US" altLang="ko-KR" sz="1200" dirty="0">
                <a:latin typeface="+mn-ea"/>
              </a:rPr>
              <a:t>: </a:t>
            </a:r>
            <a:r>
              <a:rPr lang="ko-KR" altLang="en-US" sz="1200" dirty="0" err="1">
                <a:latin typeface="+mn-ea"/>
              </a:rPr>
              <a:t>매분기</a:t>
            </a:r>
            <a:r>
              <a:rPr lang="ko-KR" altLang="en-US" sz="1200" dirty="0">
                <a:latin typeface="+mn-ea"/>
              </a:rPr>
              <a:t> </a:t>
            </a:r>
            <a:r>
              <a:rPr lang="en-US" altLang="ko-KR" sz="1200" dirty="0">
                <a:latin typeface="+mn-ea"/>
              </a:rPr>
              <a:t>1</a:t>
            </a:r>
            <a:r>
              <a:rPr lang="ko-KR" altLang="en-US" sz="1200" dirty="0">
                <a:latin typeface="+mn-ea"/>
              </a:rPr>
              <a:t>회 및 수시</a:t>
            </a:r>
            <a:r>
              <a:rPr lang="en-US" altLang="ko-KR" sz="1200" dirty="0">
                <a:latin typeface="+mn-ea"/>
              </a:rPr>
              <a:t>(</a:t>
            </a:r>
            <a:r>
              <a:rPr lang="ko-KR" altLang="en-US" sz="1200" dirty="0">
                <a:latin typeface="+mn-ea"/>
              </a:rPr>
              <a:t>회의 개최 </a:t>
            </a:r>
            <a:r>
              <a:rPr lang="en-US" altLang="ko-KR" sz="1200" dirty="0">
                <a:latin typeface="+mn-ea"/>
              </a:rPr>
              <a:t>7</a:t>
            </a:r>
            <a:r>
              <a:rPr lang="ko-KR" altLang="en-US" sz="1200" dirty="0">
                <a:latin typeface="+mn-ea"/>
              </a:rPr>
              <a:t>일전 사전 일정 확정</a:t>
            </a:r>
            <a:r>
              <a:rPr lang="en-US" altLang="ko-KR" sz="1200" dirty="0">
                <a:latin typeface="+mn-ea"/>
              </a:rPr>
              <a:t>)</a:t>
            </a:r>
          </a:p>
          <a:p>
            <a:pPr marR="0" lvl="0" algn="l" defTabSz="457200" rtl="0" eaLnBrk="1" fontAlgn="auto" latinLnBrk="0" hangingPunct="1">
              <a:lnSpc>
                <a:spcPts val="1000"/>
              </a:lnSpc>
              <a:buClrTx/>
              <a:buSzTx/>
              <a:tabLst/>
              <a:defRPr/>
            </a:pPr>
            <a:endParaRPr kumimoji="0" lang="en-US" altLang="ko-KR" sz="1200" b="0" i="0" u="none" strike="noStrike" kern="1200" cap="none" spc="-30" normalizeH="0" baseline="0" noProof="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effectLst/>
              <a:uLnTx/>
              <a:uFillTx/>
              <a:latin typeface="+mn-ea"/>
            </a:endParaRPr>
          </a:p>
          <a:p>
            <a:pPr marR="0" lvl="0" algn="l" defTabSz="457200" rtl="0" eaLnBrk="1" fontAlgn="auto" latinLnBrk="0" hangingPunct="1">
              <a:lnSpc>
                <a:spcPts val="2000"/>
              </a:lnSpc>
              <a:buClrTx/>
              <a:buSzTx/>
              <a:tabLst/>
              <a:defRPr/>
            </a:pPr>
            <a:r>
              <a:rPr kumimoji="0" lang="ko-KR" altLang="en-US" sz="1200" b="1" i="0" u="none" strike="noStrike" kern="1200" cap="none" spc="-3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effectLst/>
                <a:uLnTx/>
                <a:uFillTx/>
                <a:latin typeface="+mn-ea"/>
              </a:rPr>
              <a:t>나</a:t>
            </a:r>
            <a:r>
              <a:rPr kumimoji="0" lang="en-US" altLang="ko-KR" sz="1200" b="1" i="0" u="none" strike="noStrike" kern="1200" cap="none" spc="-3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effectLst/>
                <a:uLnTx/>
                <a:uFillTx/>
                <a:latin typeface="+mn-ea"/>
              </a:rPr>
              <a:t>. </a:t>
            </a:r>
            <a:r>
              <a:rPr kumimoji="0" lang="ko-KR" altLang="en-US" sz="1200" b="1" i="0" u="none" strike="noStrike" kern="1200" cap="none" spc="-3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effectLst/>
                <a:uLnTx/>
                <a:uFillTx/>
                <a:latin typeface="+mn-ea"/>
              </a:rPr>
              <a:t>심의 의결사항</a:t>
            </a:r>
            <a:endParaRPr kumimoji="0" lang="en-US" altLang="ko-KR" sz="1200" b="1" i="0" u="none" strike="noStrike" kern="1200" cap="none" spc="-30" normalizeH="0" baseline="0" noProof="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effectLst/>
              <a:uLnTx/>
              <a:uFillTx/>
              <a:latin typeface="+mn-ea"/>
            </a:endParaRPr>
          </a:p>
          <a:p>
            <a:pPr lvl="0" defTabSz="829544">
              <a:lnSpc>
                <a:spcPts val="2000"/>
              </a:lnSpc>
            </a:pPr>
            <a:r>
              <a:rPr lang="ko-KR" altLang="en-US" sz="1200" dirty="0">
                <a:latin typeface="+mn-ea"/>
              </a:rPr>
              <a:t>   ○ 산업재해 예방계획 수립에 관한 사항 </a:t>
            </a:r>
            <a:endParaRPr lang="en-US" altLang="ko-KR" sz="1200" dirty="0">
              <a:latin typeface="+mn-ea"/>
            </a:endParaRPr>
          </a:p>
          <a:p>
            <a:pPr lvl="0" defTabSz="829544">
              <a:lnSpc>
                <a:spcPts val="2000"/>
              </a:lnSpc>
            </a:pPr>
            <a:r>
              <a:rPr lang="en-US" altLang="ko-KR" sz="1200" dirty="0">
                <a:latin typeface="+mn-ea"/>
              </a:rPr>
              <a:t>   </a:t>
            </a:r>
            <a:r>
              <a:rPr lang="ko-KR" altLang="en-US" sz="1200" dirty="0">
                <a:latin typeface="+mn-ea"/>
              </a:rPr>
              <a:t>○ 안전보건관리규정의 작성 및 변경에 관한 사항 </a:t>
            </a:r>
            <a:endParaRPr lang="en-US" altLang="ko-KR" sz="1200" dirty="0">
              <a:latin typeface="+mn-ea"/>
            </a:endParaRPr>
          </a:p>
          <a:p>
            <a:pPr lvl="0" defTabSz="829544">
              <a:lnSpc>
                <a:spcPts val="2000"/>
              </a:lnSpc>
            </a:pPr>
            <a:r>
              <a:rPr lang="en-US" altLang="ko-KR" sz="1200" dirty="0">
                <a:latin typeface="+mn-ea"/>
              </a:rPr>
              <a:t>   </a:t>
            </a:r>
            <a:r>
              <a:rPr lang="ko-KR" altLang="en-US" sz="1200" dirty="0">
                <a:latin typeface="+mn-ea"/>
              </a:rPr>
              <a:t>○ 근로자의 안전보건교육에 관한 사항</a:t>
            </a:r>
            <a:r>
              <a:rPr lang="en-US" altLang="ko-KR" sz="1200" dirty="0">
                <a:latin typeface="+mn-ea"/>
              </a:rPr>
              <a:t> </a:t>
            </a:r>
          </a:p>
          <a:p>
            <a:pPr lvl="0" defTabSz="829544">
              <a:lnSpc>
                <a:spcPts val="2000"/>
              </a:lnSpc>
            </a:pPr>
            <a:r>
              <a:rPr lang="en-US" altLang="ko-KR" sz="1200" dirty="0">
                <a:latin typeface="+mn-ea"/>
              </a:rPr>
              <a:t>   </a:t>
            </a:r>
            <a:r>
              <a:rPr lang="ko-KR" altLang="en-US" sz="1200" dirty="0">
                <a:latin typeface="+mn-ea"/>
              </a:rPr>
              <a:t>○ 작업환경측정 등 작업환경의 점검 및 개선에 관한 사항 등</a:t>
            </a:r>
            <a:endParaRPr lang="en-US" altLang="ko-KR" sz="1200" dirty="0">
              <a:latin typeface="+mn-ea"/>
            </a:endParaRPr>
          </a:p>
        </p:txBody>
      </p:sp>
      <p:sp>
        <p:nvSpPr>
          <p:cNvPr id="98" name="Round Diagonal Corner Rectangle 1">
            <a:extLst>
              <a:ext uri="{FF2B5EF4-FFF2-40B4-BE49-F238E27FC236}">
                <a16:creationId xmlns:a16="http://schemas.microsoft.com/office/drawing/2014/main" id="{17C2EA5B-A412-5331-00E3-D6B3B038E26B}"/>
              </a:ext>
            </a:extLst>
          </p:cNvPr>
          <p:cNvSpPr/>
          <p:nvPr/>
        </p:nvSpPr>
        <p:spPr>
          <a:xfrm>
            <a:off x="296864" y="2617432"/>
            <a:ext cx="6259507" cy="584213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defTabSz="914400">
              <a:lnSpc>
                <a:spcPts val="1800"/>
              </a:lnSpc>
              <a:defRPr/>
            </a:pPr>
            <a:r>
              <a:rPr lang="ko-KR" altLang="en-US" sz="1100" dirty="0">
                <a:solidFill>
                  <a:prstClr val="black"/>
                </a:solidFill>
                <a:latin typeface="+mn-ea"/>
              </a:rPr>
              <a:t>산업안전보건법 제</a:t>
            </a:r>
            <a:r>
              <a:rPr lang="en-US" altLang="ko-KR" sz="1100" dirty="0">
                <a:solidFill>
                  <a:prstClr val="black"/>
                </a:solidFill>
                <a:latin typeface="+mn-ea"/>
              </a:rPr>
              <a:t>19</a:t>
            </a:r>
            <a:r>
              <a:rPr lang="ko-KR" altLang="en-US" sz="1100" dirty="0">
                <a:solidFill>
                  <a:prstClr val="black"/>
                </a:solidFill>
                <a:latin typeface="+mn-ea"/>
              </a:rPr>
              <a:t>조에 따라 </a:t>
            </a:r>
            <a:r>
              <a:rPr lang="ko-KR" altLang="en-US" sz="1100" dirty="0" err="1">
                <a:solidFill>
                  <a:prstClr val="black"/>
                </a:solidFill>
                <a:latin typeface="+mn-ea"/>
              </a:rPr>
              <a:t>상시근로자</a:t>
            </a:r>
            <a:r>
              <a:rPr lang="ko-KR" altLang="en-US" sz="1100" dirty="0">
                <a:solidFill>
                  <a:prstClr val="black"/>
                </a:solidFill>
                <a:latin typeface="+mn-ea"/>
              </a:rPr>
              <a:t> </a:t>
            </a:r>
            <a:r>
              <a:rPr lang="en-US" altLang="ko-KR" sz="1100" dirty="0">
                <a:solidFill>
                  <a:prstClr val="black"/>
                </a:solidFill>
                <a:latin typeface="+mn-ea"/>
              </a:rPr>
              <a:t>100</a:t>
            </a:r>
            <a:r>
              <a:rPr lang="ko-KR" altLang="en-US" sz="1100" dirty="0">
                <a:solidFill>
                  <a:prstClr val="black"/>
                </a:solidFill>
                <a:latin typeface="+mn-ea"/>
              </a:rPr>
              <a:t>인 이상 사업장</a:t>
            </a:r>
            <a:r>
              <a:rPr lang="en-US" altLang="ko-KR" sz="1100" dirty="0">
                <a:solidFill>
                  <a:prstClr val="black"/>
                </a:solidFill>
                <a:latin typeface="+mn-ea"/>
              </a:rPr>
              <a:t>(</a:t>
            </a:r>
            <a:r>
              <a:rPr lang="ko-KR" altLang="en-US" sz="1100" dirty="0">
                <a:solidFill>
                  <a:prstClr val="black"/>
                </a:solidFill>
                <a:latin typeface="+mn-ea"/>
              </a:rPr>
              <a:t>송파복합빌딩</a:t>
            </a:r>
            <a:r>
              <a:rPr lang="en-US" altLang="ko-KR" sz="1100" dirty="0">
                <a:solidFill>
                  <a:prstClr val="black"/>
                </a:solidFill>
                <a:latin typeface="+mn-ea"/>
              </a:rPr>
              <a:t>)</a:t>
            </a:r>
            <a:r>
              <a:rPr lang="ko-KR" altLang="en-US" sz="1100" dirty="0">
                <a:solidFill>
                  <a:prstClr val="black"/>
                </a:solidFill>
                <a:latin typeface="+mn-ea"/>
              </a:rPr>
              <a:t>에 대한 </a:t>
            </a:r>
            <a:r>
              <a:rPr lang="en-US" altLang="ko-KR" sz="1100" dirty="0">
                <a:solidFill>
                  <a:prstClr val="black"/>
                </a:solidFill>
                <a:latin typeface="+mn-ea"/>
              </a:rPr>
              <a:t>“</a:t>
            </a:r>
            <a:r>
              <a:rPr lang="ko-KR" altLang="en-US" sz="1100" dirty="0">
                <a:solidFill>
                  <a:prstClr val="black"/>
                </a:solidFill>
                <a:latin typeface="+mn-ea"/>
              </a:rPr>
              <a:t>산업안전 보건 위원회</a:t>
            </a:r>
            <a:r>
              <a:rPr lang="en-US" altLang="ko-KR" sz="1100" dirty="0">
                <a:solidFill>
                  <a:prstClr val="black"/>
                </a:solidFill>
                <a:latin typeface="+mn-ea"/>
              </a:rPr>
              <a:t>” </a:t>
            </a:r>
            <a:r>
              <a:rPr lang="ko-KR" altLang="en-US" sz="1100" dirty="0" err="1">
                <a:solidFill>
                  <a:prstClr val="black"/>
                </a:solidFill>
                <a:latin typeface="+mn-ea"/>
              </a:rPr>
              <a:t>매분기</a:t>
            </a:r>
            <a:r>
              <a:rPr lang="ko-KR" altLang="en-US" sz="1100" dirty="0">
                <a:solidFill>
                  <a:prstClr val="black"/>
                </a:solidFill>
                <a:latin typeface="+mn-ea"/>
              </a:rPr>
              <a:t> 개최하여 근로자의 안전과 보건관련 주요사항을 심의 의결하고 개선조치</a:t>
            </a:r>
            <a:endParaRPr kumimoji="0" lang="ko-KR" altLang="en-US" sz="110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ea"/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C4539-36A1-40A8-AE8C-25BF1186A385}" type="slidenum">
              <a:rPr lang="ko-KR" altLang="en-US" smtClean="0"/>
              <a:pPr/>
              <a:t>10</a:t>
            </a:fld>
            <a:endParaRPr lang="ko-KR" altLang="en-US"/>
          </a:p>
        </p:txBody>
      </p:sp>
      <p:sp>
        <p:nvSpPr>
          <p:cNvPr id="15" name="사각형: 둥근 모서리 76">
            <a:extLst>
              <a:ext uri="{FF2B5EF4-FFF2-40B4-BE49-F238E27FC236}">
                <a16:creationId xmlns:a16="http://schemas.microsoft.com/office/drawing/2014/main" id="{C7C82CD6-CF17-AD25-ABFF-38E4FD71D2D2}"/>
              </a:ext>
            </a:extLst>
          </p:cNvPr>
          <p:cNvSpPr/>
          <p:nvPr/>
        </p:nvSpPr>
        <p:spPr>
          <a:xfrm>
            <a:off x="589617" y="5924803"/>
            <a:ext cx="4287177" cy="24396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안전보건 경영시스템</a:t>
            </a:r>
            <a:r>
              <a:rPr lang="en-US" altLang="ko-KR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(ISO 45001) </a:t>
            </a:r>
            <a:r>
              <a:rPr lang="ko-KR" altLang="en-US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인증추진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869C28A-0E52-CE83-5D16-811A0D2D5DAA}"/>
              </a:ext>
            </a:extLst>
          </p:cNvPr>
          <p:cNvSpPr txBox="1"/>
          <p:nvPr/>
        </p:nvSpPr>
        <p:spPr>
          <a:xfrm>
            <a:off x="548277" y="6274702"/>
            <a:ext cx="6008093" cy="23493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457200" rtl="0" eaLnBrk="1" fontAlgn="auto" latinLnBrk="0" hangingPunct="1">
              <a:lnSpc>
                <a:spcPts val="2000"/>
              </a:lnSpc>
              <a:buClrTx/>
              <a:buSzTx/>
              <a:tabLst/>
              <a:defRPr/>
            </a:pPr>
            <a:r>
              <a:rPr kumimoji="0" lang="ko-KR" altLang="en-US" sz="1200" b="1" i="0" u="none" strike="noStrike" kern="1200" cap="none" spc="-3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effectLst/>
                <a:uLnTx/>
                <a:uFillTx/>
                <a:latin typeface="+mn-ea"/>
              </a:rPr>
              <a:t>가</a:t>
            </a:r>
            <a:r>
              <a:rPr kumimoji="0" lang="en-US" altLang="ko-KR" sz="1200" b="1" i="0" u="none" strike="noStrike" kern="1200" cap="none" spc="-3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effectLst/>
                <a:uLnTx/>
                <a:uFillTx/>
                <a:latin typeface="+mn-ea"/>
              </a:rPr>
              <a:t>. </a:t>
            </a:r>
            <a:r>
              <a:rPr lang="ko-KR" altLang="en-US" sz="1200" b="1" spc="-30" dirty="0" err="1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추진목적</a:t>
            </a:r>
            <a:endParaRPr kumimoji="0" lang="en-US" altLang="ko-KR" sz="1200" b="1" i="0" u="none" strike="noStrike" kern="1200" cap="none" spc="-30" normalizeH="0" baseline="0" noProof="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effectLst/>
              <a:uLnTx/>
              <a:uFillTx/>
              <a:latin typeface="+mn-ea"/>
            </a:endParaRPr>
          </a:p>
          <a:p>
            <a:pPr lvl="0" defTabSz="829544">
              <a:lnSpc>
                <a:spcPts val="2000"/>
              </a:lnSpc>
            </a:pPr>
            <a:r>
              <a:rPr lang="ko-KR" altLang="en-US" sz="1200" dirty="0">
                <a:latin typeface="+mn-ea"/>
              </a:rPr>
              <a:t>   ○ 안전보건 분야의 업무절차 등을 체계적으로 수행하는 국제표준의 경영시스템을</a:t>
            </a:r>
            <a:endParaRPr lang="en-US" altLang="ko-KR" sz="1200" dirty="0">
              <a:latin typeface="+mn-ea"/>
            </a:endParaRPr>
          </a:p>
          <a:p>
            <a:pPr lvl="0" defTabSz="829544">
              <a:lnSpc>
                <a:spcPts val="2000"/>
              </a:lnSpc>
            </a:pPr>
            <a:r>
              <a:rPr lang="en-US" altLang="ko-KR" sz="1200" dirty="0">
                <a:latin typeface="+mn-ea"/>
              </a:rPr>
              <a:t> </a:t>
            </a:r>
            <a:r>
              <a:rPr lang="ko-KR" altLang="en-US" sz="1200" dirty="0">
                <a:latin typeface="+mn-ea"/>
              </a:rPr>
              <a:t> </a:t>
            </a:r>
            <a:r>
              <a:rPr lang="en-US" altLang="ko-KR" sz="1200" dirty="0">
                <a:latin typeface="+mn-ea"/>
              </a:rPr>
              <a:t>    </a:t>
            </a:r>
            <a:r>
              <a:rPr lang="ko-KR" altLang="en-US" sz="1200" dirty="0">
                <a:latin typeface="+mn-ea"/>
              </a:rPr>
              <a:t>구축하고 이를 통해 안전문화 정착과 안전역량 향상</a:t>
            </a:r>
            <a:endParaRPr lang="en-US" altLang="ko-KR" sz="1200" dirty="0">
              <a:latin typeface="+mn-ea"/>
            </a:endParaRPr>
          </a:p>
          <a:p>
            <a:pPr lvl="0" defTabSz="829544">
              <a:lnSpc>
                <a:spcPts val="2000"/>
              </a:lnSpc>
            </a:pPr>
            <a:r>
              <a:rPr lang="ko-KR" altLang="en-US" sz="1200" dirty="0">
                <a:latin typeface="+mn-ea"/>
              </a:rPr>
              <a:t>   ○ 직원의 업무 관련 상해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건강 리스크를 방지하고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안전하고 건강한 작업환경 제공</a:t>
            </a:r>
            <a:endParaRPr lang="en-US" altLang="ko-KR" sz="1200" dirty="0">
              <a:latin typeface="+mn-ea"/>
            </a:endParaRPr>
          </a:p>
          <a:p>
            <a:pPr lvl="0" defTabSz="829544">
              <a:lnSpc>
                <a:spcPts val="800"/>
              </a:lnSpc>
            </a:pPr>
            <a:endParaRPr lang="en-US" altLang="ko-KR" sz="1200" dirty="0">
              <a:latin typeface="+mn-ea"/>
            </a:endParaRPr>
          </a:p>
          <a:p>
            <a:pPr defTabSz="829544">
              <a:lnSpc>
                <a:spcPts val="2000"/>
              </a:lnSpc>
            </a:pPr>
            <a:r>
              <a:rPr kumimoji="0" lang="ko-KR" altLang="en-US" sz="1200" b="1" i="0" u="none" strike="noStrike" kern="1200" cap="none" spc="-3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effectLst/>
                <a:uLnTx/>
                <a:uFillTx/>
                <a:latin typeface="+mn-ea"/>
              </a:rPr>
              <a:t>나</a:t>
            </a:r>
            <a:r>
              <a:rPr kumimoji="0" lang="en-US" altLang="ko-KR" sz="1200" b="1" i="0" u="none" strike="noStrike" kern="1200" cap="none" spc="-3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effectLst/>
                <a:uLnTx/>
                <a:uFillTx/>
                <a:latin typeface="+mn-ea"/>
              </a:rPr>
              <a:t>.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추진계획</a:t>
            </a:r>
            <a:endParaRPr kumimoji="0" lang="en-US" altLang="ko-KR" sz="1200" b="1" i="0" u="none" strike="noStrike" kern="1200" cap="none" spc="-30" normalizeH="0" baseline="0" noProof="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effectLst/>
              <a:uLnTx/>
              <a:uFillTx/>
              <a:latin typeface="+mn-ea"/>
            </a:endParaRPr>
          </a:p>
          <a:p>
            <a:pPr lvl="0" defTabSz="829544">
              <a:lnSpc>
                <a:spcPts val="2000"/>
              </a:lnSpc>
            </a:pPr>
            <a:r>
              <a:rPr lang="ko-KR" altLang="en-US" sz="1200" dirty="0">
                <a:latin typeface="+mn-ea"/>
              </a:rPr>
              <a:t>   ○ 인증 업체선정 및 심사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컨설팅 시행</a:t>
            </a:r>
            <a:endParaRPr lang="en-US" altLang="ko-KR" sz="1200" dirty="0">
              <a:latin typeface="+mn-ea"/>
            </a:endParaRPr>
          </a:p>
          <a:p>
            <a:pPr defTabSz="829544">
              <a:lnSpc>
                <a:spcPts val="2000"/>
              </a:lnSpc>
            </a:pPr>
            <a:r>
              <a:rPr lang="ko-KR" altLang="en-US" sz="1200" dirty="0">
                <a:latin typeface="+mn-ea"/>
              </a:rPr>
              <a:t>   ○ </a:t>
            </a:r>
            <a:r>
              <a:rPr lang="ko-KR" altLang="en-US" sz="1200" dirty="0" err="1">
                <a:latin typeface="+mn-ea"/>
              </a:rPr>
              <a:t>인증추진</a:t>
            </a:r>
            <a:r>
              <a:rPr lang="en-US" altLang="ko-KR" sz="1200" dirty="0">
                <a:latin typeface="+mn-ea"/>
              </a:rPr>
              <a:t>(</a:t>
            </a:r>
            <a:r>
              <a:rPr lang="ko-KR" altLang="en-US" sz="1200" dirty="0">
                <a:latin typeface="+mn-ea"/>
              </a:rPr>
              <a:t>문서 </a:t>
            </a:r>
            <a:r>
              <a:rPr lang="en-US" altLang="ko-KR" sz="1200" dirty="0">
                <a:latin typeface="+mn-ea"/>
              </a:rPr>
              <a:t>/ </a:t>
            </a:r>
            <a:r>
              <a:rPr lang="ko-KR" altLang="en-US" sz="1200" dirty="0">
                <a:latin typeface="+mn-ea"/>
              </a:rPr>
              <a:t>현장심사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시정조치 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확인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인증 획득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 err="1">
                <a:latin typeface="+mn-ea"/>
              </a:rPr>
              <a:t>업무적용</a:t>
            </a:r>
            <a:r>
              <a:rPr lang="en-US" altLang="ko-KR" sz="1200" dirty="0">
                <a:latin typeface="+mn-ea"/>
              </a:rPr>
              <a:t>)</a:t>
            </a:r>
          </a:p>
          <a:p>
            <a:pPr defTabSz="829544">
              <a:lnSpc>
                <a:spcPts val="800"/>
              </a:lnSpc>
            </a:pPr>
            <a:endParaRPr lang="en-US" altLang="ko-KR" sz="1200" dirty="0">
              <a:latin typeface="+mn-ea"/>
            </a:endParaRPr>
          </a:p>
          <a:p>
            <a:pPr defTabSz="829544">
              <a:lnSpc>
                <a:spcPts val="2000"/>
              </a:lnSpc>
            </a:pPr>
            <a:r>
              <a:rPr kumimoji="0" lang="ko-KR" altLang="en-US" sz="1200" b="1" i="0" u="none" strike="noStrike" kern="1200" cap="none" spc="-3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effectLst/>
                <a:uLnTx/>
                <a:uFillTx/>
                <a:latin typeface="+mn-ea"/>
              </a:rPr>
              <a:t>다</a:t>
            </a:r>
            <a:r>
              <a:rPr kumimoji="0" lang="en-US" altLang="ko-KR" sz="1200" b="1" i="0" u="none" strike="noStrike" kern="1200" cap="none" spc="-3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effectLst/>
                <a:uLnTx/>
                <a:uFillTx/>
                <a:latin typeface="+mn-ea"/>
              </a:rPr>
              <a:t>. </a:t>
            </a:r>
            <a:r>
              <a:rPr lang="ko-KR" altLang="en-US" sz="1200" b="1" spc="-3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소요예산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</a:t>
            </a: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: 30,000</a:t>
            </a:r>
            <a:r>
              <a:rPr lang="ko-KR" altLang="en-US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천원 예상</a:t>
            </a: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(2023.3 ~ 4</a:t>
            </a:r>
            <a:r>
              <a:rPr lang="ko-KR" altLang="en-US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월</a:t>
            </a: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645553A-17ED-4FE0-BDF2-C329797D05AE}"/>
              </a:ext>
            </a:extLst>
          </p:cNvPr>
          <p:cNvSpPr txBox="1"/>
          <p:nvPr/>
        </p:nvSpPr>
        <p:spPr>
          <a:xfrm>
            <a:off x="225744" y="443615"/>
            <a:ext cx="3837374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Ⅲ. 2023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년도 안전보건 추진계획</a:t>
            </a:r>
          </a:p>
        </p:txBody>
      </p:sp>
    </p:spTree>
    <p:extLst>
      <p:ext uri="{BB962C8B-B14F-4D97-AF65-F5344CB8AC3E}">
        <p14:creationId xmlns:p14="http://schemas.microsoft.com/office/powerpoint/2010/main" val="4420197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모서리가 둥근 직사각형 20">
            <a:extLst>
              <a:ext uri="{FF2B5EF4-FFF2-40B4-BE49-F238E27FC236}">
                <a16:creationId xmlns:a16="http://schemas.microsoft.com/office/drawing/2014/main" id="{FFCA593A-F50F-4A89-3A2F-901FA209EFAE}"/>
              </a:ext>
            </a:extLst>
          </p:cNvPr>
          <p:cNvSpPr/>
          <p:nvPr/>
        </p:nvSpPr>
        <p:spPr>
          <a:xfrm>
            <a:off x="588465" y="1539443"/>
            <a:ext cx="5967906" cy="381542"/>
          </a:xfrm>
          <a:prstGeom prst="roundRect">
            <a:avLst>
              <a:gd name="adj" fmla="val 0"/>
            </a:avLst>
          </a:prstGeom>
          <a:solidFill>
            <a:srgbClr val="4BACC6">
              <a:lumMod val="20000"/>
              <a:lumOff val="80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rtlCol="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fontAlgn="base" latinLnBrk="0">
              <a:lnSpc>
                <a:spcPct val="120000"/>
              </a:lnSpc>
              <a:spcBef>
                <a:spcPts val="600"/>
              </a:spcBef>
              <a:spcAft>
                <a:spcPct val="0"/>
              </a:spcAft>
              <a:defRPr/>
            </a:pP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  안전보건 업무수행 및 관리의 실행력 강화</a:t>
            </a:r>
          </a:p>
        </p:txBody>
      </p:sp>
      <p:sp>
        <p:nvSpPr>
          <p:cNvPr id="55" name="모서리가 둥근 직사각형 20">
            <a:extLst>
              <a:ext uri="{FF2B5EF4-FFF2-40B4-BE49-F238E27FC236}">
                <a16:creationId xmlns:a16="http://schemas.microsoft.com/office/drawing/2014/main" id="{E9B74933-43D9-3E80-686B-DE4B3C0F2C9D}"/>
              </a:ext>
            </a:extLst>
          </p:cNvPr>
          <p:cNvSpPr/>
          <p:nvPr/>
        </p:nvSpPr>
        <p:spPr>
          <a:xfrm>
            <a:off x="273310" y="1539443"/>
            <a:ext cx="312873" cy="381542"/>
          </a:xfrm>
          <a:prstGeom prst="roundRect">
            <a:avLst>
              <a:gd name="adj" fmla="val 0"/>
            </a:avLst>
          </a:prstGeom>
          <a:solidFill>
            <a:srgbClr val="4F81BD">
              <a:lumMod val="75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rtlCol="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95324" rtl="0" eaLnBrk="1" fontAlgn="base" latinLnBrk="0" hangingPunct="1">
              <a:lnSpc>
                <a:spcPct val="12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400" b="1" i="0" u="none" strike="noStrike" kern="1200" cap="none" spc="-4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ea"/>
                <a:cs typeface="+mn-cs"/>
              </a:rPr>
              <a:t>2</a:t>
            </a:r>
            <a:endParaRPr kumimoji="1" lang="ko-KR" altLang="en-US" sz="1400" b="1" i="0" u="none" strike="noStrike" kern="1200" cap="none" spc="-40" normalizeH="0" baseline="0" noProof="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ea"/>
              <a:cs typeface="+mn-cs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D869C28A-0E52-CE83-5D16-811A0D2D5DAA}"/>
              </a:ext>
            </a:extLst>
          </p:cNvPr>
          <p:cNvSpPr txBox="1"/>
          <p:nvPr/>
        </p:nvSpPr>
        <p:spPr>
          <a:xfrm>
            <a:off x="548277" y="2577496"/>
            <a:ext cx="5971791" cy="39908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457200" rtl="0" eaLnBrk="1" fontAlgn="auto" latinLnBrk="0" hangingPunct="1">
              <a:lnSpc>
                <a:spcPts val="2000"/>
              </a:lnSpc>
              <a:buClrTx/>
              <a:buSzTx/>
              <a:tabLst/>
              <a:defRPr/>
            </a:pPr>
            <a:r>
              <a:rPr kumimoji="0" lang="ko-KR" altLang="en-US" sz="1200" b="1" i="0" u="none" strike="noStrike" kern="1200" cap="none" spc="-3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effectLst/>
                <a:uLnTx/>
                <a:uFillTx/>
                <a:latin typeface="+mn-ea"/>
              </a:rPr>
              <a:t>가</a:t>
            </a:r>
            <a:r>
              <a:rPr kumimoji="0" lang="en-US" altLang="ko-KR" sz="1200" b="1" i="0" u="none" strike="noStrike" kern="1200" cap="none" spc="-3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effectLst/>
                <a:uLnTx/>
                <a:uFillTx/>
                <a:latin typeface="+mn-ea"/>
              </a:rPr>
              <a:t>. </a:t>
            </a:r>
            <a:r>
              <a:rPr kumimoji="0" lang="ko-KR" altLang="en-US" sz="1200" b="1" i="0" u="none" strike="noStrike" kern="1200" cap="none" spc="-3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effectLst/>
                <a:uLnTx/>
                <a:uFillTx/>
                <a:latin typeface="+mn-ea"/>
              </a:rPr>
              <a:t>평가목적</a:t>
            </a:r>
            <a:endParaRPr kumimoji="0" lang="en-US" altLang="ko-KR" sz="1200" b="1" i="0" u="none" strike="noStrike" kern="1200" cap="none" spc="-30" normalizeH="0" baseline="0" noProof="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effectLst/>
              <a:uLnTx/>
              <a:uFillTx/>
              <a:latin typeface="+mn-ea"/>
            </a:endParaRPr>
          </a:p>
          <a:p>
            <a:pPr lvl="0" defTabSz="829544">
              <a:lnSpc>
                <a:spcPts val="2000"/>
              </a:lnSpc>
            </a:pPr>
            <a:r>
              <a:rPr lang="ko-KR" altLang="en-US" sz="1200" dirty="0">
                <a:latin typeface="+mn-ea"/>
              </a:rPr>
              <a:t>   ○ 전직원의 안전과 건강보호를 위해 체계적인 재해 예방활동을 정착시키고자</a:t>
            </a:r>
            <a:endParaRPr lang="en-US" altLang="ko-KR" sz="1200" dirty="0">
              <a:latin typeface="+mn-ea"/>
            </a:endParaRPr>
          </a:p>
          <a:p>
            <a:pPr lvl="0" defTabSz="829544">
              <a:lnSpc>
                <a:spcPts val="2000"/>
              </a:lnSpc>
            </a:pPr>
            <a:r>
              <a:rPr lang="en-US" altLang="ko-KR" sz="1200" dirty="0">
                <a:latin typeface="+mn-ea"/>
              </a:rPr>
              <a:t>       </a:t>
            </a:r>
            <a:r>
              <a:rPr lang="ko-KR" altLang="en-US" sz="1200" dirty="0">
                <a:latin typeface="+mn-ea"/>
              </a:rPr>
              <a:t>조직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개인에 대한 안전보건 업무수행 성과 평가</a:t>
            </a:r>
            <a:endParaRPr lang="en-US" altLang="ko-KR" sz="1200" dirty="0">
              <a:latin typeface="+mn-ea"/>
            </a:endParaRPr>
          </a:p>
          <a:p>
            <a:pPr lvl="0" defTabSz="829544">
              <a:lnSpc>
                <a:spcPts val="1000"/>
              </a:lnSpc>
            </a:pPr>
            <a:endParaRPr lang="en-US" altLang="ko-KR" sz="1200" dirty="0">
              <a:latin typeface="+mn-ea"/>
            </a:endParaRPr>
          </a:p>
          <a:p>
            <a:pPr defTabSz="829544">
              <a:lnSpc>
                <a:spcPts val="2000"/>
              </a:lnSpc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나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</a:t>
            </a:r>
            <a:r>
              <a:rPr kumimoji="0" lang="en-US" altLang="ko-KR" sz="1200" b="1" i="0" u="none" strike="noStrike" kern="1200" cap="none" spc="-3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effectLst/>
                <a:uLnTx/>
                <a:uFillTx/>
                <a:latin typeface="+mn-ea"/>
              </a:rPr>
              <a:t> </a:t>
            </a:r>
            <a:r>
              <a:rPr kumimoji="0" lang="ko-KR" altLang="en-US" sz="1200" b="1" i="0" u="none" strike="noStrike" kern="1200" cap="none" spc="-30" normalizeH="0" baseline="0" noProof="0" dirty="0" err="1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effectLst/>
                <a:uLnTx/>
                <a:uFillTx/>
                <a:latin typeface="+mn-ea"/>
              </a:rPr>
              <a:t>평가계획</a:t>
            </a:r>
            <a:endParaRPr kumimoji="0" lang="en-US" altLang="ko-KR" sz="1200" b="1" i="0" u="none" strike="noStrike" kern="1200" cap="none" spc="-30" normalizeH="0" baseline="0" noProof="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effectLst/>
              <a:uLnTx/>
              <a:uFillTx/>
              <a:latin typeface="+mn-ea"/>
            </a:endParaRPr>
          </a:p>
          <a:p>
            <a:pPr defTabSz="829544">
              <a:lnSpc>
                <a:spcPts val="2000"/>
              </a:lnSpc>
            </a:pP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  </a:t>
            </a:r>
            <a:r>
              <a:rPr lang="ko-KR" altLang="en-US" sz="1200" dirty="0">
                <a:latin typeface="+mn-ea"/>
              </a:rPr>
              <a:t>○ 평가기준</a:t>
            </a:r>
            <a:endParaRPr lang="en-US" altLang="ko-KR" sz="1200" dirty="0">
              <a:latin typeface="+mn-ea"/>
            </a:endParaRPr>
          </a:p>
          <a:p>
            <a:pPr defTabSz="829544">
              <a:lnSpc>
                <a:spcPts val="2000"/>
              </a:lnSpc>
            </a:pPr>
            <a:endParaRPr kumimoji="0" lang="en-US" altLang="ko-KR" sz="1200" b="1" i="0" u="none" strike="noStrike" kern="1200" cap="none" spc="-30" normalizeH="0" baseline="0" noProof="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effectLst/>
              <a:uLnTx/>
              <a:uFillTx/>
              <a:latin typeface="+mn-ea"/>
            </a:endParaRPr>
          </a:p>
          <a:p>
            <a:pPr defTabSz="829544">
              <a:lnSpc>
                <a:spcPts val="2000"/>
              </a:lnSpc>
            </a:pP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>
              <a:lnSpc>
                <a:spcPts val="2000"/>
              </a:lnSpc>
            </a:pPr>
            <a:endParaRPr kumimoji="0" lang="en-US" altLang="ko-KR" sz="1200" b="1" i="0" u="none" strike="noStrike" kern="1200" cap="none" spc="-30" normalizeH="0" baseline="0" noProof="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effectLst/>
              <a:uLnTx/>
              <a:uFillTx/>
              <a:latin typeface="+mn-ea"/>
            </a:endParaRPr>
          </a:p>
          <a:p>
            <a:pPr defTabSz="829544">
              <a:lnSpc>
                <a:spcPts val="2000"/>
              </a:lnSpc>
            </a:pP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>
              <a:lnSpc>
                <a:spcPts val="2000"/>
              </a:lnSpc>
            </a:pPr>
            <a:endParaRPr kumimoji="0" lang="en-US" altLang="ko-KR" sz="1200" b="1" i="0" u="none" strike="noStrike" kern="1200" cap="none" spc="-30" normalizeH="0" baseline="0" noProof="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effectLst/>
              <a:uLnTx/>
              <a:uFillTx/>
              <a:latin typeface="+mn-ea"/>
            </a:endParaRPr>
          </a:p>
          <a:p>
            <a:pPr defTabSz="829544">
              <a:lnSpc>
                <a:spcPts val="400"/>
              </a:lnSpc>
            </a:pP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>
              <a:lnSpc>
                <a:spcPts val="2000"/>
              </a:lnSpc>
            </a:pP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  </a:t>
            </a:r>
            <a:r>
              <a:rPr lang="ko-KR" altLang="en-US" sz="1200" dirty="0">
                <a:latin typeface="+mn-ea"/>
              </a:rPr>
              <a:t>○ 평가결과 조치</a:t>
            </a:r>
            <a:endParaRPr lang="en-US" altLang="ko-KR" sz="1200" dirty="0">
              <a:latin typeface="+mn-ea"/>
            </a:endParaRPr>
          </a:p>
          <a:p>
            <a:pPr defTabSz="829544">
              <a:lnSpc>
                <a:spcPts val="2000"/>
              </a:lnSpc>
            </a:pPr>
            <a:r>
              <a:rPr kumimoji="0" lang="en-US" altLang="ko-KR" sz="1200" i="0" u="none" strike="noStrike" kern="1200" cap="none" spc="-3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effectLst/>
                <a:uLnTx/>
                <a:uFillTx/>
                <a:latin typeface="+mn-ea"/>
              </a:rPr>
              <a:t>        - </a:t>
            </a:r>
            <a:r>
              <a:rPr kumimoji="0" lang="ko-KR" altLang="en-US" sz="1200" i="0" u="none" strike="noStrike" kern="1200" cap="none" spc="-3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effectLst/>
                <a:uLnTx/>
                <a:uFillTx/>
                <a:latin typeface="+mn-ea"/>
              </a:rPr>
              <a:t>우수성과는 인센티브 및 포상</a:t>
            </a:r>
            <a:r>
              <a:rPr kumimoji="0" lang="en-US" altLang="ko-KR" sz="1200" i="0" u="none" strike="noStrike" kern="1200" cap="none" spc="-3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effectLst/>
                <a:uLnTx/>
                <a:uFillTx/>
                <a:latin typeface="+mn-ea"/>
              </a:rPr>
              <a:t>(</a:t>
            </a:r>
            <a:r>
              <a:rPr kumimoji="0" lang="ko-KR" altLang="en-US" sz="1200" i="0" u="none" strike="noStrike" kern="1200" cap="none" spc="-3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effectLst/>
                <a:uLnTx/>
                <a:uFillTx/>
                <a:latin typeface="+mn-ea"/>
              </a:rPr>
              <a:t>공통</a:t>
            </a:r>
            <a:r>
              <a:rPr kumimoji="0" lang="en-US" altLang="ko-KR" sz="1200" i="0" u="none" strike="noStrike" kern="1200" cap="none" spc="-3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effectLst/>
                <a:uLnTx/>
                <a:uFillTx/>
                <a:latin typeface="+mn-ea"/>
              </a:rPr>
              <a:t>),</a:t>
            </a:r>
            <a:r>
              <a:rPr kumimoji="0" lang="en-US" altLang="ko-KR" sz="1200" i="0" u="none" strike="noStrike" kern="1200" cap="none" spc="-30" normalizeH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effectLst/>
                <a:uLnTx/>
                <a:uFillTx/>
                <a:latin typeface="+mn-ea"/>
              </a:rPr>
              <a:t> </a:t>
            </a:r>
            <a:r>
              <a:rPr kumimoji="0" lang="ko-KR" altLang="en-US" sz="1200" i="0" u="none" strike="noStrike" kern="1200" cap="none" spc="-30" normalizeH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effectLst/>
                <a:uLnTx/>
                <a:uFillTx/>
                <a:latin typeface="+mn-ea"/>
              </a:rPr>
              <a:t>사업장평가는 </a:t>
            </a:r>
            <a:r>
              <a:rPr kumimoji="0" lang="ko-KR" altLang="en-US" sz="1200" i="0" u="none" strike="noStrike" kern="1200" cap="none" spc="-30" normalizeH="0" noProof="0" dirty="0" err="1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effectLst/>
                <a:uLnTx/>
                <a:uFillTx/>
                <a:latin typeface="+mn-ea"/>
              </a:rPr>
              <a:t>사업장단위</a:t>
            </a:r>
            <a:r>
              <a:rPr kumimoji="0" lang="en-US" altLang="ko-KR" sz="1200" i="0" u="none" strike="noStrike" kern="1200" cap="none" spc="-30" normalizeH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effectLst/>
                <a:uLnTx/>
                <a:uFillTx/>
                <a:latin typeface="+mn-ea"/>
              </a:rPr>
              <a:t>/</a:t>
            </a:r>
            <a:r>
              <a:rPr kumimoji="0" lang="ko-KR" altLang="en-US" sz="1200" i="0" u="none" strike="noStrike" kern="1200" cap="none" spc="-30" normalizeH="0" noProof="0" dirty="0" err="1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effectLst/>
                <a:uLnTx/>
                <a:uFillTx/>
                <a:latin typeface="+mn-ea"/>
              </a:rPr>
              <a:t>개인포상</a:t>
            </a:r>
            <a:r>
              <a:rPr kumimoji="0" lang="ko-KR" altLang="en-US" sz="1200" i="0" u="none" strike="noStrike" kern="1200" cap="none" spc="-30" normalizeH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effectLst/>
                <a:uLnTx/>
                <a:uFillTx/>
                <a:latin typeface="+mn-ea"/>
              </a:rPr>
              <a:t> 병행</a:t>
            </a:r>
            <a:endParaRPr kumimoji="0" lang="en-US" altLang="ko-KR" sz="1200" i="0" u="none" strike="noStrike" kern="1200" cap="none" spc="-30" normalizeH="0" baseline="0" noProof="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effectLst/>
              <a:uLnTx/>
              <a:uFillTx/>
              <a:latin typeface="+mn-ea"/>
            </a:endParaRPr>
          </a:p>
          <a:p>
            <a:pPr defTabSz="829544">
              <a:lnSpc>
                <a:spcPts val="2000"/>
              </a:lnSpc>
            </a:pP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       -</a:t>
            </a:r>
            <a:r>
              <a:rPr kumimoji="0" lang="en-US" altLang="ko-KR" sz="1200" i="0" u="none" strike="noStrike" kern="1200" cap="none" spc="-30" normalizeH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effectLst/>
                <a:uLnTx/>
                <a:uFillTx/>
                <a:latin typeface="+mn-ea"/>
              </a:rPr>
              <a:t> </a:t>
            </a:r>
            <a:r>
              <a:rPr lang="ko-KR" altLang="en-US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부진사업장은 각종 포상 제외</a:t>
            </a: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(</a:t>
            </a:r>
            <a:r>
              <a:rPr lang="ko-KR" altLang="en-US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산업재해 발생일로 부터 </a:t>
            </a: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1</a:t>
            </a:r>
            <a:r>
              <a:rPr lang="ko-KR" altLang="en-US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년간</a:t>
            </a: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)</a:t>
            </a:r>
            <a:r>
              <a:rPr lang="ko-KR" altLang="en-US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</a:t>
            </a: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>
              <a:lnSpc>
                <a:spcPts val="1000"/>
              </a:lnSpc>
            </a:pPr>
            <a:endParaRPr kumimoji="0" lang="en-US" altLang="ko-KR" sz="1200" i="0" u="none" strike="noStrike" kern="1200" cap="none" spc="-30" normalizeH="0" baseline="0" noProof="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effectLst/>
              <a:uLnTx/>
              <a:uFillTx/>
              <a:latin typeface="+mn-ea"/>
            </a:endParaRPr>
          </a:p>
          <a:p>
            <a:pPr defTabSz="829544">
              <a:lnSpc>
                <a:spcPts val="2000"/>
              </a:lnSpc>
            </a:pP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※ </a:t>
            </a:r>
            <a:r>
              <a:rPr lang="ko-KR" altLang="en-US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사업장 </a:t>
            </a: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‘</a:t>
            </a:r>
            <a:r>
              <a:rPr lang="ko-KR" altLang="en-US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안전보건 업무수행 평가표</a:t>
            </a: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(</a:t>
            </a:r>
            <a:r>
              <a:rPr lang="ko-KR" altLang="en-US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참조</a:t>
            </a: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)</a:t>
            </a:r>
            <a:endParaRPr kumimoji="0" lang="en-US" altLang="ko-KR" sz="1200" i="0" u="none" strike="noStrike" kern="1200" cap="none" spc="-30" normalizeH="0" baseline="0" noProof="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effectLst/>
              <a:uLnTx/>
              <a:uFillTx/>
              <a:latin typeface="+mn-ea"/>
            </a:endParaRPr>
          </a:p>
        </p:txBody>
      </p:sp>
      <p:sp>
        <p:nvSpPr>
          <p:cNvPr id="58" name="사각형: 둥근 모서리 57">
            <a:extLst>
              <a:ext uri="{FF2B5EF4-FFF2-40B4-BE49-F238E27FC236}">
                <a16:creationId xmlns:a16="http://schemas.microsoft.com/office/drawing/2014/main" id="{812AA531-5172-34A0-BC0C-FE32F60059E1}"/>
              </a:ext>
            </a:extLst>
          </p:cNvPr>
          <p:cNvSpPr/>
          <p:nvPr/>
        </p:nvSpPr>
        <p:spPr>
          <a:xfrm>
            <a:off x="575767" y="2235440"/>
            <a:ext cx="4287177" cy="24396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안전보건 업무수행 성과 평가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E812AE8-0685-E303-17FD-DFF9DE586120}"/>
              </a:ext>
            </a:extLst>
          </p:cNvPr>
          <p:cNvSpPr txBox="1"/>
          <p:nvPr/>
        </p:nvSpPr>
        <p:spPr>
          <a:xfrm>
            <a:off x="427209" y="9060697"/>
            <a:ext cx="6329163" cy="2934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90170" algn="l" latinLnBrk="1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</a:pPr>
            <a:r>
              <a:rPr lang="ko-KR" altLang="ko-KR" sz="1000" b="1" dirty="0">
                <a:latin typeface="+mn-ea"/>
              </a:rPr>
              <a:t>※ </a:t>
            </a:r>
            <a:r>
              <a:rPr lang="en-US" altLang="ko-KR" sz="1000" b="1" dirty="0">
                <a:latin typeface="+mn-ea"/>
              </a:rPr>
              <a:t> </a:t>
            </a:r>
            <a:r>
              <a:rPr lang="ko-KR" altLang="ko-KR" sz="1000" b="1" dirty="0">
                <a:latin typeface="+mn-ea"/>
              </a:rPr>
              <a:t>평가결과 동점이 다수 발생시 우수</a:t>
            </a:r>
            <a:r>
              <a:rPr lang="en-US" altLang="ko-KR" sz="1000" b="1" dirty="0">
                <a:latin typeface="+mn-ea"/>
              </a:rPr>
              <a:t>/</a:t>
            </a:r>
            <a:r>
              <a:rPr lang="ko-KR" altLang="ko-KR" sz="1000" b="1" dirty="0">
                <a:latin typeface="+mn-ea"/>
              </a:rPr>
              <a:t>개선사례의 전사확산 기여도로 최종 선정</a:t>
            </a:r>
          </a:p>
        </p:txBody>
      </p:sp>
      <p:graphicFrame>
        <p:nvGraphicFramePr>
          <p:cNvPr id="20" name="표 26">
            <a:extLst>
              <a:ext uri="{FF2B5EF4-FFF2-40B4-BE49-F238E27FC236}">
                <a16:creationId xmlns:a16="http://schemas.microsoft.com/office/drawing/2014/main" id="{88DDBE71-6FAC-A5B0-8593-52A835F723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2832871"/>
              </p:ext>
            </p:extLst>
          </p:nvPr>
        </p:nvGraphicFramePr>
        <p:xfrm>
          <a:off x="548280" y="4049033"/>
          <a:ext cx="5971789" cy="1171664"/>
        </p:xfrm>
        <a:graphic>
          <a:graphicData uri="http://schemas.openxmlformats.org/drawingml/2006/table">
            <a:tbl>
              <a:tblPr firstRow="1" bandRow="1"/>
              <a:tblGrid>
                <a:gridCol w="995298">
                  <a:extLst>
                    <a:ext uri="{9D8B030D-6E8A-4147-A177-3AD203B41FA5}">
                      <a16:colId xmlns:a16="http://schemas.microsoft.com/office/drawing/2014/main" val="1613767027"/>
                    </a:ext>
                  </a:extLst>
                </a:gridCol>
                <a:gridCol w="995298">
                  <a:extLst>
                    <a:ext uri="{9D8B030D-6E8A-4147-A177-3AD203B41FA5}">
                      <a16:colId xmlns:a16="http://schemas.microsoft.com/office/drawing/2014/main" val="3786027038"/>
                    </a:ext>
                  </a:extLst>
                </a:gridCol>
                <a:gridCol w="1145468">
                  <a:extLst>
                    <a:ext uri="{9D8B030D-6E8A-4147-A177-3AD203B41FA5}">
                      <a16:colId xmlns:a16="http://schemas.microsoft.com/office/drawing/2014/main" val="1944303065"/>
                    </a:ext>
                  </a:extLst>
                </a:gridCol>
                <a:gridCol w="1165731">
                  <a:extLst>
                    <a:ext uri="{9D8B030D-6E8A-4147-A177-3AD203B41FA5}">
                      <a16:colId xmlns:a16="http://schemas.microsoft.com/office/drawing/2014/main" val="2037982604"/>
                    </a:ext>
                  </a:extLst>
                </a:gridCol>
                <a:gridCol w="1669994">
                  <a:extLst>
                    <a:ext uri="{9D8B030D-6E8A-4147-A177-3AD203B41FA5}">
                      <a16:colId xmlns:a16="http://schemas.microsoft.com/office/drawing/2014/main" val="4288223929"/>
                    </a:ext>
                  </a:extLst>
                </a:gridCol>
              </a:tblGrid>
              <a:tr h="292916">
                <a:tc rowSpan="2">
                  <a:txBody>
                    <a:bodyPr/>
                    <a:lstStyle/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ko-KR" altLang="en-U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구분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200"/>
                        </a:lnSpc>
                      </a:pPr>
                      <a:r>
                        <a:rPr lang="ko-KR" altLang="en-US" sz="1100" b="1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핵심리더</a:t>
                      </a:r>
                      <a:r>
                        <a:rPr lang="ko-KR" altLang="en-U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평가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 hMerge="1"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endParaRPr lang="ko-KR" altLang="en-US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/>
                    </a:solidFill>
                  </a:tcPr>
                </a:tc>
                <a:tc hMerge="1"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endParaRPr lang="ko-KR" altLang="en-US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/>
                    </a:solidFill>
                  </a:tcPr>
                </a:tc>
                <a:tc rowSpan="2"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ko-KR" altLang="en-U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사업장 평가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6129277"/>
                  </a:ext>
                </a:extLst>
              </a:tr>
              <a:tr h="292916">
                <a:tc vMerge="1">
                  <a:txBody>
                    <a:bodyPr/>
                    <a:lstStyle/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endParaRPr lang="ko-KR" altLang="en-US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200"/>
                        </a:lnSpc>
                      </a:pPr>
                      <a:r>
                        <a:rPr lang="ko-KR" altLang="en-U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실</a:t>
                      </a:r>
                      <a:r>
                        <a:rPr lang="en-US" altLang="ko-KR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</a:t>
                      </a:r>
                      <a:r>
                        <a:rPr lang="ko-KR" altLang="en-U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본부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200"/>
                        </a:lnSpc>
                      </a:pPr>
                      <a:r>
                        <a:rPr lang="ko-KR" altLang="en-US" sz="95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지역</a:t>
                      </a:r>
                      <a:r>
                        <a:rPr lang="en-US" altLang="ko-KR" sz="95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lang="ko-KR" altLang="en-US" sz="95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지사</a:t>
                      </a:r>
                      <a:r>
                        <a:rPr lang="en-US" altLang="ko-KR" sz="95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</a:t>
                      </a:r>
                      <a:r>
                        <a:rPr lang="ko-KR" altLang="en-US" sz="95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단</a:t>
                      </a:r>
                      <a:r>
                        <a:rPr lang="en-US" altLang="ko-KR" sz="95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</a:t>
                      </a:r>
                      <a:r>
                        <a:rPr lang="ko-KR" altLang="en-US" sz="95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본부</a:t>
                      </a:r>
                      <a:r>
                        <a:rPr lang="en-US" altLang="ko-KR" sz="95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  <a:endParaRPr lang="ko-KR" altLang="en-US" sz="950" b="1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200"/>
                        </a:lnSpc>
                      </a:pPr>
                      <a:r>
                        <a:rPr lang="ko-KR" altLang="en-U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센터장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 vMerge="1"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endParaRPr lang="ko-KR" altLang="en-US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5538680"/>
                  </a:ext>
                </a:extLst>
              </a:tr>
              <a:tr h="292916">
                <a:tc>
                  <a:txBody>
                    <a:bodyPr/>
                    <a:lstStyle/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ko-KR" altLang="en-U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평가방법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KPI </a:t>
                      </a:r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감점 지표 </a:t>
                      </a:r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별도 확정 시행</a:t>
                      </a:r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  <a:endParaRPr lang="ko-KR" altLang="en-US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endParaRPr lang="ko-KR" altLang="en-US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endParaRPr lang="ko-KR" altLang="en-US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평가표 </a:t>
                      </a:r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사전 공지</a:t>
                      </a:r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  <a:endParaRPr lang="ko-KR" altLang="en-US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8512553"/>
                  </a:ext>
                </a:extLst>
              </a:tr>
              <a:tr h="292916">
                <a:tc>
                  <a:txBody>
                    <a:bodyPr/>
                    <a:lstStyle/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ko-KR" altLang="en-US" sz="1100" b="1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평가주기</a:t>
                      </a:r>
                      <a:endParaRPr lang="ko-KR" altLang="en-US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상반기</a:t>
                      </a:r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 3</a:t>
                      </a:r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분기</a:t>
                      </a:r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연말 종합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ko-KR" altLang="en-US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매분기</a:t>
                      </a:r>
                      <a:endParaRPr lang="ko-KR" altLang="en-US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4664078"/>
                  </a:ext>
                </a:extLst>
              </a:tr>
            </a:tbl>
          </a:graphicData>
        </a:graphic>
      </p:graphicFrame>
      <p:graphicFrame>
        <p:nvGraphicFramePr>
          <p:cNvPr id="23" name="표 29">
            <a:extLst>
              <a:ext uri="{FF2B5EF4-FFF2-40B4-BE49-F238E27FC236}">
                <a16:creationId xmlns:a16="http://schemas.microsoft.com/office/drawing/2014/main" id="{5E248CB4-B4E0-81ED-A6E8-D7BEC1F3AF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1108572"/>
              </p:ext>
            </p:extLst>
          </p:nvPr>
        </p:nvGraphicFramePr>
        <p:xfrm>
          <a:off x="548280" y="6568333"/>
          <a:ext cx="5971789" cy="2468988"/>
        </p:xfrm>
        <a:graphic>
          <a:graphicData uri="http://schemas.openxmlformats.org/drawingml/2006/table">
            <a:tbl>
              <a:tblPr firstRow="1" bandRow="1"/>
              <a:tblGrid>
                <a:gridCol w="543845">
                  <a:extLst>
                    <a:ext uri="{9D8B030D-6E8A-4147-A177-3AD203B41FA5}">
                      <a16:colId xmlns:a16="http://schemas.microsoft.com/office/drawing/2014/main" val="4248832240"/>
                    </a:ext>
                  </a:extLst>
                </a:gridCol>
                <a:gridCol w="2879311">
                  <a:extLst>
                    <a:ext uri="{9D8B030D-6E8A-4147-A177-3AD203B41FA5}">
                      <a16:colId xmlns:a16="http://schemas.microsoft.com/office/drawing/2014/main" val="3149879736"/>
                    </a:ext>
                  </a:extLst>
                </a:gridCol>
                <a:gridCol w="712756">
                  <a:extLst>
                    <a:ext uri="{9D8B030D-6E8A-4147-A177-3AD203B41FA5}">
                      <a16:colId xmlns:a16="http://schemas.microsoft.com/office/drawing/2014/main" val="1607966499"/>
                    </a:ext>
                  </a:extLst>
                </a:gridCol>
                <a:gridCol w="1835877">
                  <a:extLst>
                    <a:ext uri="{9D8B030D-6E8A-4147-A177-3AD203B41FA5}">
                      <a16:colId xmlns:a16="http://schemas.microsoft.com/office/drawing/2014/main" val="585297666"/>
                    </a:ext>
                  </a:extLst>
                </a:gridCol>
              </a:tblGrid>
              <a:tr h="264607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ko-KR" altLang="en-US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구분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ko-KR" altLang="en-US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평 가 항 목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ko-KR" altLang="en-US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배점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ko-KR" altLang="en-US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비  고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3766959"/>
                  </a:ext>
                </a:extLst>
              </a:tr>
              <a:tr h="226900">
                <a:tc rowSpan="5"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sz="1000" b="1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기본</a:t>
                      </a:r>
                    </a:p>
                    <a:p>
                      <a:pPr algn="ctr" latinLnBrk="1"/>
                      <a:r>
                        <a:rPr lang="ko-KR" sz="1000" b="1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지표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l" latinLnBrk="1"/>
                      <a:r>
                        <a:rPr lang="ko-KR" altLang="en-US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ㅇ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안전사고 </a:t>
                      </a:r>
                      <a:r>
                        <a:rPr lang="ko-KR" altLang="en-US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미발생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사업장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30</a:t>
                      </a:r>
                      <a:endParaRPr lang="ko-KR" alt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 </a:t>
                      </a:r>
                      <a:endParaRPr lang="ko-KR" alt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0070308"/>
                  </a:ext>
                </a:extLst>
              </a:tr>
              <a:tr h="23911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l" latinLnBrk="1"/>
                      <a:r>
                        <a:rPr lang="ko-KR" altLang="en-US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ㅇ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산업안전보건 법정교육일지 작성 및 보관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10</a:t>
                      </a:r>
                      <a:endParaRPr lang="ko-KR" alt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 </a:t>
                      </a:r>
                      <a:endParaRPr lang="ko-KR" alt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1639358"/>
                  </a:ext>
                </a:extLst>
              </a:tr>
              <a:tr h="20540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l" latinLnBrk="1"/>
                      <a:r>
                        <a:rPr lang="ko-KR" altLang="en-US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ㅇ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자체 위험성 평가 이행도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30</a:t>
                      </a:r>
                      <a:endParaRPr lang="ko-KR" alt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10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월말 평가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7842923"/>
                  </a:ext>
                </a:extLst>
              </a:tr>
              <a:tr h="38168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l" latinLnBrk="1"/>
                      <a:r>
                        <a:rPr lang="ko-KR" altLang="en-US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ㅇ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안전점검의 날 행사 결과 보고서 제출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10</a:t>
                      </a:r>
                      <a:endParaRPr lang="ko-KR" alt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행사일로부터</a:t>
                      </a:r>
                    </a:p>
                    <a:p>
                      <a:pPr algn="ctr" latinLnBrk="1"/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3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일 이내 제출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7497540"/>
                  </a:ext>
                </a:extLst>
              </a:tr>
              <a:tr h="32507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l" latinLnBrk="1"/>
                      <a:r>
                        <a:rPr lang="ko-KR" altLang="en-US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ㅇ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유해</a:t>
                      </a:r>
                      <a:r>
                        <a:rPr lang="en-US" altLang="ko-KR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•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위험요인 개선 우수사례 제출 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>
                        <a:lnSpc>
                          <a:spcPts val="1500"/>
                        </a:lnSpc>
                      </a:pPr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20(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최대</a:t>
                      </a:r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lang="ko-KR" alt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indent="46990" algn="l" latinLnBrk="1"/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▪ 상 </a:t>
                      </a:r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15~20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점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▪ 중 </a:t>
                      </a:r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10~15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점</a:t>
                      </a:r>
                    </a:p>
                    <a:p>
                      <a:pPr indent="46990" algn="l" latinLnBrk="1"/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▪ 하  </a:t>
                      </a:r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1~20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점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6077959"/>
                  </a:ext>
                </a:extLst>
              </a:tr>
              <a:tr h="236212">
                <a:tc gridSpan="2"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sz="1000" b="1" kern="1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합  계</a:t>
                      </a:r>
                      <a:endParaRPr lang="ko-KR" sz="10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en-US" sz="1000" b="1" kern="1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100</a:t>
                      </a:r>
                      <a:endParaRPr lang="ko-KR" sz="10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en-US" sz="1000" b="1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7125152"/>
                  </a:ext>
                </a:extLst>
              </a:tr>
              <a:tr h="589986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sz="10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감점</a:t>
                      </a:r>
                    </a:p>
                    <a:p>
                      <a:pPr algn="ctr" latinLnBrk="1"/>
                      <a:r>
                        <a:rPr lang="ko-KR" sz="10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지표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l" defTabSz="633039" rtl="0" eaLnBrk="1" latinLnBrk="1" hangingPunct="1">
                        <a:spcBef>
                          <a:spcPts val="1200"/>
                        </a:spcBef>
                      </a:pPr>
                      <a:r>
                        <a:rPr lang="ko-KR" altLang="en-US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ㅇ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안전사고 발생보고 누락 및 지연보고</a:t>
                      </a:r>
                    </a:p>
                    <a:p>
                      <a:pPr marL="0" algn="l" defTabSz="633039" rtl="0" eaLnBrk="1" latinLnBrk="1" hangingPunct="1">
                        <a:lnSpc>
                          <a:spcPts val="1800"/>
                        </a:lnSpc>
                      </a:pPr>
                      <a:r>
                        <a:rPr lang="ko-KR" altLang="en-US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ㅇ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안전보호구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미확보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latinLnBrk="1" hangingPunct="1"/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-10</a:t>
                      </a:r>
                      <a:endParaRPr lang="ko-KR" alt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l" defTabSz="633039" rtl="0" eaLnBrk="1" latinLnBrk="1" hangingPunct="1"/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사고발생일로부터 </a:t>
                      </a:r>
                    </a:p>
                    <a:p>
                      <a:pPr marL="0" algn="l" defTabSz="633039" rtl="0" eaLnBrk="1" latinLnBrk="1" hangingPunct="1"/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3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일 이내 보고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7256810"/>
                  </a:ext>
                </a:extLst>
              </a:tr>
            </a:tbl>
          </a:graphicData>
        </a:graphic>
      </p:graphicFrame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C4539-36A1-40A8-AE8C-25BF1186A385}" type="slidenum">
              <a:rPr lang="ko-KR" altLang="en-US" smtClean="0"/>
              <a:pPr/>
              <a:t>11</a:t>
            </a:fld>
            <a:endParaRPr lang="ko-KR" alt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645553A-17ED-4FE0-BDF2-C329797D05AE}"/>
              </a:ext>
            </a:extLst>
          </p:cNvPr>
          <p:cNvSpPr txBox="1"/>
          <p:nvPr/>
        </p:nvSpPr>
        <p:spPr>
          <a:xfrm>
            <a:off x="225744" y="443615"/>
            <a:ext cx="3837374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Ⅲ. 2023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년도 안전보건 추진계획</a:t>
            </a:r>
          </a:p>
        </p:txBody>
      </p:sp>
    </p:spTree>
    <p:extLst>
      <p:ext uri="{BB962C8B-B14F-4D97-AF65-F5344CB8AC3E}">
        <p14:creationId xmlns:p14="http://schemas.microsoft.com/office/powerpoint/2010/main" val="37570837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직사각형 6">
            <a:extLst>
              <a:ext uri="{FF2B5EF4-FFF2-40B4-BE49-F238E27FC236}">
                <a16:creationId xmlns:a16="http://schemas.microsoft.com/office/drawing/2014/main" id="{8CD1367F-85CE-E5B6-8CA2-A842E892E7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6941" y="2061754"/>
            <a:ext cx="5637366" cy="614790"/>
          </a:xfrm>
          <a:prstGeom prst="roundRect">
            <a:avLst>
              <a:gd name="adj" fmla="val 0"/>
            </a:avLst>
          </a:prstGeom>
          <a:noFill/>
          <a:ln w="6350" cap="flat" cmpd="sng" algn="ctr">
            <a:noFill/>
            <a:prstDash val="solid"/>
          </a:ln>
          <a:effectLst/>
        </p:spPr>
        <p:txBody>
          <a:bodyPr lIns="90000" tIns="0" rIns="90000" bIns="0" rtlCol="0" anchor="t" anchorCtr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marR="0" lvl="0" indent="-17780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ko-KR" sz="1200" b="0" i="0" u="none" strike="noStrike" kern="1200" cap="none" spc="-30" normalizeH="0" baseline="0" noProof="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54" name="모서리가 둥근 직사각형 20">
            <a:extLst>
              <a:ext uri="{FF2B5EF4-FFF2-40B4-BE49-F238E27FC236}">
                <a16:creationId xmlns:a16="http://schemas.microsoft.com/office/drawing/2014/main" id="{FFCA593A-F50F-4A89-3A2F-901FA209EFAE}"/>
              </a:ext>
            </a:extLst>
          </p:cNvPr>
          <p:cNvSpPr/>
          <p:nvPr/>
        </p:nvSpPr>
        <p:spPr>
          <a:xfrm>
            <a:off x="588465" y="1539443"/>
            <a:ext cx="5967906" cy="381542"/>
          </a:xfrm>
          <a:prstGeom prst="roundRect">
            <a:avLst>
              <a:gd name="adj" fmla="val 0"/>
            </a:avLst>
          </a:prstGeom>
          <a:solidFill>
            <a:srgbClr val="4BACC6">
              <a:lumMod val="20000"/>
              <a:lumOff val="80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rtlCol="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fontAlgn="base" latinLnBrk="0">
              <a:lnSpc>
                <a:spcPct val="120000"/>
              </a:lnSpc>
              <a:spcBef>
                <a:spcPts val="600"/>
              </a:spcBef>
              <a:spcAft>
                <a:spcPct val="0"/>
              </a:spcAft>
              <a:defRPr/>
            </a:pP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  안전보건 업무수행 및 관리의 실행력 강화</a:t>
            </a:r>
          </a:p>
        </p:txBody>
      </p:sp>
      <p:sp>
        <p:nvSpPr>
          <p:cNvPr id="55" name="모서리가 둥근 직사각형 20">
            <a:extLst>
              <a:ext uri="{FF2B5EF4-FFF2-40B4-BE49-F238E27FC236}">
                <a16:creationId xmlns:a16="http://schemas.microsoft.com/office/drawing/2014/main" id="{E9B74933-43D9-3E80-686B-DE4B3C0F2C9D}"/>
              </a:ext>
            </a:extLst>
          </p:cNvPr>
          <p:cNvSpPr/>
          <p:nvPr/>
        </p:nvSpPr>
        <p:spPr>
          <a:xfrm>
            <a:off x="273310" y="1539443"/>
            <a:ext cx="312873" cy="381542"/>
          </a:xfrm>
          <a:prstGeom prst="roundRect">
            <a:avLst>
              <a:gd name="adj" fmla="val 0"/>
            </a:avLst>
          </a:prstGeom>
          <a:solidFill>
            <a:srgbClr val="4F81BD">
              <a:lumMod val="75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rtlCol="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95324" rtl="0" eaLnBrk="1" fontAlgn="base" latinLnBrk="0" hangingPunct="1">
              <a:lnSpc>
                <a:spcPct val="12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400" b="1" i="0" u="none" strike="noStrike" kern="1200" cap="none" spc="-4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ea"/>
                <a:cs typeface="+mn-cs"/>
              </a:rPr>
              <a:t>2</a:t>
            </a:r>
            <a:endParaRPr kumimoji="1" lang="ko-KR" altLang="en-US" sz="1400" b="1" i="0" u="none" strike="noStrike" kern="1200" cap="none" spc="-40" normalizeH="0" baseline="0" noProof="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ea"/>
              <a:cs typeface="+mn-cs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D869C28A-0E52-CE83-5D16-811A0D2D5DAA}"/>
              </a:ext>
            </a:extLst>
          </p:cNvPr>
          <p:cNvSpPr txBox="1"/>
          <p:nvPr/>
        </p:nvSpPr>
        <p:spPr>
          <a:xfrm>
            <a:off x="870814" y="2563658"/>
            <a:ext cx="5690324" cy="32521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457200" rtl="0" eaLnBrk="1" fontAlgn="auto" latinLnBrk="0" hangingPunct="1">
              <a:lnSpc>
                <a:spcPts val="2000"/>
              </a:lnSpc>
              <a:buClrTx/>
              <a:buSzTx/>
              <a:tabLst/>
              <a:defRPr/>
            </a:pPr>
            <a:r>
              <a:rPr kumimoji="0" lang="ko-KR" altLang="en-US" sz="1200" b="1" i="0" u="none" strike="noStrike" kern="1200" cap="none" spc="-3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effectLst/>
                <a:uLnTx/>
                <a:uFillTx/>
                <a:latin typeface="+mn-ea"/>
              </a:rPr>
              <a:t>가</a:t>
            </a:r>
            <a:r>
              <a:rPr kumimoji="0" lang="en-US" altLang="ko-KR" sz="1200" b="1" i="0" u="none" strike="noStrike" kern="1200" cap="none" spc="-3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effectLst/>
                <a:uLnTx/>
                <a:uFillTx/>
                <a:latin typeface="+mn-ea"/>
              </a:rPr>
              <a:t>. </a:t>
            </a:r>
            <a:r>
              <a:rPr lang="ko-KR" altLang="en-US" sz="1200" b="1" spc="-3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추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진</a:t>
            </a:r>
            <a:r>
              <a:rPr kumimoji="0" lang="ko-KR" altLang="en-US" sz="1200" b="1" i="0" u="none" strike="noStrike" kern="1200" cap="none" spc="-3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effectLst/>
                <a:uLnTx/>
                <a:uFillTx/>
                <a:latin typeface="+mn-ea"/>
              </a:rPr>
              <a:t>목적</a:t>
            </a:r>
            <a:endParaRPr kumimoji="0" lang="en-US" altLang="ko-KR" sz="1200" b="1" i="0" u="none" strike="noStrike" kern="1200" cap="none" spc="-30" normalizeH="0" baseline="0" noProof="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effectLst/>
              <a:uLnTx/>
              <a:uFillTx/>
              <a:latin typeface="+mn-ea"/>
            </a:endParaRPr>
          </a:p>
          <a:p>
            <a:pPr defTabSz="829544">
              <a:lnSpc>
                <a:spcPts val="2000"/>
              </a:lnSpc>
            </a:pPr>
            <a:r>
              <a:rPr lang="ko-KR" altLang="en-US" sz="1200" dirty="0">
                <a:latin typeface="+mn-ea"/>
              </a:rPr>
              <a:t> ○ 현장 </a:t>
            </a:r>
            <a:r>
              <a:rPr lang="ko-KR" altLang="en-US" sz="1200" dirty="0" err="1">
                <a:latin typeface="+mn-ea"/>
              </a:rPr>
              <a:t>밀착관리</a:t>
            </a:r>
            <a:r>
              <a:rPr lang="ko-KR" altLang="en-US" sz="1200" dirty="0">
                <a:latin typeface="+mn-ea"/>
              </a:rPr>
              <a:t> 및 소통을 통한 </a:t>
            </a:r>
            <a:r>
              <a:rPr lang="ko-KR" altLang="en-US" sz="1200" dirty="0" err="1">
                <a:latin typeface="+mn-ea"/>
              </a:rPr>
              <a:t>취약요소</a:t>
            </a:r>
            <a:r>
              <a:rPr lang="ko-KR" altLang="en-US" sz="1200" dirty="0">
                <a:latin typeface="+mn-ea"/>
              </a:rPr>
              <a:t> 개선 등으로 안전사고 철저 예방</a:t>
            </a:r>
            <a:endParaRPr lang="en-US" altLang="ko-KR" sz="1200" dirty="0">
              <a:latin typeface="+mn-ea"/>
            </a:endParaRPr>
          </a:p>
          <a:p>
            <a:pPr defTabSz="829544">
              <a:lnSpc>
                <a:spcPts val="2000"/>
              </a:lnSpc>
            </a:pPr>
            <a:r>
              <a:rPr lang="ko-KR" altLang="en-US" sz="1200" dirty="0">
                <a:latin typeface="+mn-ea"/>
              </a:rPr>
              <a:t> ○ </a:t>
            </a:r>
            <a:r>
              <a:rPr lang="ko-KR" altLang="en-US" sz="1200" dirty="0" err="1">
                <a:latin typeface="+mn-ea"/>
              </a:rPr>
              <a:t>개선활동</a:t>
            </a:r>
            <a:r>
              <a:rPr lang="ko-KR" altLang="en-US" sz="1200" dirty="0">
                <a:latin typeface="+mn-ea"/>
              </a:rPr>
              <a:t> 중심의 점검활동으로 근원적인 유해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위험요소 제거</a:t>
            </a:r>
            <a:endParaRPr lang="en-US" altLang="ko-KR" sz="1200" dirty="0">
              <a:latin typeface="+mn-ea"/>
            </a:endParaRPr>
          </a:p>
          <a:p>
            <a:pPr defTabSz="829544">
              <a:lnSpc>
                <a:spcPts val="1000"/>
              </a:lnSpc>
            </a:pPr>
            <a:endParaRPr lang="en-US" altLang="ko-KR" sz="1200" dirty="0">
              <a:latin typeface="+mn-ea"/>
            </a:endParaRPr>
          </a:p>
          <a:p>
            <a:pPr marR="0" lvl="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ko-KR" altLang="en-US" sz="1200" b="1" i="0" u="none" strike="noStrike" kern="1200" cap="none" spc="-3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effectLst/>
                <a:uLnTx/>
                <a:uFillTx/>
                <a:latin typeface="+mn-ea"/>
              </a:rPr>
              <a:t>나</a:t>
            </a:r>
            <a:r>
              <a:rPr kumimoji="0" lang="en-US" altLang="ko-KR" sz="1200" b="1" i="0" u="none" strike="noStrike" kern="1200" cap="none" spc="-3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effectLst/>
                <a:uLnTx/>
                <a:uFillTx/>
                <a:latin typeface="+mn-ea"/>
              </a:rPr>
              <a:t>. </a:t>
            </a:r>
            <a:r>
              <a:rPr kumimoji="0" lang="ko-KR" altLang="en-US" sz="1200" b="1" i="0" u="none" strike="noStrike" kern="1200" cap="none" spc="-3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effectLst/>
                <a:uLnTx/>
                <a:uFillTx/>
                <a:latin typeface="+mn-ea"/>
              </a:rPr>
              <a:t>현장점검 </a:t>
            </a:r>
            <a:r>
              <a:rPr kumimoji="0" lang="ko-KR" altLang="en-US" sz="1200" b="1" i="0" u="none" strike="noStrike" kern="1200" cap="none" spc="-30" normalizeH="0" baseline="0" noProof="0" dirty="0" err="1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effectLst/>
                <a:uLnTx/>
                <a:uFillTx/>
                <a:latin typeface="+mn-ea"/>
              </a:rPr>
              <a:t>연간계획</a:t>
            </a:r>
            <a:r>
              <a:rPr kumimoji="0" lang="ko-KR" altLang="en-US" sz="1200" b="1" i="0" u="none" strike="noStrike" kern="1200" cap="none" spc="-3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effectLst/>
                <a:uLnTx/>
                <a:uFillTx/>
                <a:latin typeface="+mn-ea"/>
              </a:rPr>
              <a:t> </a:t>
            </a:r>
            <a:r>
              <a:rPr kumimoji="0" lang="en-US" altLang="ko-KR" sz="1200" b="1" i="0" u="none" strike="noStrike" kern="1200" cap="none" spc="-3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effectLst/>
                <a:uLnTx/>
                <a:uFillTx/>
                <a:latin typeface="+mn-ea"/>
              </a:rPr>
              <a:t>(2023.03 ~ 12</a:t>
            </a:r>
            <a:r>
              <a:rPr kumimoji="0" lang="ko-KR" altLang="en-US" sz="1200" b="1" i="0" u="none" strike="noStrike" kern="1200" cap="none" spc="-3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effectLst/>
                <a:uLnTx/>
                <a:uFillTx/>
                <a:latin typeface="+mn-ea"/>
              </a:rPr>
              <a:t>월</a:t>
            </a:r>
            <a:r>
              <a:rPr kumimoji="0" lang="en-US" altLang="ko-KR" sz="1200" b="1" i="0" u="none" strike="noStrike" kern="1200" cap="none" spc="-3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effectLst/>
                <a:uLnTx/>
                <a:uFillTx/>
                <a:latin typeface="+mn-ea"/>
              </a:rPr>
              <a:t>)</a:t>
            </a:r>
            <a:r>
              <a:rPr lang="ko-KR" altLang="en-US" sz="1200" b="1" dirty="0">
                <a:latin typeface="+mn-ea"/>
              </a:rPr>
              <a:t> </a:t>
            </a:r>
            <a:endParaRPr lang="en-US" altLang="ko-KR" sz="1200" b="1" dirty="0">
              <a:latin typeface="+mn-ea"/>
            </a:endParaRPr>
          </a:p>
          <a:p>
            <a:pPr marR="0" lvl="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altLang="ko-KR" sz="1200" dirty="0">
              <a:latin typeface="+mn-ea"/>
            </a:endParaRPr>
          </a:p>
          <a:p>
            <a:pPr defTabSz="829544">
              <a:lnSpc>
                <a:spcPts val="1800"/>
              </a:lnSpc>
            </a:pPr>
            <a:endParaRPr kumimoji="0" lang="en-US" altLang="ko-KR" sz="1200" b="0" i="0" u="none" strike="noStrike" kern="1200" cap="none" spc="-30" normalizeH="0" baseline="0" noProof="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effectLst/>
              <a:uLnTx/>
              <a:uFillTx/>
              <a:latin typeface="+mn-ea"/>
            </a:endParaRPr>
          </a:p>
          <a:p>
            <a:pPr defTabSz="829544">
              <a:lnSpc>
                <a:spcPts val="1800"/>
              </a:lnSpc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>
              <a:lnSpc>
                <a:spcPts val="1800"/>
              </a:lnSpc>
            </a:pPr>
            <a:endParaRPr kumimoji="0" lang="en-US" altLang="ko-KR" sz="1200" b="0" i="0" u="none" strike="noStrike" kern="1200" cap="none" spc="-30" normalizeH="0" baseline="0" noProof="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effectLst/>
              <a:uLnTx/>
              <a:uFillTx/>
              <a:latin typeface="+mn-ea"/>
            </a:endParaRPr>
          </a:p>
          <a:p>
            <a:pPr defTabSz="829544">
              <a:lnSpc>
                <a:spcPts val="1800"/>
              </a:lnSpc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marR="0" lvl="0" algn="l" defTabSz="4572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ko-KR" altLang="en-US" sz="1200" dirty="0">
                <a:latin typeface="+mn-ea"/>
              </a:rPr>
              <a:t> </a:t>
            </a:r>
            <a:endParaRPr lang="en-US" altLang="ko-KR" sz="1200" dirty="0">
              <a:latin typeface="+mn-ea"/>
            </a:endParaRPr>
          </a:p>
          <a:p>
            <a:pPr>
              <a:lnSpc>
                <a:spcPts val="2000"/>
              </a:lnSpc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다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</a:t>
            </a:r>
            <a:r>
              <a:rPr kumimoji="0" lang="en-US" altLang="ko-KR" sz="1200" b="1" i="0" u="none" strike="noStrike" kern="1200" cap="none" spc="-3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effectLst/>
                <a:uLnTx/>
                <a:uFillTx/>
                <a:latin typeface="+mn-ea"/>
              </a:rPr>
              <a:t> </a:t>
            </a:r>
            <a:r>
              <a:rPr lang="ko-KR" altLang="en-US" sz="1200" b="1" spc="-30" dirty="0" err="1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점검활동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주요내용</a:t>
            </a:r>
            <a:r>
              <a:rPr lang="ko-KR" altLang="en-US" sz="1200" b="1" dirty="0">
                <a:latin typeface="+mn-ea"/>
              </a:rPr>
              <a:t> </a:t>
            </a:r>
            <a:endParaRPr lang="en-US" altLang="ko-KR" sz="1200" b="1" dirty="0">
              <a:latin typeface="+mn-ea"/>
            </a:endParaRPr>
          </a:p>
          <a:p>
            <a:pPr marR="0" lvl="0" algn="l" defTabSz="457200" rtl="0" eaLnBrk="1" fontAlgn="auto" latinLnBrk="0" hangingPunct="1">
              <a:lnSpc>
                <a:spcPts val="2000"/>
              </a:lnSpc>
              <a:buClrTx/>
              <a:buSzTx/>
              <a:tabLst/>
              <a:defRPr/>
            </a:pPr>
            <a:r>
              <a:rPr lang="ko-KR" altLang="en-US" sz="1200" dirty="0">
                <a:latin typeface="+mn-ea"/>
              </a:rPr>
              <a:t> ○ 각종 안전관리 업무수행 실태 파악</a:t>
            </a:r>
            <a:endParaRPr lang="en-US" altLang="ko-KR" sz="1200" dirty="0">
              <a:latin typeface="+mn-ea"/>
            </a:endParaRPr>
          </a:p>
          <a:p>
            <a:pPr lvl="0" defTabSz="829544">
              <a:lnSpc>
                <a:spcPts val="2000"/>
              </a:lnSpc>
            </a:pPr>
            <a:r>
              <a:rPr lang="en-US" altLang="ko-KR" sz="1200" dirty="0">
                <a:latin typeface="+mn-ea"/>
              </a:rPr>
              <a:t> </a:t>
            </a:r>
            <a:r>
              <a:rPr lang="ko-KR" altLang="en-US" sz="1200" dirty="0">
                <a:latin typeface="+mn-ea"/>
              </a:rPr>
              <a:t>○ 사업장 유해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위험요소 파악</a:t>
            </a:r>
            <a:endParaRPr lang="en-US" altLang="ko-KR" sz="1200" dirty="0">
              <a:latin typeface="+mn-ea"/>
            </a:endParaRPr>
          </a:p>
        </p:txBody>
      </p:sp>
      <p:sp>
        <p:nvSpPr>
          <p:cNvPr id="58" name="사각형: 둥근 모서리 57">
            <a:extLst>
              <a:ext uri="{FF2B5EF4-FFF2-40B4-BE49-F238E27FC236}">
                <a16:creationId xmlns:a16="http://schemas.microsoft.com/office/drawing/2014/main" id="{812AA531-5172-34A0-BC0C-FE32F60059E1}"/>
              </a:ext>
            </a:extLst>
          </p:cNvPr>
          <p:cNvSpPr/>
          <p:nvPr/>
        </p:nvSpPr>
        <p:spPr>
          <a:xfrm>
            <a:off x="575767" y="2229553"/>
            <a:ext cx="4287177" cy="24396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본사 주관 현장점검 </a:t>
            </a:r>
            <a:r>
              <a:rPr lang="ko-KR" altLang="en-US" sz="1200" b="1" spc="-70" dirty="0" err="1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주기적</a:t>
            </a:r>
            <a:r>
              <a:rPr lang="ko-KR" altLang="en-US" sz="1200" b="1" spc="-70" dirty="0" err="1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  <a:sym typeface="Wingdings" panose="05000000000000000000" pitchFamily="2" charset="2"/>
              </a:rPr>
              <a:t></a:t>
            </a:r>
            <a:r>
              <a:rPr lang="ko-KR" altLang="en-US" sz="1200" b="1" spc="-70" dirty="0" err="1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반복적</a:t>
            </a:r>
            <a:r>
              <a:rPr lang="ko-KR" altLang="en-US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 수행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D0D405-B6A9-CA68-E437-7B6BCC8F6B00}"/>
              </a:ext>
            </a:extLst>
          </p:cNvPr>
          <p:cNvSpPr txBox="1"/>
          <p:nvPr/>
        </p:nvSpPr>
        <p:spPr>
          <a:xfrm>
            <a:off x="579023" y="5848277"/>
            <a:ext cx="272953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200" b="1" spc="-3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+mn-ea"/>
              </a:rPr>
              <a:t>※ </a:t>
            </a:r>
            <a:r>
              <a:rPr lang="ko-KR" altLang="en-US" sz="1200" b="1" spc="-3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+mn-ea"/>
              </a:rPr>
              <a:t>현장점검 체크리스트</a:t>
            </a:r>
            <a:endParaRPr lang="ko-KR" altLang="en-US" sz="1200" b="1" dirty="0">
              <a:latin typeface="+mn-ea"/>
            </a:endParaRPr>
          </a:p>
        </p:txBody>
      </p:sp>
      <p:graphicFrame>
        <p:nvGraphicFramePr>
          <p:cNvPr id="8" name="표 7">
            <a:extLst>
              <a:ext uri="{FF2B5EF4-FFF2-40B4-BE49-F238E27FC236}">
                <a16:creationId xmlns:a16="http://schemas.microsoft.com/office/drawing/2014/main" id="{7140413F-78F8-BDEA-0B1F-1CCC53D6E8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4170645"/>
              </p:ext>
            </p:extLst>
          </p:nvPr>
        </p:nvGraphicFramePr>
        <p:xfrm>
          <a:off x="586183" y="3807193"/>
          <a:ext cx="5944302" cy="1063488"/>
        </p:xfrm>
        <a:graphic>
          <a:graphicData uri="http://schemas.openxmlformats.org/drawingml/2006/table">
            <a:tbl>
              <a:tblPr/>
              <a:tblGrid>
                <a:gridCol w="27001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00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740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65872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구분</a:t>
                      </a:r>
                      <a:endParaRPr lang="en-US" altLang="ko-KR" sz="10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89" marR="5989" marT="5984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주기</a:t>
                      </a:r>
                      <a:endParaRPr lang="en-US" altLang="ko-KR" sz="10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89" marR="5989" marT="5984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수행조직</a:t>
                      </a:r>
                      <a:endParaRPr lang="en-US" altLang="ko-KR" sz="10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89" marR="5989" marT="5984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5872"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안전보건업무 이행실태 현장점검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1190" marR="5989" marT="5984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 </a:t>
                      </a:r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  <a:r>
                        <a:rPr lang="ko-KR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개소 이상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89" marR="5989" marT="5984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000" b="0" i="0" u="none" strike="noStrike" spc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CSO/</a:t>
                      </a:r>
                      <a:r>
                        <a:rPr lang="ko-KR" altLang="en-US" sz="1000" b="0" i="0" u="none" strike="noStrike" spc="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안전보건팀</a:t>
                      </a:r>
                      <a:r>
                        <a:rPr lang="en-US" altLang="ko-KR" sz="1000" b="0" i="0" u="none" strike="noStrike" spc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1000" b="0" i="0" u="none" strike="noStrike" spc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관련부서</a:t>
                      </a:r>
                      <a:endParaRPr lang="en-US" altLang="ko-KR" sz="1000" b="0" i="0" u="none" strike="noStrike" spc="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89" marR="5989" marT="5984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5872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현장</a:t>
                      </a:r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본사 합동 안전점검의 날 실시</a:t>
                      </a:r>
                    </a:p>
                  </a:txBody>
                  <a:tcPr marL="61190" marR="5989" marT="5984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 </a:t>
                      </a:r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r>
                        <a:rPr lang="ko-KR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개소 이상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89" marR="5989" marT="5984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spc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각 </a:t>
                      </a:r>
                      <a:r>
                        <a:rPr lang="ko-KR" altLang="en-US" sz="1000" b="0" i="0" u="none" strike="noStrike" spc="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사업부서장</a:t>
                      </a:r>
                      <a:r>
                        <a:rPr lang="en-US" altLang="ko-KR" sz="1000" b="0" i="0" u="none" strike="noStrike" spc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000" b="0" i="0" u="none" strike="noStrike" spc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또는 팀장</a:t>
                      </a:r>
                      <a:r>
                        <a:rPr lang="en-US" altLang="ko-KR" sz="1000" b="0" i="0" u="none" strike="noStrike" spc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000" b="0" i="0" u="none" strike="noStrike" spc="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89" marR="5989" marT="5984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5872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산재사고 </a:t>
                      </a:r>
                      <a:r>
                        <a:rPr lang="ko-KR" altLang="en-US" sz="10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발생빌딩</a:t>
                      </a:r>
                      <a:r>
                        <a:rPr lang="ko-KR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현장방문 진단</a:t>
                      </a:r>
                    </a:p>
                  </a:txBody>
                  <a:tcPr marL="61190" marR="5989" marT="5984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발생 즉시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89" marR="5989" marT="5984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spc="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안전보건팀</a:t>
                      </a:r>
                      <a:r>
                        <a:rPr lang="en-US" altLang="ko-KR" sz="1000" b="0" i="0" u="none" strike="noStrike" spc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1000" b="0" i="0" u="none" strike="noStrike" spc="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전문기술팀</a:t>
                      </a:r>
                      <a:endParaRPr lang="ko-KR" altLang="en-US" sz="1000" b="0" i="0" u="none" strike="noStrike" spc="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89" marR="5989" marT="5984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9" name="표 8">
            <a:extLst>
              <a:ext uri="{FF2B5EF4-FFF2-40B4-BE49-F238E27FC236}">
                <a16:creationId xmlns:a16="http://schemas.microsoft.com/office/drawing/2014/main" id="{74D6DD11-7898-5E96-9EBE-908DBBD57D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0740734"/>
              </p:ext>
            </p:extLst>
          </p:nvPr>
        </p:nvGraphicFramePr>
        <p:xfrm>
          <a:off x="548280" y="6165743"/>
          <a:ext cx="5971789" cy="30326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2947">
                  <a:extLst>
                    <a:ext uri="{9D8B030D-6E8A-4147-A177-3AD203B41FA5}">
                      <a16:colId xmlns:a16="http://schemas.microsoft.com/office/drawing/2014/main" val="889298584"/>
                    </a:ext>
                  </a:extLst>
                </a:gridCol>
                <a:gridCol w="2917900">
                  <a:extLst>
                    <a:ext uri="{9D8B030D-6E8A-4147-A177-3AD203B41FA5}">
                      <a16:colId xmlns:a16="http://schemas.microsoft.com/office/drawing/2014/main" val="4131892828"/>
                    </a:ext>
                  </a:extLst>
                </a:gridCol>
                <a:gridCol w="814258">
                  <a:extLst>
                    <a:ext uri="{9D8B030D-6E8A-4147-A177-3AD203B41FA5}">
                      <a16:colId xmlns:a16="http://schemas.microsoft.com/office/drawing/2014/main" val="2954850346"/>
                    </a:ext>
                  </a:extLst>
                </a:gridCol>
                <a:gridCol w="746684">
                  <a:extLst>
                    <a:ext uri="{9D8B030D-6E8A-4147-A177-3AD203B41FA5}">
                      <a16:colId xmlns:a16="http://schemas.microsoft.com/office/drawing/2014/main" val="2949365379"/>
                    </a:ext>
                  </a:extLst>
                </a:gridCol>
              </a:tblGrid>
              <a:tr h="245909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sz="10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구분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sz="10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조</a:t>
                      </a:r>
                      <a:r>
                        <a:rPr lang="en-US" sz="10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ko-KR" sz="10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사  항  목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sz="10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적정여부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sz="10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비고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8109426"/>
                  </a:ext>
                </a:extLst>
              </a:tr>
              <a:tr h="247474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sz="1000" b="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안전점검</a:t>
                      </a:r>
                      <a:r>
                        <a:rPr lang="en-US" altLang="ko-KR" sz="1000" b="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altLang="en-US" sz="1000" b="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행사 및 </a:t>
                      </a:r>
                      <a:r>
                        <a:rPr lang="ko-KR" sz="1000" b="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교육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00"/>
                        </a:lnSpc>
                      </a:pPr>
                      <a:r>
                        <a:rPr lang="ko-KR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ㅇ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행사</a:t>
                      </a: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교육일지 작성여부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사본징구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5598888"/>
                  </a:ext>
                </a:extLst>
              </a:tr>
              <a:tr h="247474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sz="1000" b="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안전장구류</a:t>
                      </a:r>
                      <a:endParaRPr lang="ko-KR" sz="1000" b="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00"/>
                        </a:lnSpc>
                      </a:pPr>
                      <a:r>
                        <a:rPr lang="ko-KR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ㅇ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안전장구류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alt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적정 사용 및 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관리실태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62051602"/>
                  </a:ext>
                </a:extLst>
              </a:tr>
              <a:tr h="247474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sz="1000" b="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업무환경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00"/>
                        </a:lnSpc>
                      </a:pPr>
                      <a:r>
                        <a:rPr lang="ko-KR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ㅇ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작업</a:t>
                      </a: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근무환경 </a:t>
                      </a:r>
                      <a:r>
                        <a:rPr lang="ko-KR" alt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유해</a:t>
                      </a:r>
                      <a:r>
                        <a:rPr lang="en-US" alt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위험요소 확인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8618392"/>
                  </a:ext>
                </a:extLst>
              </a:tr>
              <a:tr h="523878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sz="1000" b="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건강검진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00"/>
                        </a:lnSpc>
                      </a:pPr>
                      <a:r>
                        <a:rPr lang="ko-KR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ㅇ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직원 건강검진 시행</a:t>
                      </a:r>
                      <a:r>
                        <a:rPr lang="en-US" alt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alt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여부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500"/>
                        </a:lnSpc>
                      </a:pPr>
                      <a:r>
                        <a:rPr lang="ko-KR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ㅇ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직원 건강상태 </a:t>
                      </a:r>
                      <a:r>
                        <a:rPr lang="ko-KR" alt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결과 관리 상태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9699533"/>
                  </a:ext>
                </a:extLst>
              </a:tr>
              <a:tr h="247474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sz="1000" b="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위험물질</a:t>
                      </a:r>
                      <a:r>
                        <a:rPr lang="en-US" altLang="ko-KR" sz="1000" b="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sz="1000" b="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취급</a:t>
                      </a:r>
                      <a:r>
                        <a:rPr lang="en-US" sz="1000" b="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ko-KR" sz="1000" b="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관리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00"/>
                        </a:lnSpc>
                      </a:pPr>
                      <a:r>
                        <a:rPr lang="ko-KR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ㅇ</a:t>
                      </a:r>
                      <a:r>
                        <a:rPr lang="en-US" alt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alt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화학물질</a:t>
                      </a:r>
                      <a:r>
                        <a:rPr lang="en-US" alt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MSDS) </a:t>
                      </a:r>
                      <a:r>
                        <a:rPr lang="ko-KR" alt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적정 관리실태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7071495"/>
                  </a:ext>
                </a:extLst>
              </a:tr>
              <a:tr h="247474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sz="1000" b="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고소작업</a:t>
                      </a:r>
                      <a:endParaRPr lang="ko-KR" sz="1000" b="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00"/>
                        </a:lnSpc>
                      </a:pPr>
                      <a:r>
                        <a:rPr lang="ko-KR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ㅇ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사다리 작업 등 고소작업 실시여부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94835870"/>
                  </a:ext>
                </a:extLst>
              </a:tr>
              <a:tr h="247474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sz="1000" b="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고객민원</a:t>
                      </a:r>
                      <a:endParaRPr lang="ko-KR" sz="1000" b="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00"/>
                        </a:lnSpc>
                      </a:pPr>
                      <a:r>
                        <a:rPr lang="ko-KR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ㅇ고객</a:t>
                      </a: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ko-KR" altLang="en-US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상주고객</a:t>
                      </a: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ko-KR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내방</a:t>
                      </a:r>
                      <a:r>
                        <a:rPr lang="ko-KR" altLang="en-US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고객</a:t>
                      </a: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) 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응대 </a:t>
                      </a:r>
                      <a:r>
                        <a:rPr lang="ko-KR" altLang="en-US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처리실태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23970046"/>
                  </a:ext>
                </a:extLst>
              </a:tr>
              <a:tr h="247474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sz="1000" b="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취약시설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00"/>
                        </a:lnSpc>
                      </a:pPr>
                      <a:r>
                        <a:rPr lang="ko-KR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ㅇ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안전사고 및 </a:t>
                      </a:r>
                      <a:r>
                        <a:rPr lang="ko-KR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시설사고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alt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유해</a:t>
                      </a:r>
                      <a:r>
                        <a:rPr lang="en-US" alt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위험요소 </a:t>
                      </a:r>
                      <a:r>
                        <a:rPr lang="ko-KR" alt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확인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13383571"/>
                  </a:ext>
                </a:extLst>
              </a:tr>
              <a:tr h="530564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sz="1000" b="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기타사항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00"/>
                        </a:lnSpc>
                      </a:pPr>
                      <a:r>
                        <a:rPr lang="ko-KR" altLang="en-US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ㅇ</a:t>
                      </a:r>
                      <a:r>
                        <a:rPr lang="ko-KR" alt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건의사항 수렴 조치</a:t>
                      </a:r>
                      <a:r>
                        <a:rPr lang="en-US" alt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ko-KR" alt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결과 피드백</a:t>
                      </a:r>
                      <a:r>
                        <a:rPr lang="en-US" alt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ko-KR" alt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500"/>
                        </a:lnSpc>
                      </a:pPr>
                      <a:r>
                        <a:rPr lang="ko-KR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ㅇ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우수 및 </a:t>
                      </a:r>
                      <a:r>
                        <a:rPr lang="ko-KR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취약사례</a:t>
                      </a:r>
                      <a:r>
                        <a:rPr lang="en-US" alt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alt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발굴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35396744"/>
                  </a:ext>
                </a:extLst>
              </a:tr>
            </a:tbl>
          </a:graphicData>
        </a:graphic>
      </p:graphicFrame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C4539-36A1-40A8-AE8C-25BF1186A385}" type="slidenum">
              <a:rPr lang="ko-KR" altLang="en-US" smtClean="0"/>
              <a:pPr/>
              <a:t>12</a:t>
            </a:fld>
            <a:endParaRPr lang="ko-KR" alt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645553A-17ED-4FE0-BDF2-C329797D05AE}"/>
              </a:ext>
            </a:extLst>
          </p:cNvPr>
          <p:cNvSpPr txBox="1"/>
          <p:nvPr/>
        </p:nvSpPr>
        <p:spPr>
          <a:xfrm>
            <a:off x="225744" y="443615"/>
            <a:ext cx="3837374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Ⅲ. 2023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년도 안전보건 추진계획</a:t>
            </a:r>
          </a:p>
        </p:txBody>
      </p:sp>
    </p:spTree>
    <p:extLst>
      <p:ext uri="{BB962C8B-B14F-4D97-AF65-F5344CB8AC3E}">
        <p14:creationId xmlns:p14="http://schemas.microsoft.com/office/powerpoint/2010/main" val="23216731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직사각형 6">
            <a:extLst>
              <a:ext uri="{FF2B5EF4-FFF2-40B4-BE49-F238E27FC236}">
                <a16:creationId xmlns:a16="http://schemas.microsoft.com/office/drawing/2014/main" id="{8CD1367F-85CE-E5B6-8CA2-A842E892E7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6941" y="1951683"/>
            <a:ext cx="5637366" cy="614790"/>
          </a:xfrm>
          <a:prstGeom prst="roundRect">
            <a:avLst>
              <a:gd name="adj" fmla="val 0"/>
            </a:avLst>
          </a:prstGeom>
          <a:noFill/>
          <a:ln w="6350" cap="flat" cmpd="sng" algn="ctr">
            <a:noFill/>
            <a:prstDash val="solid"/>
          </a:ln>
          <a:effectLst/>
        </p:spPr>
        <p:txBody>
          <a:bodyPr lIns="90000" tIns="0" rIns="90000" bIns="0" rtlCol="0" anchor="t" anchorCtr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marR="0" lvl="0" indent="-17780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ko-KR" sz="1200" b="0" i="0" u="none" strike="noStrike" kern="1200" cap="none" spc="-30" normalizeH="0" baseline="0" noProof="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KoPub돋움체 Medium" panose="02020603020101020101" pitchFamily="18" charset="-127"/>
              <a:ea typeface="KoPub돋움체 Medium" panose="02020603020101020101" pitchFamily="18" charset="-127"/>
              <a:cs typeface="+mn-cs"/>
            </a:endParaRPr>
          </a:p>
        </p:txBody>
      </p:sp>
      <p:sp>
        <p:nvSpPr>
          <p:cNvPr id="54" name="모서리가 둥근 직사각형 20">
            <a:extLst>
              <a:ext uri="{FF2B5EF4-FFF2-40B4-BE49-F238E27FC236}">
                <a16:creationId xmlns:a16="http://schemas.microsoft.com/office/drawing/2014/main" id="{FFCA593A-F50F-4A89-3A2F-901FA209EFAE}"/>
              </a:ext>
            </a:extLst>
          </p:cNvPr>
          <p:cNvSpPr/>
          <p:nvPr/>
        </p:nvSpPr>
        <p:spPr>
          <a:xfrm>
            <a:off x="588464" y="1539443"/>
            <a:ext cx="5951299" cy="381542"/>
          </a:xfrm>
          <a:prstGeom prst="roundRect">
            <a:avLst>
              <a:gd name="adj" fmla="val 0"/>
            </a:avLst>
          </a:prstGeom>
          <a:solidFill>
            <a:srgbClr val="4BACC6">
              <a:lumMod val="20000"/>
              <a:lumOff val="80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rtlCol="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fontAlgn="base" latinLnBrk="0">
              <a:lnSpc>
                <a:spcPct val="120000"/>
              </a:lnSpc>
              <a:spcBef>
                <a:spcPts val="600"/>
              </a:spcBef>
              <a:spcAft>
                <a:spcPct val="0"/>
              </a:spcAft>
              <a:defRPr/>
            </a:pP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  안전보건 업무수행 및 관리의 실행력 강화</a:t>
            </a:r>
          </a:p>
        </p:txBody>
      </p:sp>
      <p:sp>
        <p:nvSpPr>
          <p:cNvPr id="55" name="모서리가 둥근 직사각형 20">
            <a:extLst>
              <a:ext uri="{FF2B5EF4-FFF2-40B4-BE49-F238E27FC236}">
                <a16:creationId xmlns:a16="http://schemas.microsoft.com/office/drawing/2014/main" id="{E9B74933-43D9-3E80-686B-DE4B3C0F2C9D}"/>
              </a:ext>
            </a:extLst>
          </p:cNvPr>
          <p:cNvSpPr/>
          <p:nvPr/>
        </p:nvSpPr>
        <p:spPr>
          <a:xfrm>
            <a:off x="273310" y="1539443"/>
            <a:ext cx="312873" cy="381542"/>
          </a:xfrm>
          <a:prstGeom prst="roundRect">
            <a:avLst>
              <a:gd name="adj" fmla="val 0"/>
            </a:avLst>
          </a:prstGeom>
          <a:solidFill>
            <a:srgbClr val="4F81BD">
              <a:lumMod val="75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rtlCol="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95324" rtl="0" eaLnBrk="1" fontAlgn="base" latinLnBrk="0" hangingPunct="1">
              <a:lnSpc>
                <a:spcPct val="12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400" b="1" i="0" u="none" strike="noStrike" kern="1200" cap="none" spc="-4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ea"/>
                <a:cs typeface="+mn-cs"/>
              </a:rPr>
              <a:t>2</a:t>
            </a:r>
            <a:endParaRPr kumimoji="1" lang="ko-KR" altLang="en-US" sz="1400" b="1" i="0" u="none" strike="noStrike" kern="1200" cap="none" spc="-40" normalizeH="0" baseline="0" noProof="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ea"/>
              <a:cs typeface="+mn-cs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D869C28A-0E52-CE83-5D16-811A0D2D5DAA}"/>
              </a:ext>
            </a:extLst>
          </p:cNvPr>
          <p:cNvSpPr txBox="1"/>
          <p:nvPr/>
        </p:nvSpPr>
        <p:spPr>
          <a:xfrm>
            <a:off x="870814" y="2558273"/>
            <a:ext cx="5848038" cy="73507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457200" rtl="0" eaLnBrk="1" fontAlgn="auto" latinLnBrk="0" hangingPunct="1">
              <a:lnSpc>
                <a:spcPts val="2000"/>
              </a:lnSpc>
              <a:buClrTx/>
              <a:buSzTx/>
              <a:tabLst/>
              <a:defRPr/>
            </a:pPr>
            <a:r>
              <a:rPr kumimoji="0" lang="ko-KR" altLang="en-US" sz="1200" b="1" i="0" u="none" strike="noStrike" kern="1200" cap="none" spc="-3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effectLst/>
                <a:uLnTx/>
                <a:uFillTx/>
                <a:latin typeface="+mn-ea"/>
              </a:rPr>
              <a:t>가</a:t>
            </a:r>
            <a:r>
              <a:rPr kumimoji="0" lang="en-US" altLang="ko-KR" sz="1200" b="1" i="0" u="none" strike="noStrike" kern="1200" cap="none" spc="-3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effectLst/>
                <a:uLnTx/>
                <a:uFillTx/>
                <a:latin typeface="+mn-ea"/>
              </a:rPr>
              <a:t>.</a:t>
            </a:r>
            <a:r>
              <a:rPr kumimoji="0" lang="en-US" altLang="ko-KR" sz="1200" b="1" i="0" u="none" strike="noStrike" kern="1200" cap="none" spc="-30" normalizeH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effectLst/>
                <a:uLnTx/>
                <a:uFillTx/>
                <a:latin typeface="+mn-ea"/>
              </a:rPr>
              <a:t> </a:t>
            </a:r>
            <a:r>
              <a:rPr kumimoji="0" lang="ko-KR" altLang="en-US" sz="1200" b="1" i="0" u="none" strike="noStrike" kern="1200" cap="none" spc="-30" normalizeH="0" noProof="0" dirty="0" err="1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effectLst/>
                <a:uLnTx/>
                <a:uFillTx/>
                <a:latin typeface="+mn-ea"/>
              </a:rPr>
              <a:t>추진</a:t>
            </a:r>
            <a:r>
              <a:rPr kumimoji="0" lang="ko-KR" altLang="en-US" sz="1200" b="1" i="0" u="none" strike="noStrike" kern="1200" cap="none" spc="-30" normalizeH="0" baseline="0" noProof="0" dirty="0" err="1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effectLst/>
                <a:uLnTx/>
                <a:uFillTx/>
                <a:latin typeface="+mn-ea"/>
              </a:rPr>
              <a:t>목적</a:t>
            </a:r>
            <a:endParaRPr kumimoji="0" lang="en-US" altLang="ko-KR" sz="1200" b="1" i="0" u="none" strike="noStrike" kern="1200" cap="none" spc="-30" normalizeH="0" baseline="0" noProof="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effectLst/>
              <a:uLnTx/>
              <a:uFillTx/>
              <a:latin typeface="+mn-ea"/>
            </a:endParaRPr>
          </a:p>
          <a:p>
            <a:pPr lvl="0" defTabSz="829544">
              <a:lnSpc>
                <a:spcPts val="2000"/>
              </a:lnSpc>
            </a:pPr>
            <a:r>
              <a:rPr lang="ko-KR" altLang="en-US" sz="1200" dirty="0">
                <a:latin typeface="+mn-ea"/>
              </a:rPr>
              <a:t>   ○ 사업장의 위험요인 발생 가능성과 중대성을 예측하여 </a:t>
            </a:r>
            <a:r>
              <a:rPr lang="ko-KR" altLang="en-US" sz="1200" dirty="0" err="1">
                <a:latin typeface="+mn-ea"/>
              </a:rPr>
              <a:t>위험요인별</a:t>
            </a:r>
            <a:r>
              <a:rPr lang="ko-KR" altLang="en-US" sz="1200" dirty="0">
                <a:latin typeface="+mn-ea"/>
              </a:rPr>
              <a:t> 우선순위를 </a:t>
            </a:r>
            <a:endParaRPr lang="en-US" altLang="ko-KR" sz="1200" dirty="0">
              <a:latin typeface="+mn-ea"/>
            </a:endParaRPr>
          </a:p>
          <a:p>
            <a:pPr lvl="0" defTabSz="829544">
              <a:lnSpc>
                <a:spcPts val="2000"/>
              </a:lnSpc>
            </a:pPr>
            <a:r>
              <a:rPr lang="en-US" altLang="ko-KR" sz="1200" dirty="0">
                <a:latin typeface="+mn-ea"/>
              </a:rPr>
              <a:t>       </a:t>
            </a:r>
            <a:r>
              <a:rPr lang="ko-KR" altLang="en-US" sz="1200" dirty="0">
                <a:latin typeface="+mn-ea"/>
              </a:rPr>
              <a:t>정하고 이를 집중 관리하고 개선해 나가고자 함</a:t>
            </a:r>
            <a:endParaRPr lang="en-US" altLang="ko-KR" sz="1200" dirty="0">
              <a:latin typeface="+mn-ea"/>
            </a:endParaRPr>
          </a:p>
          <a:p>
            <a:pPr lvl="0" defTabSz="829544">
              <a:lnSpc>
                <a:spcPts val="2000"/>
              </a:lnSpc>
            </a:pPr>
            <a:r>
              <a:rPr lang="en-US" altLang="ko-KR" sz="1200" dirty="0">
                <a:latin typeface="+mn-ea"/>
              </a:rPr>
              <a:t>   </a:t>
            </a:r>
            <a:r>
              <a:rPr lang="ko-KR" altLang="en-US" sz="1200" dirty="0">
                <a:latin typeface="+mn-ea"/>
              </a:rPr>
              <a:t>○ 직원에 대한 위험 또는 건강장해 등 산업재해 예방에 기여</a:t>
            </a:r>
            <a:endParaRPr lang="en-US" altLang="ko-KR" sz="1200" dirty="0">
              <a:latin typeface="+mn-ea"/>
            </a:endParaRPr>
          </a:p>
          <a:p>
            <a:pPr lvl="0" defTabSz="829544">
              <a:lnSpc>
                <a:spcPts val="1000"/>
              </a:lnSpc>
            </a:pPr>
            <a:endParaRPr lang="en-US" altLang="ko-KR" sz="1200" b="1" dirty="0">
              <a:latin typeface="+mn-ea"/>
            </a:endParaRPr>
          </a:p>
          <a:p>
            <a:pPr marR="0" lvl="0" algn="l" defTabSz="457200" rtl="0" eaLnBrk="1" fontAlgn="auto" latinLnBrk="0" hangingPunct="1">
              <a:lnSpc>
                <a:spcPts val="2000"/>
              </a:lnSpc>
              <a:buClrTx/>
              <a:buSzTx/>
              <a:tabLst/>
              <a:defRPr/>
            </a:pPr>
            <a:r>
              <a:rPr kumimoji="0" lang="ko-KR" altLang="en-US" sz="1200" b="1" i="0" u="none" strike="noStrike" kern="1200" cap="none" spc="-3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effectLst/>
                <a:uLnTx/>
                <a:uFillTx/>
                <a:latin typeface="+mn-ea"/>
              </a:rPr>
              <a:t>나</a:t>
            </a:r>
            <a:r>
              <a:rPr kumimoji="0" lang="en-US" altLang="ko-KR" sz="1200" b="1" i="0" u="none" strike="noStrike" kern="1200" cap="none" spc="-3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effectLst/>
                <a:uLnTx/>
                <a:uFillTx/>
                <a:latin typeface="+mn-ea"/>
              </a:rPr>
              <a:t>. </a:t>
            </a:r>
            <a:r>
              <a:rPr kumimoji="0" lang="ko-KR" altLang="en-US" sz="1200" b="1" i="0" u="none" strike="noStrike" kern="1200" cap="none" spc="-3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effectLst/>
                <a:uLnTx/>
                <a:uFillTx/>
                <a:latin typeface="+mn-ea"/>
              </a:rPr>
              <a:t>법적근거</a:t>
            </a:r>
            <a:endParaRPr kumimoji="0" lang="en-US" altLang="ko-KR" sz="1200" b="1" i="0" u="none" strike="noStrike" kern="1200" cap="none" spc="-30" normalizeH="0" baseline="0" noProof="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effectLst/>
              <a:uLnTx/>
              <a:uFillTx/>
              <a:latin typeface="+mn-ea"/>
            </a:endParaRPr>
          </a:p>
          <a:p>
            <a:pPr>
              <a:lnSpc>
                <a:spcPts val="2000"/>
              </a:lnSpc>
              <a:defRPr/>
            </a:pPr>
            <a:r>
              <a:rPr lang="ko-KR" altLang="en-US" sz="1200" dirty="0">
                <a:latin typeface="+mn-ea"/>
              </a:rPr>
              <a:t>   ○ 산업안전보건법 제</a:t>
            </a:r>
            <a:r>
              <a:rPr lang="en-US" altLang="ko-KR" sz="1200" dirty="0">
                <a:latin typeface="+mn-ea"/>
              </a:rPr>
              <a:t>36</a:t>
            </a:r>
            <a:r>
              <a:rPr lang="ko-KR" altLang="en-US" sz="1200" dirty="0">
                <a:latin typeface="+mn-ea"/>
              </a:rPr>
              <a:t>조</a:t>
            </a:r>
            <a:r>
              <a:rPr lang="en-US" altLang="ko-KR" sz="1200" dirty="0">
                <a:latin typeface="+mn-ea"/>
              </a:rPr>
              <a:t>(</a:t>
            </a:r>
            <a:r>
              <a:rPr lang="ko-KR" altLang="en-US" sz="1200" dirty="0">
                <a:latin typeface="+mn-ea"/>
              </a:rPr>
              <a:t>위험성평가의 실시</a:t>
            </a:r>
            <a:r>
              <a:rPr lang="en-US" altLang="ko-KR" sz="1200" dirty="0">
                <a:latin typeface="+mn-ea"/>
              </a:rPr>
              <a:t>)</a:t>
            </a:r>
          </a:p>
          <a:p>
            <a:pPr lvl="0" defTabSz="829544">
              <a:lnSpc>
                <a:spcPts val="2000"/>
              </a:lnSpc>
            </a:pPr>
            <a:r>
              <a:rPr lang="en-US" altLang="ko-KR" sz="1200" dirty="0">
                <a:latin typeface="+mn-ea"/>
              </a:rPr>
              <a:t>   </a:t>
            </a:r>
            <a:r>
              <a:rPr lang="ko-KR" altLang="en-US" sz="1200" dirty="0">
                <a:latin typeface="+mn-ea"/>
              </a:rPr>
              <a:t>○ 산업안전보건법 시행규칙 제</a:t>
            </a:r>
            <a:r>
              <a:rPr lang="en-US" altLang="ko-KR" sz="1200" dirty="0">
                <a:latin typeface="+mn-ea"/>
              </a:rPr>
              <a:t>37</a:t>
            </a:r>
            <a:r>
              <a:rPr lang="ko-KR" altLang="en-US" sz="1200" dirty="0">
                <a:latin typeface="+mn-ea"/>
              </a:rPr>
              <a:t>조 </a:t>
            </a:r>
            <a:r>
              <a:rPr lang="en-US" altLang="ko-KR" sz="1200" dirty="0">
                <a:latin typeface="+mn-ea"/>
              </a:rPr>
              <a:t>(</a:t>
            </a:r>
            <a:r>
              <a:rPr lang="ko-KR" altLang="en-US" sz="1200" dirty="0">
                <a:latin typeface="+mn-ea"/>
              </a:rPr>
              <a:t>위험성평가 실시내용 및 결과의 기록 보존</a:t>
            </a:r>
            <a:r>
              <a:rPr lang="en-US" altLang="ko-KR" sz="1200" dirty="0">
                <a:latin typeface="+mn-ea"/>
              </a:rPr>
              <a:t>)</a:t>
            </a:r>
          </a:p>
          <a:p>
            <a:pPr lvl="0" defTabSz="829544">
              <a:lnSpc>
                <a:spcPts val="1000"/>
              </a:lnSpc>
            </a:pPr>
            <a:endParaRPr lang="en-US" altLang="ko-KR" sz="1200" dirty="0">
              <a:latin typeface="+mn-ea"/>
            </a:endParaRPr>
          </a:p>
          <a:p>
            <a:pPr lvl="0" defTabSz="829544">
              <a:lnSpc>
                <a:spcPts val="2000"/>
              </a:lnSpc>
            </a:pPr>
            <a:r>
              <a:rPr lang="ko-KR" altLang="en-US" sz="1200" b="1" dirty="0">
                <a:latin typeface="+mn-ea"/>
              </a:rPr>
              <a:t>다</a:t>
            </a:r>
            <a:r>
              <a:rPr lang="en-US" altLang="ko-KR" sz="1200" b="1" dirty="0">
                <a:latin typeface="+mn-ea"/>
              </a:rPr>
              <a:t>. </a:t>
            </a:r>
            <a:r>
              <a:rPr lang="ko-KR" altLang="en-US" sz="1200" b="1" dirty="0" err="1">
                <a:latin typeface="+mn-ea"/>
              </a:rPr>
              <a:t>위험성평가</a:t>
            </a:r>
            <a:r>
              <a:rPr lang="ko-KR" altLang="en-US" sz="1200" b="1" dirty="0">
                <a:latin typeface="+mn-ea"/>
              </a:rPr>
              <a:t> 목표</a:t>
            </a:r>
            <a:endParaRPr lang="en-US" altLang="ko-KR" sz="1200" b="1" dirty="0">
              <a:latin typeface="+mn-ea"/>
            </a:endParaRPr>
          </a:p>
          <a:p>
            <a:pPr lvl="0" defTabSz="829544">
              <a:lnSpc>
                <a:spcPts val="2000"/>
              </a:lnSpc>
            </a:pPr>
            <a:endParaRPr lang="en-US" altLang="ko-KR" sz="1200" dirty="0">
              <a:latin typeface="+mn-ea"/>
            </a:endParaRPr>
          </a:p>
          <a:p>
            <a:pPr lvl="0" defTabSz="829544">
              <a:lnSpc>
                <a:spcPts val="2000"/>
              </a:lnSpc>
            </a:pPr>
            <a:endParaRPr lang="en-US" altLang="ko-KR" sz="1200" dirty="0">
              <a:latin typeface="+mn-ea"/>
            </a:endParaRPr>
          </a:p>
          <a:p>
            <a:pPr lvl="0" defTabSz="829544">
              <a:lnSpc>
                <a:spcPts val="2600"/>
              </a:lnSpc>
            </a:pPr>
            <a:endParaRPr lang="en-US" altLang="ko-KR" sz="1200" dirty="0">
              <a:latin typeface="+mn-ea"/>
            </a:endParaRPr>
          </a:p>
          <a:p>
            <a:pPr lvl="0" defTabSz="829544">
              <a:lnSpc>
                <a:spcPts val="2000"/>
              </a:lnSpc>
            </a:pPr>
            <a:r>
              <a:rPr lang="en-US" altLang="ko-KR" sz="1200" dirty="0">
                <a:latin typeface="+mn-ea"/>
              </a:rPr>
              <a:t>   </a:t>
            </a:r>
            <a:r>
              <a:rPr lang="ko-KR" altLang="en-US" sz="1200" dirty="0">
                <a:latin typeface="+mn-ea"/>
              </a:rPr>
              <a:t>○ 사업별 안전관리책임자</a:t>
            </a:r>
            <a:r>
              <a:rPr lang="en-US" altLang="ko-KR" sz="1200" dirty="0">
                <a:latin typeface="+mn-ea"/>
              </a:rPr>
              <a:t>(</a:t>
            </a:r>
            <a:r>
              <a:rPr lang="ko-KR" altLang="en-US" sz="1200" dirty="0">
                <a:latin typeface="+mn-ea"/>
              </a:rPr>
              <a:t>사업부서</a:t>
            </a:r>
            <a:r>
              <a:rPr lang="en-US" altLang="ko-KR" sz="1200" dirty="0">
                <a:latin typeface="+mn-ea"/>
              </a:rPr>
              <a:t>) </a:t>
            </a:r>
            <a:r>
              <a:rPr lang="ko-KR" altLang="en-US" sz="1200" dirty="0">
                <a:latin typeface="+mn-ea"/>
              </a:rPr>
              <a:t>주관으로 </a:t>
            </a:r>
            <a:r>
              <a:rPr lang="ko-KR" altLang="en-US" sz="1200" dirty="0" err="1">
                <a:latin typeface="+mn-ea"/>
              </a:rPr>
              <a:t>위험성평가</a:t>
            </a:r>
            <a:r>
              <a:rPr lang="ko-KR" altLang="en-US" sz="1200" dirty="0">
                <a:latin typeface="+mn-ea"/>
              </a:rPr>
              <a:t> 실시</a:t>
            </a:r>
            <a:endParaRPr lang="en-US" altLang="ko-KR" sz="1200" dirty="0">
              <a:latin typeface="+mn-ea"/>
            </a:endParaRPr>
          </a:p>
          <a:p>
            <a:pPr lvl="0" defTabSz="829544">
              <a:lnSpc>
                <a:spcPts val="2000"/>
              </a:lnSpc>
            </a:pPr>
            <a:r>
              <a:rPr lang="en-US" altLang="ko-KR" sz="1200" dirty="0">
                <a:latin typeface="+mn-ea"/>
              </a:rPr>
              <a:t>       - </a:t>
            </a:r>
            <a:r>
              <a:rPr lang="ko-KR" altLang="en-US" sz="1200" dirty="0">
                <a:latin typeface="+mn-ea"/>
              </a:rPr>
              <a:t>필요시 </a:t>
            </a:r>
            <a:r>
              <a:rPr lang="ko-KR" altLang="en-US" sz="1200" dirty="0" err="1">
                <a:latin typeface="+mn-ea"/>
              </a:rPr>
              <a:t>외부빌딩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 err="1">
                <a:latin typeface="+mn-ea"/>
              </a:rPr>
              <a:t>호텔분야는</a:t>
            </a:r>
            <a:r>
              <a:rPr lang="ko-KR" altLang="en-US" sz="1200" dirty="0">
                <a:latin typeface="+mn-ea"/>
              </a:rPr>
              <a:t> </a:t>
            </a:r>
            <a:r>
              <a:rPr lang="ko-KR" altLang="en-US" sz="1200" dirty="0" err="1">
                <a:latin typeface="+mn-ea"/>
              </a:rPr>
              <a:t>안전보건팀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전문기술팀에서 지원</a:t>
            </a:r>
            <a:endParaRPr lang="en-US" altLang="ko-KR" sz="1200" dirty="0">
              <a:latin typeface="+mn-ea"/>
            </a:endParaRPr>
          </a:p>
          <a:p>
            <a:pPr lvl="0" defTabSz="829544">
              <a:lnSpc>
                <a:spcPts val="2000"/>
              </a:lnSpc>
            </a:pPr>
            <a:r>
              <a:rPr lang="en-US" altLang="ko-KR" sz="1200" dirty="0">
                <a:latin typeface="+mn-ea"/>
              </a:rPr>
              <a:t>   </a:t>
            </a:r>
            <a:r>
              <a:rPr lang="ko-KR" altLang="en-US" sz="1200" dirty="0">
                <a:latin typeface="+mn-ea"/>
              </a:rPr>
              <a:t>○ </a:t>
            </a:r>
            <a:r>
              <a:rPr lang="ko-KR" altLang="en-US" sz="1200" dirty="0" err="1">
                <a:latin typeface="+mn-ea"/>
              </a:rPr>
              <a:t>위험성평가</a:t>
            </a:r>
            <a:r>
              <a:rPr lang="ko-KR" altLang="en-US" sz="1200" dirty="0">
                <a:latin typeface="+mn-ea"/>
              </a:rPr>
              <a:t> 결과 안전보건팀에 제출 관리</a:t>
            </a:r>
            <a:r>
              <a:rPr lang="en-US" altLang="ko-KR" sz="1200" dirty="0">
                <a:latin typeface="+mn-ea"/>
              </a:rPr>
              <a:t>(</a:t>
            </a:r>
            <a:r>
              <a:rPr lang="ko-KR" altLang="en-US" sz="1200" dirty="0">
                <a:latin typeface="+mn-ea"/>
              </a:rPr>
              <a:t>매월</a:t>
            </a:r>
            <a:r>
              <a:rPr lang="en-US" altLang="ko-KR" sz="1200" dirty="0">
                <a:latin typeface="+mn-ea"/>
              </a:rPr>
              <a:t>)</a:t>
            </a:r>
          </a:p>
          <a:p>
            <a:pPr lvl="0" defTabSz="829544">
              <a:lnSpc>
                <a:spcPts val="1000"/>
              </a:lnSpc>
            </a:pPr>
            <a:endParaRPr lang="en-US" altLang="ko-KR" sz="1200" dirty="0">
              <a:latin typeface="+mn-ea"/>
            </a:endParaRPr>
          </a:p>
          <a:p>
            <a:pPr>
              <a:lnSpc>
                <a:spcPts val="2000"/>
              </a:lnSpc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라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</a:t>
            </a:r>
            <a:r>
              <a:rPr kumimoji="0" lang="en-US" altLang="ko-KR" sz="1200" b="1" i="0" u="none" strike="noStrike" kern="1200" cap="none" spc="-3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effectLst/>
                <a:uLnTx/>
                <a:uFillTx/>
                <a:latin typeface="+mn-ea"/>
              </a:rPr>
              <a:t> </a:t>
            </a:r>
            <a:r>
              <a:rPr kumimoji="0" lang="ko-KR" altLang="en-US" sz="1200" b="1" i="0" u="none" strike="noStrike" kern="1200" cap="none" spc="-3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effectLst/>
                <a:uLnTx/>
                <a:uFillTx/>
                <a:latin typeface="+mn-ea"/>
              </a:rPr>
              <a:t>추진절차</a:t>
            </a:r>
            <a:endParaRPr kumimoji="0" lang="en-US" altLang="ko-KR" sz="1200" b="1" i="0" u="none" strike="noStrike" kern="1200" cap="none" spc="-30" normalizeH="0" baseline="0" noProof="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effectLst/>
              <a:uLnTx/>
              <a:uFillTx/>
              <a:latin typeface="+mn-ea"/>
            </a:endParaRPr>
          </a:p>
          <a:p>
            <a:pPr>
              <a:lnSpc>
                <a:spcPts val="2000"/>
              </a:lnSpc>
              <a:defRPr/>
            </a:pP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>
              <a:lnSpc>
                <a:spcPts val="2000"/>
              </a:lnSpc>
              <a:defRPr/>
            </a:pPr>
            <a:endParaRPr kumimoji="0" lang="en-US" altLang="ko-KR" sz="1200" b="1" i="0" u="none" strike="noStrike" kern="1200" cap="none" spc="-30" normalizeH="0" baseline="0" noProof="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effectLst/>
              <a:uLnTx/>
              <a:uFillTx/>
              <a:latin typeface="+mn-ea"/>
            </a:endParaRPr>
          </a:p>
          <a:p>
            <a:pPr>
              <a:lnSpc>
                <a:spcPts val="2000"/>
              </a:lnSpc>
              <a:defRPr/>
            </a:pP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>
              <a:lnSpc>
                <a:spcPts val="2000"/>
              </a:lnSpc>
              <a:defRPr/>
            </a:pP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>
              <a:lnSpc>
                <a:spcPts val="1000"/>
              </a:lnSpc>
              <a:defRPr/>
            </a:pPr>
            <a:endParaRPr lang="en-US" altLang="ko-KR" sz="1200" b="1" dirty="0">
              <a:latin typeface="+mn-ea"/>
            </a:endParaRPr>
          </a:p>
          <a:p>
            <a:pPr marR="0" lvl="0" algn="l" defTabSz="457200" rtl="0" eaLnBrk="1" fontAlgn="auto" latinLnBrk="0" hangingPunct="1">
              <a:lnSpc>
                <a:spcPts val="2000"/>
              </a:lnSpc>
              <a:buClrTx/>
              <a:buSzTx/>
              <a:tabLst/>
              <a:defRPr/>
            </a:pPr>
            <a:r>
              <a:rPr lang="ko-KR" altLang="en-US" sz="1200" dirty="0">
                <a:latin typeface="+mn-ea"/>
              </a:rPr>
              <a:t>   ○ 평가대상의 선정 등 사전준비</a:t>
            </a:r>
            <a:endParaRPr lang="en-US" altLang="ko-KR" sz="1200" dirty="0">
              <a:latin typeface="+mn-ea"/>
            </a:endParaRPr>
          </a:p>
          <a:p>
            <a:pPr lvl="0" defTabSz="829544">
              <a:lnSpc>
                <a:spcPts val="2000"/>
              </a:lnSpc>
            </a:pPr>
            <a:r>
              <a:rPr lang="en-US" altLang="ko-KR" sz="1200" dirty="0">
                <a:latin typeface="+mn-ea"/>
              </a:rPr>
              <a:t>   </a:t>
            </a:r>
            <a:r>
              <a:rPr lang="ko-KR" altLang="en-US" sz="1200" dirty="0">
                <a:latin typeface="+mn-ea"/>
              </a:rPr>
              <a:t>○ 근로자의 작업과 관련되는 유해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위험요인의 파악</a:t>
            </a:r>
            <a:endParaRPr lang="en-US" altLang="ko-KR" sz="1200" dirty="0">
              <a:latin typeface="+mn-ea"/>
            </a:endParaRPr>
          </a:p>
          <a:p>
            <a:pPr marR="0" lvl="0" algn="l" defTabSz="457200" rtl="0" eaLnBrk="1" fontAlgn="auto" latinLnBrk="0" hangingPunct="1">
              <a:lnSpc>
                <a:spcPts val="2000"/>
              </a:lnSpc>
              <a:buClrTx/>
              <a:buSzTx/>
              <a:tabLst/>
              <a:defRPr/>
            </a:pPr>
            <a:r>
              <a:rPr lang="ko-KR" altLang="en-US" sz="1200" dirty="0">
                <a:latin typeface="+mn-ea"/>
              </a:rPr>
              <a:t>   ○ 파악된 유해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위험요인별 위험성 추정</a:t>
            </a:r>
            <a:endParaRPr lang="en-US" altLang="ko-KR" sz="1200" dirty="0">
              <a:latin typeface="+mn-ea"/>
            </a:endParaRPr>
          </a:p>
          <a:p>
            <a:pPr lvl="0" defTabSz="829544">
              <a:lnSpc>
                <a:spcPts val="2000"/>
              </a:lnSpc>
            </a:pPr>
            <a:r>
              <a:rPr lang="en-US" altLang="ko-KR" sz="1200" dirty="0">
                <a:latin typeface="+mn-ea"/>
              </a:rPr>
              <a:t>   </a:t>
            </a:r>
            <a:r>
              <a:rPr lang="ko-KR" altLang="en-US" sz="1200" dirty="0">
                <a:latin typeface="+mn-ea"/>
              </a:rPr>
              <a:t>○ 추정된 위험성 허용가능 위험성 여부결정 </a:t>
            </a:r>
            <a:endParaRPr lang="en-US" altLang="ko-KR" sz="1200" dirty="0">
              <a:latin typeface="+mn-ea"/>
            </a:endParaRPr>
          </a:p>
          <a:p>
            <a:pPr lvl="0" defTabSz="829544">
              <a:lnSpc>
                <a:spcPts val="2000"/>
              </a:lnSpc>
            </a:pPr>
            <a:r>
              <a:rPr lang="en-US" altLang="ko-KR" sz="1200" dirty="0">
                <a:latin typeface="+mn-ea"/>
              </a:rPr>
              <a:t>   </a:t>
            </a:r>
            <a:r>
              <a:rPr lang="ko-KR" altLang="en-US" sz="1200" dirty="0">
                <a:latin typeface="+mn-ea"/>
              </a:rPr>
              <a:t>○ 위험성 감소대책의 수립 및 실행</a:t>
            </a:r>
            <a:endParaRPr lang="en-US" altLang="ko-KR" sz="1200" dirty="0">
              <a:latin typeface="+mn-ea"/>
            </a:endParaRPr>
          </a:p>
          <a:p>
            <a:pPr lvl="0" defTabSz="829544">
              <a:lnSpc>
                <a:spcPts val="2000"/>
              </a:lnSpc>
            </a:pPr>
            <a:r>
              <a:rPr lang="en-US" altLang="ko-KR" sz="1200" dirty="0">
                <a:latin typeface="+mn-ea"/>
              </a:rPr>
              <a:t>   </a:t>
            </a:r>
            <a:r>
              <a:rPr lang="ko-KR" altLang="en-US" sz="1200" dirty="0">
                <a:latin typeface="+mn-ea"/>
              </a:rPr>
              <a:t>○ 위험성평가 실시내용 및 결과에 관한 기록</a:t>
            </a:r>
            <a:endParaRPr lang="en-US" altLang="ko-KR" sz="1200" dirty="0">
              <a:latin typeface="+mn-ea"/>
            </a:endParaRPr>
          </a:p>
        </p:txBody>
      </p:sp>
      <p:sp>
        <p:nvSpPr>
          <p:cNvPr id="58" name="사각형: 둥근 모서리 57">
            <a:extLst>
              <a:ext uri="{FF2B5EF4-FFF2-40B4-BE49-F238E27FC236}">
                <a16:creationId xmlns:a16="http://schemas.microsoft.com/office/drawing/2014/main" id="{812AA531-5172-34A0-BC0C-FE32F60059E1}"/>
              </a:ext>
            </a:extLst>
          </p:cNvPr>
          <p:cNvSpPr/>
          <p:nvPr/>
        </p:nvSpPr>
        <p:spPr>
          <a:xfrm>
            <a:off x="575767" y="2119482"/>
            <a:ext cx="4287177" cy="28800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</a:rPr>
              <a:t>효율적인 위험성평가 실시</a:t>
            </a:r>
          </a:p>
        </p:txBody>
      </p:sp>
      <p:graphicFrame>
        <p:nvGraphicFramePr>
          <p:cNvPr id="10" name="표 9">
            <a:extLst>
              <a:ext uri="{FF2B5EF4-FFF2-40B4-BE49-F238E27FC236}">
                <a16:creationId xmlns:a16="http://schemas.microsoft.com/office/drawing/2014/main" id="{4B57EB8D-9E16-7724-4D7F-87C4E46FE0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940827"/>
              </p:ext>
            </p:extLst>
          </p:nvPr>
        </p:nvGraphicFramePr>
        <p:xfrm>
          <a:off x="575769" y="4911387"/>
          <a:ext cx="5954716" cy="759162"/>
        </p:xfrm>
        <a:graphic>
          <a:graphicData uri="http://schemas.openxmlformats.org/drawingml/2006/table">
            <a:tbl>
              <a:tblPr firstRow="1" firstCol="1" bandRow="1"/>
              <a:tblGrid>
                <a:gridCol w="1515424">
                  <a:extLst>
                    <a:ext uri="{9D8B030D-6E8A-4147-A177-3AD203B41FA5}">
                      <a16:colId xmlns:a16="http://schemas.microsoft.com/office/drawing/2014/main" val="2021186872"/>
                    </a:ext>
                  </a:extLst>
                </a:gridCol>
                <a:gridCol w="1109823">
                  <a:extLst>
                    <a:ext uri="{9D8B030D-6E8A-4147-A177-3AD203B41FA5}">
                      <a16:colId xmlns:a16="http://schemas.microsoft.com/office/drawing/2014/main" val="2257438984"/>
                    </a:ext>
                  </a:extLst>
                </a:gridCol>
                <a:gridCol w="1109823">
                  <a:extLst>
                    <a:ext uri="{9D8B030D-6E8A-4147-A177-3AD203B41FA5}">
                      <a16:colId xmlns:a16="http://schemas.microsoft.com/office/drawing/2014/main" val="1915264140"/>
                    </a:ext>
                  </a:extLst>
                </a:gridCol>
                <a:gridCol w="1109823">
                  <a:extLst>
                    <a:ext uri="{9D8B030D-6E8A-4147-A177-3AD203B41FA5}">
                      <a16:colId xmlns:a16="http://schemas.microsoft.com/office/drawing/2014/main" val="1594638445"/>
                    </a:ext>
                  </a:extLst>
                </a:gridCol>
                <a:gridCol w="1109823">
                  <a:extLst>
                    <a:ext uri="{9D8B030D-6E8A-4147-A177-3AD203B41FA5}">
                      <a16:colId xmlns:a16="http://schemas.microsoft.com/office/drawing/2014/main" val="1309400621"/>
                    </a:ext>
                  </a:extLst>
                </a:gridCol>
              </a:tblGrid>
              <a:tr h="253054"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1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구분</a:t>
                      </a:r>
                      <a:endParaRPr lang="ko-KR" sz="11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kern="1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kt</a:t>
                      </a:r>
                      <a:r>
                        <a:rPr lang="ko-KR" altLang="en-US" sz="11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빌딩</a:t>
                      </a:r>
                      <a:endParaRPr lang="ko-KR" sz="11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100" kern="1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외부빌</a:t>
                      </a:r>
                      <a:r>
                        <a:rPr lang="ko-KR" sz="1100" kern="1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딩</a:t>
                      </a:r>
                      <a:endParaRPr lang="ko-KR" sz="11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ko-KR" sz="11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호텔</a:t>
                      </a:r>
                      <a:endParaRPr lang="ko-KR" sz="11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ko-KR" sz="11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계</a:t>
                      </a:r>
                      <a:endParaRPr lang="ko-KR" sz="11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9125020"/>
                  </a:ext>
                </a:extLst>
              </a:tr>
              <a:tr h="253054"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1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‘23</a:t>
                      </a:r>
                      <a:r>
                        <a:rPr lang="ko-KR" altLang="en-US" sz="11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년도 대상</a:t>
                      </a:r>
                      <a:endParaRPr lang="ko-KR" sz="1100" b="1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1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97</a:t>
                      </a:r>
                      <a:endParaRPr lang="ko-KR" sz="1100" b="1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1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27</a:t>
                      </a:r>
                      <a:endParaRPr lang="ko-KR" sz="1100" b="1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1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6</a:t>
                      </a:r>
                      <a:endParaRPr lang="ko-KR" sz="1100" b="1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1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130</a:t>
                      </a:r>
                      <a:endParaRPr lang="ko-KR" sz="1100" b="1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8738984"/>
                  </a:ext>
                </a:extLst>
              </a:tr>
              <a:tr h="253054"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1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2022</a:t>
                      </a:r>
                      <a:r>
                        <a:rPr lang="ko-KR" altLang="en-US" sz="11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년 실적</a:t>
                      </a:r>
                      <a:r>
                        <a:rPr lang="en-US" altLang="ko-KR" sz="11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ko-KR" altLang="en-US" sz="11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참고</a:t>
                      </a:r>
                      <a:r>
                        <a:rPr lang="en-US" altLang="ko-KR" sz="11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)</a:t>
                      </a:r>
                      <a:endParaRPr lang="ko-KR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1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95</a:t>
                      </a:r>
                      <a:endParaRPr lang="ko-KR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1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21</a:t>
                      </a:r>
                      <a:endParaRPr lang="ko-KR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1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5</a:t>
                      </a:r>
                      <a:endParaRPr lang="ko-KR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1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121</a:t>
                      </a:r>
                      <a:endParaRPr lang="ko-KR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0124160"/>
                  </a:ext>
                </a:extLst>
              </a:tr>
            </a:tbl>
          </a:graphicData>
        </a:graphic>
      </p:graphicFrame>
      <p:sp>
        <p:nvSpPr>
          <p:cNvPr id="2" name="직사각형 1"/>
          <p:cNvSpPr/>
          <p:nvPr/>
        </p:nvSpPr>
        <p:spPr>
          <a:xfrm>
            <a:off x="575769" y="6924265"/>
            <a:ext cx="1134000" cy="216000"/>
          </a:xfrm>
          <a:prstGeom prst="rect">
            <a:avLst/>
          </a:prstGeom>
          <a:solidFill>
            <a:srgbClr val="EBEBEB"/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ko-KR" altLang="en-US" sz="1000" b="1" dirty="0">
                <a:solidFill>
                  <a:schemeClr val="tx1"/>
                </a:solidFill>
              </a:rPr>
              <a:t>사전준비</a:t>
            </a:r>
          </a:p>
        </p:txBody>
      </p:sp>
      <p:sp>
        <p:nvSpPr>
          <p:cNvPr id="13" name="직사각형 12"/>
          <p:cNvSpPr/>
          <p:nvPr/>
        </p:nvSpPr>
        <p:spPr>
          <a:xfrm>
            <a:off x="1780948" y="6924265"/>
            <a:ext cx="1134000" cy="216000"/>
          </a:xfrm>
          <a:prstGeom prst="rect">
            <a:avLst/>
          </a:prstGeom>
          <a:solidFill>
            <a:srgbClr val="EBEBEB"/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ko-KR" altLang="en-US" sz="1000" b="1" spc="-110" dirty="0">
                <a:solidFill>
                  <a:schemeClr val="tx1"/>
                </a:solidFill>
              </a:rPr>
              <a:t>유해</a:t>
            </a:r>
            <a:r>
              <a:rPr lang="en-US" altLang="ko-KR" sz="1000" b="1" spc="-110" dirty="0">
                <a:solidFill>
                  <a:schemeClr val="tx1"/>
                </a:solidFill>
              </a:rPr>
              <a:t>/</a:t>
            </a:r>
            <a:r>
              <a:rPr lang="ko-KR" altLang="en-US" sz="1000" b="1" spc="-110" dirty="0">
                <a:solidFill>
                  <a:schemeClr val="tx1"/>
                </a:solidFill>
              </a:rPr>
              <a:t>위험요인 파악</a:t>
            </a:r>
          </a:p>
        </p:txBody>
      </p:sp>
      <p:sp>
        <p:nvSpPr>
          <p:cNvPr id="15" name="직사각형 14"/>
          <p:cNvSpPr/>
          <p:nvPr/>
        </p:nvSpPr>
        <p:spPr>
          <a:xfrm>
            <a:off x="2986127" y="6924265"/>
            <a:ext cx="1134000" cy="216000"/>
          </a:xfrm>
          <a:prstGeom prst="rect">
            <a:avLst/>
          </a:prstGeom>
          <a:solidFill>
            <a:srgbClr val="EBEBEB"/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ko-KR" altLang="en-US" sz="1000" b="1" dirty="0">
                <a:solidFill>
                  <a:schemeClr val="tx1"/>
                </a:solidFill>
              </a:rPr>
              <a:t>위험성 추정</a:t>
            </a:r>
          </a:p>
        </p:txBody>
      </p:sp>
      <p:sp>
        <p:nvSpPr>
          <p:cNvPr id="16" name="직사각형 15"/>
          <p:cNvSpPr/>
          <p:nvPr/>
        </p:nvSpPr>
        <p:spPr>
          <a:xfrm>
            <a:off x="4191306" y="6924265"/>
            <a:ext cx="1134000" cy="216000"/>
          </a:xfrm>
          <a:prstGeom prst="rect">
            <a:avLst/>
          </a:prstGeom>
          <a:solidFill>
            <a:srgbClr val="EBEBEB"/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ko-KR" altLang="en-US" sz="1000" b="1" dirty="0">
                <a:solidFill>
                  <a:schemeClr val="tx1"/>
                </a:solidFill>
              </a:rPr>
              <a:t>위험성 결정</a:t>
            </a:r>
          </a:p>
        </p:txBody>
      </p:sp>
      <p:sp>
        <p:nvSpPr>
          <p:cNvPr id="17" name="직사각형 16"/>
          <p:cNvSpPr/>
          <p:nvPr/>
        </p:nvSpPr>
        <p:spPr>
          <a:xfrm>
            <a:off x="5396485" y="6924265"/>
            <a:ext cx="1134000" cy="216000"/>
          </a:xfrm>
          <a:prstGeom prst="rect">
            <a:avLst/>
          </a:prstGeom>
          <a:solidFill>
            <a:srgbClr val="EBEBEB"/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ko-KR" altLang="en-US" sz="1000" b="1" dirty="0" err="1">
                <a:solidFill>
                  <a:schemeClr val="tx1"/>
                </a:solidFill>
              </a:rPr>
              <a:t>감소대책</a:t>
            </a:r>
            <a:r>
              <a:rPr lang="ko-KR" altLang="en-US" sz="1000" b="1" dirty="0">
                <a:solidFill>
                  <a:schemeClr val="tx1"/>
                </a:solidFill>
              </a:rPr>
              <a:t> </a:t>
            </a:r>
            <a:r>
              <a:rPr lang="ko-KR" altLang="en-US" sz="1000" b="1" dirty="0" err="1">
                <a:solidFill>
                  <a:schemeClr val="tx1"/>
                </a:solidFill>
              </a:rPr>
              <a:t>수립</a:t>
            </a:r>
            <a:r>
              <a:rPr lang="ko-KR" altLang="en-US" sz="1000" b="1" dirty="0" err="1">
                <a:solidFill>
                  <a:schemeClr val="tx1"/>
                </a:solidFill>
                <a:sym typeface="Wingdings" panose="05000000000000000000" pitchFamily="2" charset="2"/>
              </a:rPr>
              <a:t></a:t>
            </a:r>
            <a:r>
              <a:rPr lang="ko-KR" altLang="en-US" sz="1000" b="1" dirty="0" err="1">
                <a:solidFill>
                  <a:schemeClr val="tx1"/>
                </a:solidFill>
              </a:rPr>
              <a:t>시행</a:t>
            </a:r>
            <a:endParaRPr lang="ko-KR" altLang="en-US" sz="1000" b="1" dirty="0">
              <a:solidFill>
                <a:schemeClr val="tx1"/>
              </a:solidFill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585048" y="7172083"/>
            <a:ext cx="1134000" cy="761523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rIns="0" rtlCol="0" anchor="ctr"/>
          <a:lstStyle/>
          <a:p>
            <a:r>
              <a:rPr lang="ko-KR" altLang="en-US" sz="1000" dirty="0">
                <a:solidFill>
                  <a:schemeClr val="tx1"/>
                </a:solidFill>
                <a:sym typeface="Wingdings" panose="05000000000000000000" pitchFamily="2" charset="2"/>
              </a:rPr>
              <a:t> </a:t>
            </a:r>
            <a:r>
              <a:rPr lang="ko-KR" altLang="en-US" sz="1000" dirty="0">
                <a:solidFill>
                  <a:schemeClr val="tx1"/>
                </a:solidFill>
              </a:rPr>
              <a:t>평가대상 선정</a:t>
            </a:r>
            <a:endParaRPr lang="en-US" altLang="ko-KR" sz="1000" dirty="0">
              <a:solidFill>
                <a:schemeClr val="tx1"/>
              </a:solidFill>
            </a:endParaRPr>
          </a:p>
          <a:p>
            <a:r>
              <a:rPr lang="ko-KR" altLang="en-US" sz="1000" dirty="0">
                <a:solidFill>
                  <a:schemeClr val="tx1"/>
                </a:solidFill>
                <a:sym typeface="Wingdings" panose="05000000000000000000" pitchFamily="2" charset="2"/>
              </a:rPr>
              <a:t> </a:t>
            </a:r>
            <a:r>
              <a:rPr lang="ko-KR" altLang="en-US" sz="1000" spc="-150" dirty="0">
                <a:solidFill>
                  <a:schemeClr val="tx1"/>
                </a:solidFill>
              </a:rPr>
              <a:t>안전보건   </a:t>
            </a:r>
            <a:r>
              <a:rPr lang="ko-KR" altLang="en-US" sz="1000" spc="-150" dirty="0" err="1">
                <a:solidFill>
                  <a:schemeClr val="tx1"/>
                </a:solidFill>
              </a:rPr>
              <a:t>정보조사</a:t>
            </a:r>
            <a:endParaRPr lang="ko-KR" altLang="en-US" sz="1000" spc="-150" dirty="0">
              <a:solidFill>
                <a:schemeClr val="tx1"/>
              </a:solidFill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1790227" y="7172083"/>
            <a:ext cx="1134000" cy="761523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rIns="0" rtlCol="0" anchor="ctr"/>
          <a:lstStyle/>
          <a:p>
            <a:r>
              <a:rPr lang="ko-KR" altLang="en-US" sz="1000" dirty="0">
                <a:solidFill>
                  <a:schemeClr val="tx1"/>
                </a:solidFill>
                <a:sym typeface="Wingdings" panose="05000000000000000000" pitchFamily="2" charset="2"/>
              </a:rPr>
              <a:t> </a:t>
            </a:r>
            <a:r>
              <a:rPr lang="ko-KR" altLang="en-US" sz="1000" dirty="0">
                <a:solidFill>
                  <a:schemeClr val="tx1"/>
                </a:solidFill>
              </a:rPr>
              <a:t>단위 </a:t>
            </a:r>
            <a:r>
              <a:rPr lang="ko-KR" altLang="en-US" sz="1000" dirty="0" err="1">
                <a:solidFill>
                  <a:schemeClr val="tx1"/>
                </a:solidFill>
              </a:rPr>
              <a:t>작업별</a:t>
            </a:r>
            <a:r>
              <a:rPr lang="ko-KR" altLang="en-US" sz="1000" dirty="0">
                <a:solidFill>
                  <a:schemeClr val="tx1"/>
                </a:solidFill>
              </a:rPr>
              <a:t> 유해</a:t>
            </a:r>
            <a:endParaRPr lang="en-US" altLang="ko-KR" sz="1000" dirty="0">
              <a:solidFill>
                <a:schemeClr val="tx1"/>
              </a:solidFill>
            </a:endParaRPr>
          </a:p>
          <a:p>
            <a:r>
              <a:rPr lang="ko-KR" altLang="en-US" sz="1000" dirty="0">
                <a:solidFill>
                  <a:schemeClr val="tx1"/>
                </a:solidFill>
              </a:rPr>
              <a:t>  위험요인 파악</a:t>
            </a:r>
          </a:p>
        </p:txBody>
      </p:sp>
      <p:sp>
        <p:nvSpPr>
          <p:cNvPr id="25" name="직사각형 24"/>
          <p:cNvSpPr/>
          <p:nvPr/>
        </p:nvSpPr>
        <p:spPr>
          <a:xfrm>
            <a:off x="2995406" y="7172083"/>
            <a:ext cx="1134000" cy="761523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rIns="0" rtlCol="0" anchor="ctr"/>
          <a:lstStyle/>
          <a:p>
            <a:r>
              <a:rPr lang="ko-KR" altLang="en-US" sz="1000" dirty="0">
                <a:solidFill>
                  <a:schemeClr val="tx1"/>
                </a:solidFill>
                <a:sym typeface="Wingdings" panose="05000000000000000000" pitchFamily="2" charset="2"/>
              </a:rPr>
              <a:t> </a:t>
            </a:r>
            <a:r>
              <a:rPr lang="ko-KR" altLang="en-US" sz="1000" dirty="0">
                <a:solidFill>
                  <a:schemeClr val="tx1"/>
                </a:solidFill>
              </a:rPr>
              <a:t>위험요소 심사 및</a:t>
            </a:r>
            <a:endParaRPr lang="en-US" altLang="ko-KR" sz="1000" dirty="0">
              <a:solidFill>
                <a:schemeClr val="tx1"/>
              </a:solidFill>
            </a:endParaRPr>
          </a:p>
          <a:p>
            <a:r>
              <a:rPr lang="ko-KR" altLang="en-US" sz="1000" dirty="0">
                <a:solidFill>
                  <a:schemeClr val="tx1"/>
                </a:solidFill>
              </a:rPr>
              <a:t>   정량화</a:t>
            </a:r>
            <a:endParaRPr lang="en-US" altLang="ko-KR" sz="1000" dirty="0">
              <a:solidFill>
                <a:schemeClr val="tx1"/>
              </a:solidFill>
            </a:endParaRPr>
          </a:p>
          <a:p>
            <a:r>
              <a:rPr lang="ko-KR" altLang="en-US" sz="1000" dirty="0">
                <a:solidFill>
                  <a:schemeClr val="tx1"/>
                </a:solidFill>
                <a:sym typeface="Wingdings" panose="05000000000000000000" pitchFamily="2" charset="2"/>
              </a:rPr>
              <a:t> </a:t>
            </a:r>
            <a:r>
              <a:rPr lang="ko-KR" altLang="en-US" sz="1000" dirty="0">
                <a:solidFill>
                  <a:schemeClr val="tx1"/>
                </a:solidFill>
              </a:rPr>
              <a:t>가능성과 중대성     </a:t>
            </a:r>
            <a:endParaRPr lang="en-US" altLang="ko-KR" sz="1000" dirty="0">
              <a:solidFill>
                <a:schemeClr val="tx1"/>
              </a:solidFill>
            </a:endParaRPr>
          </a:p>
          <a:p>
            <a:r>
              <a:rPr lang="ko-KR" altLang="en-US" sz="1000" dirty="0">
                <a:solidFill>
                  <a:schemeClr val="tx1"/>
                </a:solidFill>
              </a:rPr>
              <a:t>  조합 </a:t>
            </a:r>
          </a:p>
        </p:txBody>
      </p:sp>
      <p:sp>
        <p:nvSpPr>
          <p:cNvPr id="26" name="직사각형 25"/>
          <p:cNvSpPr/>
          <p:nvPr/>
        </p:nvSpPr>
        <p:spPr>
          <a:xfrm>
            <a:off x="4200585" y="7172083"/>
            <a:ext cx="1134000" cy="761523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rIns="0" rtlCol="0" anchor="ctr"/>
          <a:lstStyle/>
          <a:p>
            <a:r>
              <a:rPr lang="ko-KR" altLang="en-US" sz="1000" spc="-150" dirty="0">
                <a:solidFill>
                  <a:schemeClr val="tx1"/>
                </a:solidFill>
                <a:sym typeface="Wingdings" panose="05000000000000000000" pitchFamily="2" charset="2"/>
              </a:rPr>
              <a:t> </a:t>
            </a:r>
            <a:r>
              <a:rPr lang="ko-KR" altLang="en-US" sz="1000" spc="-150" dirty="0">
                <a:solidFill>
                  <a:schemeClr val="tx1"/>
                </a:solidFill>
              </a:rPr>
              <a:t>유해</a:t>
            </a:r>
            <a:r>
              <a:rPr lang="en-US" altLang="ko-KR" sz="1000" spc="-150" dirty="0">
                <a:solidFill>
                  <a:schemeClr val="tx1"/>
                </a:solidFill>
              </a:rPr>
              <a:t>/</a:t>
            </a:r>
            <a:r>
              <a:rPr lang="ko-KR" altLang="en-US" sz="1000" spc="-150" dirty="0">
                <a:solidFill>
                  <a:schemeClr val="tx1"/>
                </a:solidFill>
              </a:rPr>
              <a:t>위험요인 발생</a:t>
            </a:r>
            <a:endParaRPr lang="en-US" altLang="ko-KR" sz="1000" spc="-150" dirty="0">
              <a:solidFill>
                <a:schemeClr val="tx1"/>
              </a:solidFill>
            </a:endParaRPr>
          </a:p>
          <a:p>
            <a:r>
              <a:rPr lang="ko-KR" altLang="en-US" sz="1000" spc="-150" dirty="0">
                <a:solidFill>
                  <a:schemeClr val="tx1"/>
                </a:solidFill>
              </a:rPr>
              <a:t>  가능성과  중대성 평가</a:t>
            </a:r>
            <a:endParaRPr lang="en-US" altLang="ko-KR" sz="1000" spc="-150" dirty="0">
              <a:solidFill>
                <a:schemeClr val="tx1"/>
              </a:solidFill>
            </a:endParaRPr>
          </a:p>
          <a:p>
            <a:r>
              <a:rPr lang="ko-KR" altLang="en-US" sz="1000" spc="-150" dirty="0">
                <a:solidFill>
                  <a:schemeClr val="tx1"/>
                </a:solidFill>
              </a:rPr>
              <a:t> </a:t>
            </a:r>
            <a:r>
              <a:rPr lang="ko-KR" altLang="en-US" sz="1000" spc="-150" dirty="0">
                <a:solidFill>
                  <a:schemeClr val="tx1"/>
                </a:solidFill>
                <a:sym typeface="Wingdings" panose="05000000000000000000" pitchFamily="2" charset="2"/>
              </a:rPr>
              <a:t> </a:t>
            </a:r>
            <a:r>
              <a:rPr lang="ko-KR" altLang="en-US" sz="1000" spc="-150" dirty="0">
                <a:solidFill>
                  <a:schemeClr val="tx1"/>
                </a:solidFill>
              </a:rPr>
              <a:t>위험수준  우선순위     </a:t>
            </a:r>
            <a:endParaRPr lang="en-US" altLang="ko-KR" sz="1000" spc="-150" dirty="0">
              <a:solidFill>
                <a:schemeClr val="tx1"/>
              </a:solidFill>
            </a:endParaRPr>
          </a:p>
          <a:p>
            <a:r>
              <a:rPr lang="en-US" altLang="ko-KR" sz="1000" spc="-150" dirty="0">
                <a:solidFill>
                  <a:schemeClr val="tx1"/>
                </a:solidFill>
              </a:rPr>
              <a:t>   </a:t>
            </a:r>
            <a:r>
              <a:rPr lang="ko-KR" altLang="en-US" sz="1000" spc="-150" dirty="0">
                <a:solidFill>
                  <a:schemeClr val="tx1"/>
                </a:solidFill>
              </a:rPr>
              <a:t>결정</a:t>
            </a:r>
          </a:p>
        </p:txBody>
      </p:sp>
      <p:sp>
        <p:nvSpPr>
          <p:cNvPr id="27" name="직사각형 26"/>
          <p:cNvSpPr/>
          <p:nvPr/>
        </p:nvSpPr>
        <p:spPr>
          <a:xfrm>
            <a:off x="5405764" y="7172083"/>
            <a:ext cx="1134000" cy="761523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rIns="0" rtlCol="0" anchor="ctr"/>
          <a:lstStyle/>
          <a:p>
            <a:r>
              <a:rPr lang="ko-KR" altLang="en-US" sz="1000" dirty="0">
                <a:solidFill>
                  <a:schemeClr val="tx1"/>
                </a:solidFill>
                <a:sym typeface="Wingdings" panose="05000000000000000000" pitchFamily="2" charset="2"/>
              </a:rPr>
              <a:t> </a:t>
            </a:r>
            <a:r>
              <a:rPr lang="ko-KR" altLang="en-US" sz="1000" dirty="0">
                <a:solidFill>
                  <a:schemeClr val="tx1"/>
                </a:solidFill>
              </a:rPr>
              <a:t>위험성 수준</a:t>
            </a:r>
            <a:endParaRPr lang="en-US" altLang="ko-KR" sz="1000" dirty="0">
              <a:solidFill>
                <a:schemeClr val="tx1"/>
              </a:solidFill>
            </a:endParaRPr>
          </a:p>
          <a:p>
            <a:r>
              <a:rPr lang="ko-KR" altLang="en-US" sz="1000" dirty="0">
                <a:solidFill>
                  <a:schemeClr val="tx1"/>
                </a:solidFill>
              </a:rPr>
              <a:t>  보통 이상 대상</a:t>
            </a:r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C4539-36A1-40A8-AE8C-25BF1186A385}" type="slidenum">
              <a:rPr lang="ko-KR" altLang="en-US" smtClean="0"/>
              <a:pPr/>
              <a:t>13</a:t>
            </a:fld>
            <a:endParaRPr lang="ko-KR" alt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645553A-17ED-4FE0-BDF2-C329797D05AE}"/>
              </a:ext>
            </a:extLst>
          </p:cNvPr>
          <p:cNvSpPr txBox="1"/>
          <p:nvPr/>
        </p:nvSpPr>
        <p:spPr>
          <a:xfrm>
            <a:off x="225744" y="443615"/>
            <a:ext cx="3837374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Ⅲ. 2023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년도 안전보건 추진계획</a:t>
            </a:r>
          </a:p>
        </p:txBody>
      </p:sp>
    </p:spTree>
    <p:extLst>
      <p:ext uri="{BB962C8B-B14F-4D97-AF65-F5344CB8AC3E}">
        <p14:creationId xmlns:p14="http://schemas.microsoft.com/office/powerpoint/2010/main" val="16623769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직사각형 6">
            <a:extLst>
              <a:ext uri="{FF2B5EF4-FFF2-40B4-BE49-F238E27FC236}">
                <a16:creationId xmlns:a16="http://schemas.microsoft.com/office/drawing/2014/main" id="{8CD1367F-85CE-E5B6-8CA2-A842E892E7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6941" y="1951683"/>
            <a:ext cx="5637366" cy="614790"/>
          </a:xfrm>
          <a:prstGeom prst="roundRect">
            <a:avLst>
              <a:gd name="adj" fmla="val 0"/>
            </a:avLst>
          </a:prstGeom>
          <a:noFill/>
          <a:ln w="6350" cap="flat" cmpd="sng" algn="ctr">
            <a:noFill/>
            <a:prstDash val="solid"/>
          </a:ln>
          <a:effectLst/>
        </p:spPr>
        <p:txBody>
          <a:bodyPr lIns="90000" tIns="0" rIns="90000" bIns="0" rtlCol="0" anchor="t" anchorCtr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marR="0" lvl="0" indent="-17780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ko-KR" sz="1200" b="0" i="0" u="none" strike="noStrike" kern="1200" cap="none" spc="-30" normalizeH="0" baseline="0" noProof="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KoPub돋움체 Medium" panose="02020603020101020101" pitchFamily="18" charset="-127"/>
              <a:ea typeface="KoPub돋움체 Medium" panose="02020603020101020101" pitchFamily="18" charset="-127"/>
              <a:cs typeface="+mn-cs"/>
            </a:endParaRPr>
          </a:p>
        </p:txBody>
      </p:sp>
      <p:sp>
        <p:nvSpPr>
          <p:cNvPr id="54" name="모서리가 둥근 직사각형 20">
            <a:extLst>
              <a:ext uri="{FF2B5EF4-FFF2-40B4-BE49-F238E27FC236}">
                <a16:creationId xmlns:a16="http://schemas.microsoft.com/office/drawing/2014/main" id="{FFCA593A-F50F-4A89-3A2F-901FA209EFAE}"/>
              </a:ext>
            </a:extLst>
          </p:cNvPr>
          <p:cNvSpPr/>
          <p:nvPr/>
        </p:nvSpPr>
        <p:spPr>
          <a:xfrm>
            <a:off x="588465" y="1539443"/>
            <a:ext cx="5967906" cy="381542"/>
          </a:xfrm>
          <a:prstGeom prst="roundRect">
            <a:avLst>
              <a:gd name="adj" fmla="val 0"/>
            </a:avLst>
          </a:prstGeom>
          <a:solidFill>
            <a:srgbClr val="4BACC6">
              <a:lumMod val="20000"/>
              <a:lumOff val="80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rtlCol="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fontAlgn="base" latinLnBrk="0">
              <a:lnSpc>
                <a:spcPct val="120000"/>
              </a:lnSpc>
              <a:spcBef>
                <a:spcPts val="600"/>
              </a:spcBef>
              <a:spcAft>
                <a:spcPct val="0"/>
              </a:spcAft>
              <a:defRPr/>
            </a:pPr>
            <a:r>
              <a:rPr kumimoji="1" lang="ko-KR" altLang="en-US" sz="1400" b="1" i="0" u="none" strike="noStrike" kern="1200" cap="none" spc="-4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  </a:t>
            </a: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j-ea"/>
              </a:rPr>
              <a:t>안전보건 이행 생활화로 </a:t>
            </a:r>
            <a:r>
              <a:rPr kumimoji="1" lang="ko-KR" altLang="en-US" sz="1400" b="1" i="0" u="none" strike="noStrike" kern="1200" cap="none" spc="-4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자율 </a:t>
            </a:r>
            <a:r>
              <a:rPr kumimoji="1" lang="ko-KR" altLang="en-US" sz="1400" b="1" i="0" u="none" strike="noStrike" kern="1200" cap="none" spc="-40" normalizeH="0" baseline="0" noProof="0" dirty="0" err="1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예방체계</a:t>
            </a:r>
            <a:r>
              <a:rPr kumimoji="1" lang="ko-KR" altLang="en-US" sz="1400" b="1" i="0" u="none" strike="noStrike" kern="1200" cap="none" spc="-4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 구축</a:t>
            </a:r>
          </a:p>
        </p:txBody>
      </p:sp>
      <p:sp>
        <p:nvSpPr>
          <p:cNvPr id="55" name="모서리가 둥근 직사각형 20">
            <a:extLst>
              <a:ext uri="{FF2B5EF4-FFF2-40B4-BE49-F238E27FC236}">
                <a16:creationId xmlns:a16="http://schemas.microsoft.com/office/drawing/2014/main" id="{E9B74933-43D9-3E80-686B-DE4B3C0F2C9D}"/>
              </a:ext>
            </a:extLst>
          </p:cNvPr>
          <p:cNvSpPr/>
          <p:nvPr/>
        </p:nvSpPr>
        <p:spPr>
          <a:xfrm>
            <a:off x="273310" y="1539443"/>
            <a:ext cx="312873" cy="381542"/>
          </a:xfrm>
          <a:prstGeom prst="roundRect">
            <a:avLst>
              <a:gd name="adj" fmla="val 0"/>
            </a:avLst>
          </a:prstGeom>
          <a:solidFill>
            <a:srgbClr val="4F81BD">
              <a:lumMod val="75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rtlCol="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95324" rtl="0" eaLnBrk="1" fontAlgn="base" latinLnBrk="0" hangingPunct="1">
              <a:lnSpc>
                <a:spcPct val="12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400" b="1" i="0" u="none" strike="noStrike" kern="1200" cap="none" spc="-4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ea"/>
                <a:cs typeface="+mn-cs"/>
              </a:rPr>
              <a:t>3</a:t>
            </a:r>
            <a:endParaRPr kumimoji="1" lang="ko-KR" altLang="en-US" sz="1400" b="1" i="0" u="none" strike="noStrike" kern="1200" cap="none" spc="-40" normalizeH="0" baseline="0" noProof="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ea"/>
              <a:cs typeface="+mn-cs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D869C28A-0E52-CE83-5D16-811A0D2D5DAA}"/>
              </a:ext>
            </a:extLst>
          </p:cNvPr>
          <p:cNvSpPr txBox="1"/>
          <p:nvPr/>
        </p:nvSpPr>
        <p:spPr>
          <a:xfrm>
            <a:off x="870814" y="3863154"/>
            <a:ext cx="5690324" cy="5606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  <a:defRPr/>
            </a:pPr>
            <a:r>
              <a:rPr kumimoji="0" lang="ko-KR" altLang="en-US" sz="1200" b="1" i="0" u="none" strike="noStrike" kern="1200" cap="none" spc="-3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effectLst/>
                <a:uLnTx/>
                <a:uFillTx/>
                <a:latin typeface="+mn-ea"/>
              </a:rPr>
              <a:t>가</a:t>
            </a:r>
            <a:r>
              <a:rPr kumimoji="0" lang="en-US" altLang="ko-KR" sz="1200" b="1" i="0" u="none" strike="noStrike" kern="1200" cap="none" spc="-3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effectLst/>
                <a:uLnTx/>
                <a:uFillTx/>
                <a:latin typeface="+mn-ea"/>
              </a:rPr>
              <a:t>. </a:t>
            </a:r>
            <a:r>
              <a:rPr kumimoji="0" lang="ko-KR" altLang="en-US" sz="1200" b="1" i="0" u="none" strike="noStrike" kern="1200" cap="none" spc="-3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effectLst/>
                <a:uLnTx/>
                <a:uFillTx/>
                <a:latin typeface="+mn-ea"/>
              </a:rPr>
              <a:t>안전점검의 날 실시</a:t>
            </a: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>
              <a:lnSpc>
                <a:spcPts val="2000"/>
              </a:lnSpc>
              <a:defRPr/>
            </a:pP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  </a:t>
            </a:r>
            <a:r>
              <a:rPr lang="ko-KR" altLang="en-US" sz="1200" dirty="0">
                <a:latin typeface="+mn-ea"/>
              </a:rPr>
              <a:t>○ 주기 </a:t>
            </a:r>
            <a:r>
              <a:rPr lang="en-US" altLang="ko-KR" sz="1200" dirty="0">
                <a:latin typeface="+mn-ea"/>
              </a:rPr>
              <a:t>: </a:t>
            </a:r>
            <a:r>
              <a:rPr lang="ko-KR" altLang="ko-KR" sz="1200" dirty="0">
                <a:cs typeface="Times New Roman" panose="02020603050405020304" pitchFamily="18" charset="0"/>
              </a:rPr>
              <a:t>매월</a:t>
            </a:r>
            <a:r>
              <a:rPr lang="en-US" altLang="ko-KR" sz="1200" dirty="0">
                <a:cs typeface="Times New Roman" panose="02020603050405020304" pitchFamily="18" charset="0"/>
              </a:rPr>
              <a:t> 4</a:t>
            </a:r>
            <a:r>
              <a:rPr lang="ko-KR" altLang="ko-KR" sz="1200" dirty="0">
                <a:cs typeface="Times New Roman" panose="02020603050405020304" pitchFamily="18" charset="0"/>
              </a:rPr>
              <a:t>일</a:t>
            </a:r>
            <a:r>
              <a:rPr lang="en-US" altLang="ko-KR" sz="1200" dirty="0">
                <a:cs typeface="Times New Roman" panose="02020603050405020304" pitchFamily="18" charset="0"/>
              </a:rPr>
              <a:t> 08:30 ~ 09:30 (</a:t>
            </a:r>
            <a:r>
              <a:rPr lang="ko-KR" altLang="ko-KR" sz="1200" dirty="0">
                <a:cs typeface="Times New Roman" panose="02020603050405020304" pitchFamily="18" charset="0"/>
              </a:rPr>
              <a:t>휴일인 경우 직후 근무일</a:t>
            </a:r>
            <a:r>
              <a:rPr lang="en-US" altLang="ko-KR" sz="1200" dirty="0">
                <a:cs typeface="Times New Roman" panose="02020603050405020304" pitchFamily="18" charset="0"/>
              </a:rPr>
              <a:t>)</a:t>
            </a:r>
          </a:p>
          <a:p>
            <a:pPr defTabSz="829544">
              <a:lnSpc>
                <a:spcPts val="2000"/>
              </a:lnSpc>
            </a:pPr>
            <a:r>
              <a:rPr kumimoji="0" lang="en-US" altLang="ko-KR" sz="1200" b="0" i="0" u="none" strike="noStrike" kern="1200" cap="none" spc="-3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effectLst/>
                <a:uLnTx/>
                <a:uFillTx/>
                <a:latin typeface="+mn-ea"/>
              </a:rPr>
              <a:t>   </a:t>
            </a:r>
            <a:r>
              <a:rPr lang="ko-KR" altLang="en-US" sz="1200" dirty="0">
                <a:latin typeface="+mn-ea"/>
              </a:rPr>
              <a:t>○ 주관 </a:t>
            </a:r>
            <a:r>
              <a:rPr lang="en-US" altLang="ko-KR" sz="1200" dirty="0">
                <a:latin typeface="+mn-ea"/>
              </a:rPr>
              <a:t>: </a:t>
            </a:r>
            <a:r>
              <a:rPr lang="ko-KR" altLang="en-US" sz="1200" dirty="0">
                <a:latin typeface="+mn-ea"/>
              </a:rPr>
              <a:t>총괄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 err="1">
                <a:latin typeface="+mn-ea"/>
              </a:rPr>
              <a:t>안전보건팀</a:t>
            </a:r>
            <a:endParaRPr lang="en-US" altLang="ko-KR" sz="1200" dirty="0">
              <a:latin typeface="+mn-ea"/>
            </a:endParaRPr>
          </a:p>
          <a:p>
            <a:pPr defTabSz="829544">
              <a:lnSpc>
                <a:spcPts val="2000"/>
              </a:lnSpc>
            </a:pPr>
            <a:endParaRPr lang="en-US" altLang="ko-KR" sz="1200" dirty="0">
              <a:latin typeface="+mn-ea"/>
            </a:endParaRPr>
          </a:p>
          <a:p>
            <a:pPr defTabSz="829544">
              <a:lnSpc>
                <a:spcPts val="2000"/>
              </a:lnSpc>
            </a:pPr>
            <a:endParaRPr lang="en-US" altLang="ko-KR" sz="1200" dirty="0">
              <a:latin typeface="+mn-ea"/>
            </a:endParaRPr>
          </a:p>
          <a:p>
            <a:pPr defTabSz="829544">
              <a:lnSpc>
                <a:spcPts val="2000"/>
              </a:lnSpc>
            </a:pPr>
            <a:endParaRPr lang="en-US" altLang="ko-KR" sz="1200" dirty="0">
              <a:latin typeface="+mn-ea"/>
            </a:endParaRPr>
          </a:p>
          <a:p>
            <a:pPr defTabSz="829544">
              <a:lnSpc>
                <a:spcPts val="1600"/>
              </a:lnSpc>
            </a:pPr>
            <a:endParaRPr lang="en-US" altLang="ko-KR" sz="1200" dirty="0">
              <a:latin typeface="+mn-ea"/>
            </a:endParaRPr>
          </a:p>
          <a:p>
            <a:pPr defTabSz="829544">
              <a:lnSpc>
                <a:spcPts val="2000"/>
              </a:lnSpc>
            </a:pPr>
            <a:r>
              <a:rPr lang="en-US" altLang="ko-KR" sz="1200" dirty="0">
                <a:latin typeface="+mn-ea"/>
              </a:rPr>
              <a:t>  </a:t>
            </a:r>
            <a:r>
              <a:rPr lang="ko-KR" altLang="en-US" sz="1200" dirty="0">
                <a:latin typeface="+mn-ea"/>
              </a:rPr>
              <a:t>○ 주요 </a:t>
            </a:r>
            <a:r>
              <a:rPr lang="ko-KR" altLang="en-US" sz="1200" dirty="0" err="1">
                <a:latin typeface="+mn-ea"/>
              </a:rPr>
              <a:t>실시사항</a:t>
            </a:r>
            <a:endParaRPr lang="en-US" altLang="ko-KR" sz="1200" dirty="0">
              <a:latin typeface="+mn-ea"/>
            </a:endParaRPr>
          </a:p>
          <a:p>
            <a:pPr defTabSz="829544">
              <a:lnSpc>
                <a:spcPts val="2000"/>
              </a:lnSpc>
            </a:pPr>
            <a:r>
              <a:rPr kumimoji="0" lang="en-US" altLang="ko-KR" sz="1200" i="0" u="none" strike="noStrike" kern="1200" cap="none" spc="-3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effectLst/>
                <a:uLnTx/>
                <a:uFillTx/>
                <a:latin typeface="+mn-ea"/>
              </a:rPr>
              <a:t>      - </a:t>
            </a:r>
            <a:r>
              <a:rPr lang="ko-KR" altLang="en-US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안전사고 예방 </a:t>
            </a:r>
            <a:r>
              <a:rPr lang="ko-KR" altLang="en-US" sz="1200" dirty="0" err="1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점검활동</a:t>
            </a:r>
            <a:r>
              <a:rPr lang="en-US" altLang="ko-KR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(</a:t>
            </a:r>
            <a:r>
              <a:rPr lang="ko-KR" altLang="en-US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각 </a:t>
            </a:r>
            <a:r>
              <a:rPr lang="ko-KR" altLang="en-US" sz="1200" dirty="0" err="1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운영주관자</a:t>
            </a:r>
            <a:r>
              <a:rPr lang="en-US" altLang="ko-KR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)  </a:t>
            </a:r>
          </a:p>
          <a:p>
            <a:pPr defTabSz="829544">
              <a:lnSpc>
                <a:spcPts val="2000"/>
              </a:lnSpc>
            </a:pPr>
            <a:r>
              <a:rPr lang="en-US" altLang="ko-KR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        </a:t>
            </a:r>
            <a:r>
              <a:rPr lang="ko-KR" altLang="en-US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시설</a:t>
            </a:r>
            <a:r>
              <a:rPr lang="en-US" altLang="ko-KR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lang="ko-KR" altLang="en-US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장비</a:t>
            </a:r>
            <a:r>
              <a:rPr lang="en-US" altLang="ko-KR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lang="ko-KR" altLang="en-US" sz="1200" dirty="0" err="1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안전보호구</a:t>
            </a:r>
            <a:r>
              <a:rPr lang="en-US" altLang="ko-KR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, MSDS</a:t>
            </a:r>
            <a:r>
              <a:rPr lang="ko-KR" altLang="en-US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 관리상태 및 이상유무 점검</a:t>
            </a:r>
            <a:r>
              <a:rPr lang="ko-KR" altLang="en-US" sz="1200" dirty="0">
                <a:latin typeface="+mn-ea"/>
                <a:sym typeface="Wingdings" panose="05000000000000000000" pitchFamily="2" charset="2"/>
              </a:rPr>
              <a:t> </a:t>
            </a:r>
            <a:endParaRPr lang="en-US" altLang="ko-KR" sz="1200" dirty="0">
              <a:latin typeface="+mn-ea"/>
              <a:sym typeface="Wingdings" panose="05000000000000000000" pitchFamily="2" charset="2"/>
            </a:endParaRPr>
          </a:p>
          <a:p>
            <a:pPr defTabSz="829544">
              <a:lnSpc>
                <a:spcPts val="2000"/>
              </a:lnSpc>
            </a:pPr>
            <a:r>
              <a:rPr lang="en-US" altLang="ko-KR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        </a:t>
            </a:r>
            <a:r>
              <a:rPr lang="ko-KR" altLang="en-US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분야별</a:t>
            </a:r>
            <a:r>
              <a:rPr lang="en-US" altLang="ko-KR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/</a:t>
            </a:r>
            <a:r>
              <a:rPr lang="ko-KR" altLang="en-US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시기별 안전사고 발생 중요 위험요소 확인 점검</a:t>
            </a:r>
            <a:endParaRPr lang="ko-KR" altLang="en-US" sz="1200" dirty="0">
              <a:latin typeface="+mn-ea"/>
              <a:sym typeface="Wingdings" panose="05000000000000000000" pitchFamily="2" charset="2"/>
            </a:endParaRPr>
          </a:p>
          <a:p>
            <a:pPr lvl="0" indent="247650" defTabSz="914400" eaLnBrk="0" fontAlgn="base" hangingPunct="0">
              <a:lnSpc>
                <a:spcPts val="2000"/>
              </a:lnSpc>
            </a:pPr>
            <a:r>
              <a:rPr lang="en-US" altLang="ko-KR" sz="1200" dirty="0">
                <a:latin typeface="+mn-ea"/>
                <a:cs typeface="Times New Roman" panose="02020603050405020304" pitchFamily="18" charset="0"/>
              </a:rPr>
              <a:t> - </a:t>
            </a:r>
            <a:r>
              <a:rPr lang="ko-KR" altLang="en-US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소속직원 </a:t>
            </a:r>
            <a:r>
              <a:rPr lang="ko-KR" altLang="en-US" sz="1200" dirty="0" err="1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집합교육</a:t>
            </a:r>
            <a:r>
              <a:rPr lang="ko-KR" altLang="en-US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 실시</a:t>
            </a:r>
            <a:r>
              <a:rPr lang="en-US" altLang="ko-KR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(</a:t>
            </a:r>
            <a:r>
              <a:rPr lang="ko-KR" altLang="en-US" sz="1200" dirty="0" err="1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운영주관자</a:t>
            </a:r>
            <a:r>
              <a:rPr lang="en-US" altLang="ko-KR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)</a:t>
            </a:r>
            <a:endParaRPr lang="en-US" altLang="ko-KR" sz="1200" dirty="0">
              <a:latin typeface="+mn-ea"/>
              <a:sym typeface="Wingdings" panose="05000000000000000000" pitchFamily="2" charset="2"/>
            </a:endParaRPr>
          </a:p>
          <a:p>
            <a:pPr lvl="0" indent="247650" defTabSz="914400" eaLnBrk="0" fontAlgn="base" hangingPunct="0">
              <a:lnSpc>
                <a:spcPts val="2000"/>
              </a:lnSpc>
            </a:pPr>
            <a:r>
              <a:rPr lang="en-US" altLang="ko-KR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    </a:t>
            </a:r>
            <a:r>
              <a:rPr lang="ko-KR" altLang="en-US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각 업무분야별 점검결과 및 </a:t>
            </a:r>
            <a:r>
              <a:rPr lang="ko-KR" altLang="en-US" sz="1200" dirty="0" err="1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지적사항</a:t>
            </a:r>
            <a:r>
              <a:rPr lang="ko-KR" altLang="en-US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 피드백</a:t>
            </a:r>
            <a:endParaRPr lang="en-US" altLang="ko-KR" sz="1200" dirty="0">
              <a:latin typeface="+mn-ea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 lvl="0" indent="247650" defTabSz="914400" eaLnBrk="0" fontAlgn="base" hangingPunct="0">
              <a:lnSpc>
                <a:spcPts val="2000"/>
              </a:lnSpc>
            </a:pPr>
            <a:r>
              <a:rPr lang="en-US" altLang="ko-KR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    </a:t>
            </a:r>
            <a:r>
              <a:rPr lang="ko-KR" altLang="en-US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월간 중점 이행사항 교육 실시</a:t>
            </a:r>
            <a:r>
              <a:rPr lang="en-US" altLang="ko-KR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(</a:t>
            </a:r>
            <a:r>
              <a:rPr lang="ko-KR" altLang="en-US" sz="1200" dirty="0" err="1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법정교육</a:t>
            </a:r>
            <a:r>
              <a:rPr lang="ko-KR" altLang="en-US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 병행</a:t>
            </a:r>
            <a:r>
              <a:rPr lang="en-US" altLang="ko-KR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)</a:t>
            </a:r>
            <a:r>
              <a:rPr lang="en-US" altLang="ko-KR" sz="1200" dirty="0">
                <a:latin typeface="+mn-ea"/>
                <a:sym typeface="Wingdings" panose="05000000000000000000" pitchFamily="2" charset="2"/>
              </a:rPr>
              <a:t> </a:t>
            </a:r>
          </a:p>
          <a:p>
            <a:pPr lvl="0" indent="247650" defTabSz="914400" eaLnBrk="0" fontAlgn="base" hangingPunct="0">
              <a:lnSpc>
                <a:spcPts val="2000"/>
              </a:lnSpc>
            </a:pPr>
            <a:r>
              <a:rPr lang="en-US" altLang="ko-KR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    </a:t>
            </a:r>
            <a:r>
              <a:rPr lang="ko-KR" altLang="en-US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건의사항 수렴 및 </a:t>
            </a:r>
            <a:r>
              <a:rPr lang="ko-KR" altLang="en-US" sz="1200" dirty="0" err="1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조치방안</a:t>
            </a:r>
            <a:r>
              <a:rPr lang="ko-KR" altLang="en-US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 강구</a:t>
            </a:r>
            <a:endParaRPr lang="en-US" altLang="ko-KR" sz="1200" dirty="0">
              <a:latin typeface="+mn-ea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 lvl="0" defTabSz="914400" eaLnBrk="0" fontAlgn="base" hangingPunct="0">
              <a:lnSpc>
                <a:spcPts val="2000"/>
              </a:lnSpc>
            </a:pPr>
            <a:r>
              <a:rPr lang="ko-KR" altLang="en-US" sz="1200" dirty="0">
                <a:latin typeface="+mn-ea"/>
              </a:rPr>
              <a:t>   ○ 안전점검의 날 </a:t>
            </a:r>
            <a:r>
              <a:rPr lang="ko-KR" altLang="en-US" sz="1200" dirty="0" err="1">
                <a:latin typeface="+mn-ea"/>
              </a:rPr>
              <a:t>실시사항</a:t>
            </a:r>
            <a:r>
              <a:rPr lang="ko-KR" altLang="en-US" sz="1200" dirty="0">
                <a:latin typeface="+mn-ea"/>
              </a:rPr>
              <a:t> 안전보건팀에 제출</a:t>
            </a:r>
            <a:endParaRPr lang="en-US" altLang="ko-KR" sz="1200" dirty="0">
              <a:latin typeface="+mn-ea"/>
            </a:endParaRPr>
          </a:p>
          <a:p>
            <a:pPr lvl="0" defTabSz="914400" eaLnBrk="0" fontAlgn="base" hangingPunct="0">
              <a:lnSpc>
                <a:spcPts val="2000"/>
              </a:lnSpc>
            </a:pPr>
            <a:r>
              <a:rPr lang="en-US" altLang="ko-KR" sz="1200" dirty="0">
                <a:latin typeface="+mn-ea"/>
              </a:rPr>
              <a:t>       - </a:t>
            </a:r>
            <a:r>
              <a:rPr lang="ko-KR" altLang="en-US" sz="1200" dirty="0">
                <a:latin typeface="+mn-ea"/>
              </a:rPr>
              <a:t>실시결과 및 현장 건의사항 관리</a:t>
            </a:r>
            <a:r>
              <a:rPr lang="en-US" altLang="ko-KR" sz="1200" dirty="0">
                <a:latin typeface="+mn-ea"/>
              </a:rPr>
              <a:t> (</a:t>
            </a:r>
            <a:r>
              <a:rPr lang="ko-KR" altLang="en-US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안전보건 우수사례 발굴 병행</a:t>
            </a: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)</a:t>
            </a:r>
            <a:endParaRPr lang="en-US" altLang="ko-KR" sz="1200" dirty="0">
              <a:latin typeface="+mn-ea"/>
              <a:sym typeface="Wingdings" panose="05000000000000000000" pitchFamily="2" charset="2"/>
            </a:endParaRPr>
          </a:p>
          <a:p>
            <a:pPr lvl="0" defTabSz="914400" eaLnBrk="0" fontAlgn="base" hangingPunct="0">
              <a:lnSpc>
                <a:spcPts val="1000"/>
              </a:lnSpc>
              <a:spcBef>
                <a:spcPct val="0"/>
              </a:spcBef>
            </a:pPr>
            <a:r>
              <a:rPr lang="en-US" altLang="ko-KR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  </a:t>
            </a:r>
          </a:p>
          <a:p>
            <a:pPr defTabSz="829544">
              <a:lnSpc>
                <a:spcPts val="2000"/>
              </a:lnSpc>
            </a:pPr>
            <a:r>
              <a:rPr kumimoji="0" lang="ko-KR" altLang="en-US" sz="1200" b="1" i="0" u="none" strike="noStrike" kern="1200" cap="none" spc="-3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effectLst/>
                <a:uLnTx/>
                <a:uFillTx/>
                <a:latin typeface="+mn-ea"/>
              </a:rPr>
              <a:t>나</a:t>
            </a:r>
            <a:r>
              <a:rPr kumimoji="0" lang="en-US" altLang="ko-KR" sz="1200" b="1" i="0" u="none" strike="noStrike" kern="1200" cap="none" spc="-3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effectLst/>
                <a:uLnTx/>
                <a:uFillTx/>
                <a:latin typeface="+mn-ea"/>
              </a:rPr>
              <a:t>. </a:t>
            </a:r>
            <a:r>
              <a:rPr kumimoji="0" lang="ko-KR" altLang="en-US" sz="1200" b="1" i="0" u="none" strike="noStrike" kern="1200" cap="none" spc="-3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effectLst/>
                <a:uLnTx/>
                <a:uFillTx/>
                <a:latin typeface="+mn-ea"/>
              </a:rPr>
              <a:t>안전보건 생활화를 위한 지원활동</a:t>
            </a:r>
            <a:endParaRPr kumimoji="0" lang="en-US" altLang="ko-KR" sz="1200" b="1" i="0" u="none" strike="noStrike" kern="1200" cap="none" spc="-30" normalizeH="0" baseline="0" noProof="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effectLst/>
              <a:uLnTx/>
              <a:uFillTx/>
              <a:latin typeface="+mn-ea"/>
            </a:endParaRPr>
          </a:p>
          <a:p>
            <a:pPr defTabSz="829544">
              <a:lnSpc>
                <a:spcPts val="2000"/>
              </a:lnSpc>
            </a:pP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  </a:t>
            </a:r>
            <a:r>
              <a:rPr lang="ko-KR" altLang="en-US" sz="1200" dirty="0">
                <a:latin typeface="+mn-ea"/>
              </a:rPr>
              <a:t>○ </a:t>
            </a:r>
            <a:r>
              <a:rPr kumimoji="0" lang="ko-KR" altLang="en-US" sz="1200" b="0" i="0" u="none" strike="noStrike" kern="1200" cap="none" spc="-3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effectLst/>
                <a:uLnTx/>
                <a:uFillTx/>
                <a:latin typeface="+mn-ea"/>
              </a:rPr>
              <a:t>안전점검의 날 리포트 발행</a:t>
            </a:r>
            <a:r>
              <a:rPr kumimoji="0" lang="en-US" altLang="ko-KR" sz="1200" b="0" i="0" u="none" strike="noStrike" kern="1200" cap="none" spc="-3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effectLst/>
                <a:uLnTx/>
                <a:uFillTx/>
                <a:latin typeface="+mn-ea"/>
              </a:rPr>
              <a:t>(</a:t>
            </a:r>
            <a:r>
              <a:rPr kumimoji="0" lang="ko-KR" altLang="en-US" sz="1200" b="0" i="0" u="none" strike="noStrike" kern="1200" cap="none" spc="-30" normalizeH="0" baseline="0" noProof="0" dirty="0" err="1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effectLst/>
                <a:uLnTx/>
                <a:uFillTx/>
                <a:latin typeface="+mn-ea"/>
              </a:rPr>
              <a:t>안전보건팀</a:t>
            </a:r>
            <a:r>
              <a:rPr kumimoji="0" lang="en-US" altLang="ko-KR" sz="1200" b="0" i="0" u="none" strike="noStrike" kern="1200" cap="none" spc="-3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effectLst/>
                <a:uLnTx/>
                <a:uFillTx/>
                <a:latin typeface="+mn-ea"/>
              </a:rPr>
              <a:t>, </a:t>
            </a:r>
            <a:r>
              <a:rPr kumimoji="0" lang="ko-KR" altLang="en-US" sz="1200" b="0" i="0" u="none" strike="noStrike" kern="1200" cap="none" spc="-3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effectLst/>
                <a:uLnTx/>
                <a:uFillTx/>
                <a:latin typeface="+mn-ea"/>
              </a:rPr>
              <a:t>현장 게시 및 </a:t>
            </a:r>
            <a:r>
              <a:rPr kumimoji="0" lang="ko-KR" altLang="en-US" sz="1200" b="0" i="0" u="none" strike="noStrike" kern="1200" cap="none" spc="-30" normalizeH="0" baseline="0" noProof="0" dirty="0" err="1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effectLst/>
                <a:uLnTx/>
                <a:uFillTx/>
                <a:latin typeface="+mn-ea"/>
              </a:rPr>
              <a:t>교육시</a:t>
            </a:r>
            <a:r>
              <a:rPr kumimoji="0" lang="ko-KR" altLang="en-US" sz="1200" b="0" i="0" u="none" strike="noStrike" kern="1200" cap="none" spc="-3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effectLst/>
                <a:uLnTx/>
                <a:uFillTx/>
                <a:latin typeface="+mn-ea"/>
              </a:rPr>
              <a:t> 활용</a:t>
            </a:r>
            <a:r>
              <a:rPr kumimoji="0" lang="en-US" altLang="ko-KR" sz="1200" b="0" i="0" u="none" strike="noStrike" kern="1200" cap="none" spc="-3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effectLst/>
                <a:uLnTx/>
                <a:uFillTx/>
                <a:latin typeface="+mn-ea"/>
              </a:rPr>
              <a:t>)</a:t>
            </a:r>
          </a:p>
          <a:p>
            <a:pPr defTabSz="829544">
              <a:lnSpc>
                <a:spcPts val="2000"/>
              </a:lnSpc>
            </a:pPr>
            <a:r>
              <a:rPr lang="ko-KR" altLang="en-US" sz="1200" dirty="0">
                <a:latin typeface="+mn-ea"/>
              </a:rPr>
              <a:t>      </a:t>
            </a:r>
            <a:r>
              <a:rPr lang="en-US" altLang="ko-KR" sz="1200" dirty="0">
                <a:latin typeface="+mn-ea"/>
              </a:rPr>
              <a:t>-</a:t>
            </a:r>
            <a:r>
              <a:rPr lang="ko-KR" altLang="en-US" sz="1200" dirty="0">
                <a:latin typeface="+mn-ea"/>
              </a:rPr>
              <a:t> 매월 중점 이행 사항 및 </a:t>
            </a:r>
            <a:r>
              <a:rPr lang="ko-KR" altLang="en-US" sz="1200" dirty="0" err="1">
                <a:latin typeface="+mn-ea"/>
              </a:rPr>
              <a:t>이슈사항</a:t>
            </a:r>
            <a:r>
              <a:rPr lang="ko-KR" altLang="en-US" sz="1200" dirty="0">
                <a:latin typeface="+mn-ea"/>
              </a:rPr>
              <a:t> 전사 공유</a:t>
            </a:r>
            <a:endParaRPr kumimoji="0" lang="en-US" altLang="ko-KR" sz="1200" b="0" i="0" u="none" strike="noStrike" kern="1200" cap="none" spc="-30" normalizeH="0" baseline="0" noProof="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effectLst/>
              <a:uLnTx/>
              <a:uFillTx/>
              <a:latin typeface="+mn-ea"/>
            </a:endParaRPr>
          </a:p>
          <a:p>
            <a:pPr>
              <a:lnSpc>
                <a:spcPts val="2000"/>
              </a:lnSpc>
              <a:defRPr/>
            </a:pPr>
            <a:r>
              <a:rPr lang="ko-KR" altLang="en-US" sz="1200" dirty="0">
                <a:latin typeface="+mn-ea"/>
              </a:rPr>
              <a:t>   ○ 안전한 </a:t>
            </a:r>
            <a:r>
              <a:rPr lang="ko-KR" altLang="en-US" sz="1200" dirty="0" err="1">
                <a:latin typeface="+mn-ea"/>
              </a:rPr>
              <a:t>직장만들기</a:t>
            </a:r>
            <a:r>
              <a:rPr lang="ko-KR" altLang="en-US" sz="1200" dirty="0">
                <a:latin typeface="+mn-ea"/>
              </a:rPr>
              <a:t> 우수사례 발굴</a:t>
            </a:r>
            <a:r>
              <a:rPr lang="en-US" altLang="ko-KR" sz="1200" dirty="0">
                <a:latin typeface="+mn-ea"/>
              </a:rPr>
              <a:t> </a:t>
            </a:r>
            <a:r>
              <a:rPr lang="ko-KR" altLang="en-US" sz="1200" dirty="0">
                <a:latin typeface="+mn-ea"/>
              </a:rPr>
              <a:t>및 </a:t>
            </a:r>
            <a:r>
              <a:rPr lang="ko-KR" altLang="en-US" sz="1200" dirty="0" err="1">
                <a:latin typeface="+mn-ea"/>
              </a:rPr>
              <a:t>우수사례집</a:t>
            </a:r>
            <a:r>
              <a:rPr lang="ko-KR" altLang="en-US" sz="1200" dirty="0">
                <a:latin typeface="+mn-ea"/>
              </a:rPr>
              <a:t> 발행</a:t>
            </a:r>
            <a:r>
              <a:rPr lang="en-US" altLang="ko-KR" sz="1200" dirty="0">
                <a:latin typeface="+mn-ea"/>
              </a:rPr>
              <a:t>(</a:t>
            </a:r>
            <a:r>
              <a:rPr lang="ko-KR" altLang="en-US" sz="1200" dirty="0">
                <a:latin typeface="+mn-ea"/>
              </a:rPr>
              <a:t>전사 공유</a:t>
            </a:r>
            <a:r>
              <a:rPr lang="en-US" altLang="ko-KR" sz="1200" dirty="0">
                <a:latin typeface="+mn-ea"/>
              </a:rPr>
              <a:t>)</a:t>
            </a:r>
            <a:endParaRPr lang="en-US" altLang="ko-KR" sz="1200" dirty="0">
              <a:solidFill>
                <a:schemeClr val="accent1">
                  <a:lumMod val="50000"/>
                </a:schemeClr>
              </a:solidFill>
              <a:latin typeface="+mn-ea"/>
            </a:endParaRPr>
          </a:p>
        </p:txBody>
      </p:sp>
      <p:sp>
        <p:nvSpPr>
          <p:cNvPr id="58" name="사각형: 둥근 모서리 57">
            <a:extLst>
              <a:ext uri="{FF2B5EF4-FFF2-40B4-BE49-F238E27FC236}">
                <a16:creationId xmlns:a16="http://schemas.microsoft.com/office/drawing/2014/main" id="{812AA531-5172-34A0-BC0C-FE32F60059E1}"/>
              </a:ext>
            </a:extLst>
          </p:cNvPr>
          <p:cNvSpPr/>
          <p:nvPr/>
        </p:nvSpPr>
        <p:spPr>
          <a:xfrm>
            <a:off x="575767" y="3503782"/>
            <a:ext cx="4287177" cy="24396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</a:rPr>
              <a:t>자율 안전보건 </a:t>
            </a:r>
            <a:r>
              <a:rPr lang="ko-KR" altLang="en-US" sz="1200" b="1" spc="-70" dirty="0" err="1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</a:rPr>
              <a:t>이행활동</a:t>
            </a:r>
            <a:r>
              <a:rPr lang="ko-KR" altLang="en-US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</a:rPr>
              <a:t> 실시</a:t>
            </a:r>
          </a:p>
        </p:txBody>
      </p:sp>
      <p:sp>
        <p:nvSpPr>
          <p:cNvPr id="6" name="Round Diagonal Corner Rectangle 1">
            <a:extLst>
              <a:ext uri="{FF2B5EF4-FFF2-40B4-BE49-F238E27FC236}">
                <a16:creationId xmlns:a16="http://schemas.microsoft.com/office/drawing/2014/main" id="{A3C893D9-A2C6-5526-D0C9-D8D42D6C531A}"/>
              </a:ext>
            </a:extLst>
          </p:cNvPr>
          <p:cNvSpPr/>
          <p:nvPr/>
        </p:nvSpPr>
        <p:spPr>
          <a:xfrm>
            <a:off x="273310" y="2144968"/>
            <a:ext cx="6283061" cy="1110627"/>
          </a:xfrm>
          <a:prstGeom prst="rect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 defTabSz="914400">
              <a:lnSpc>
                <a:spcPts val="2000"/>
              </a:lnSpc>
              <a:defRPr/>
            </a:pPr>
            <a:r>
              <a:rPr lang="ko-KR" altLang="en-US" sz="1200" b="1" dirty="0">
                <a:latin typeface="+mn-ea"/>
              </a:rPr>
              <a:t>사업장이 전국에 산재되어 있어 개별사업장의 일사불란한 </a:t>
            </a:r>
            <a:r>
              <a:rPr lang="ko-KR" altLang="en-US" sz="1200" b="1" dirty="0" err="1">
                <a:latin typeface="+mn-ea"/>
              </a:rPr>
              <a:t>이행체계</a:t>
            </a:r>
            <a:r>
              <a:rPr lang="ko-KR" altLang="en-US" sz="1200" b="1" dirty="0">
                <a:latin typeface="+mn-ea"/>
              </a:rPr>
              <a:t> 구축이 산재 예방의 핵심과제</a:t>
            </a:r>
            <a:r>
              <a:rPr lang="ko-KR" altLang="en-US" sz="1200" dirty="0">
                <a:latin typeface="+mn-ea"/>
              </a:rPr>
              <a:t>임에 따라 </a:t>
            </a:r>
            <a:r>
              <a:rPr lang="ko-KR" altLang="en-US" sz="1200" b="1" dirty="0">
                <a:latin typeface="+mn-ea"/>
              </a:rPr>
              <a:t>현장 자체의 점검 및 개선활동을 생활화</a:t>
            </a:r>
            <a:r>
              <a:rPr lang="ko-KR" altLang="en-US" sz="1200" dirty="0">
                <a:latin typeface="+mn-ea"/>
              </a:rPr>
              <a:t>하고자 매월 </a:t>
            </a:r>
            <a:r>
              <a:rPr lang="en-US" altLang="ko-KR" sz="1200" dirty="0">
                <a:latin typeface="+mn-ea"/>
              </a:rPr>
              <a:t>4</a:t>
            </a:r>
            <a:r>
              <a:rPr lang="ko-KR" altLang="en-US" sz="1200" dirty="0">
                <a:latin typeface="+mn-ea"/>
              </a:rPr>
              <a:t>일 안전점검의 날 활성화 및 정착을 중점 추진하고 동시에 전사적 관심을 지속 유지하고자 본사의 관련 안전보건 활동을 주기적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반복적으로 시행</a:t>
            </a:r>
            <a:endParaRPr kumimoji="0" lang="ko-KR" altLang="en-US" sz="120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ea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4557932"/>
              </p:ext>
            </p:extLst>
          </p:nvPr>
        </p:nvGraphicFramePr>
        <p:xfrm>
          <a:off x="575769" y="4682490"/>
          <a:ext cx="5954714" cy="8610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21524">
                  <a:extLst>
                    <a:ext uri="{9D8B030D-6E8A-4147-A177-3AD203B41FA5}">
                      <a16:colId xmlns:a16="http://schemas.microsoft.com/office/drawing/2014/main" val="3058820683"/>
                    </a:ext>
                  </a:extLst>
                </a:gridCol>
                <a:gridCol w="1006638">
                  <a:extLst>
                    <a:ext uri="{9D8B030D-6E8A-4147-A177-3AD203B41FA5}">
                      <a16:colId xmlns:a16="http://schemas.microsoft.com/office/drawing/2014/main" val="3563826784"/>
                    </a:ext>
                  </a:extLst>
                </a:gridCol>
                <a:gridCol w="1006638">
                  <a:extLst>
                    <a:ext uri="{9D8B030D-6E8A-4147-A177-3AD203B41FA5}">
                      <a16:colId xmlns:a16="http://schemas.microsoft.com/office/drawing/2014/main" val="1510985429"/>
                    </a:ext>
                  </a:extLst>
                </a:gridCol>
                <a:gridCol w="1006638">
                  <a:extLst>
                    <a:ext uri="{9D8B030D-6E8A-4147-A177-3AD203B41FA5}">
                      <a16:colId xmlns:a16="http://schemas.microsoft.com/office/drawing/2014/main" val="2199143107"/>
                    </a:ext>
                  </a:extLst>
                </a:gridCol>
                <a:gridCol w="1006638">
                  <a:extLst>
                    <a:ext uri="{9D8B030D-6E8A-4147-A177-3AD203B41FA5}">
                      <a16:colId xmlns:a16="http://schemas.microsoft.com/office/drawing/2014/main" val="3269931420"/>
                    </a:ext>
                  </a:extLst>
                </a:gridCol>
                <a:gridCol w="1006638">
                  <a:extLst>
                    <a:ext uri="{9D8B030D-6E8A-4147-A177-3AD203B41FA5}">
                      <a16:colId xmlns:a16="http://schemas.microsoft.com/office/drawing/2014/main" val="3728581550"/>
                    </a:ext>
                  </a:extLst>
                </a:gridCol>
              </a:tblGrid>
              <a:tr h="273047">
                <a:tc rowSpan="2">
                  <a:txBody>
                    <a:bodyPr/>
                    <a:lstStyle/>
                    <a:p>
                      <a:pPr marL="0" marR="0" indent="0" algn="ctr" defTabSz="685800" rtl="0" eaLnBrk="1" fontAlgn="auto" latinLnBrk="1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ko-KR" sz="1100" kern="100" dirty="0">
                          <a:solidFill>
                            <a:schemeClr val="tx1"/>
                          </a:solidFill>
                          <a:effectLst/>
                        </a:rPr>
                        <a:t>실</a:t>
                      </a:r>
                      <a:r>
                        <a:rPr lang="en-US" altLang="ko-KR" sz="1100" kern="100" dirty="0">
                          <a:solidFill>
                            <a:schemeClr val="tx1"/>
                          </a:solidFill>
                          <a:effectLst/>
                        </a:rPr>
                        <a:t>/</a:t>
                      </a:r>
                      <a:r>
                        <a:rPr lang="ko-KR" altLang="ko-KR" sz="1100" kern="100" dirty="0">
                          <a:solidFill>
                            <a:schemeClr val="tx1"/>
                          </a:solidFill>
                          <a:effectLst/>
                        </a:rPr>
                        <a:t>본부</a:t>
                      </a:r>
                      <a:endParaRPr lang="ko-KR" sz="11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100" kern="100" dirty="0">
                          <a:solidFill>
                            <a:schemeClr val="tx1"/>
                          </a:solidFill>
                          <a:effectLst/>
                        </a:rPr>
                        <a:t>빌딩</a:t>
                      </a:r>
                      <a:r>
                        <a:rPr lang="en-US" altLang="ko-KR" sz="1100" kern="100" dirty="0">
                          <a:solidFill>
                            <a:schemeClr val="tx1"/>
                          </a:solidFill>
                          <a:effectLst/>
                        </a:rPr>
                        <a:t>(</a:t>
                      </a:r>
                      <a:r>
                        <a:rPr lang="ko-KR" sz="1100" kern="100" dirty="0">
                          <a:solidFill>
                            <a:schemeClr val="tx1"/>
                          </a:solidFill>
                          <a:effectLst/>
                        </a:rPr>
                        <a:t>사업장</a:t>
                      </a:r>
                      <a:r>
                        <a:rPr lang="en-US" altLang="ko-KR" sz="1100" kern="10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ko-KR" sz="11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endParaRPr lang="ko-KR" sz="11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indent="0" algn="ctr" defTabSz="685800" rtl="0" eaLnBrk="1" fontAlgn="auto" latinLnBrk="1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지사</a:t>
                      </a:r>
                      <a:r>
                        <a:rPr lang="en-US" altLang="ko-KR" sz="11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/</a:t>
                      </a:r>
                    </a:p>
                    <a:p>
                      <a:pPr marL="0" marR="0" indent="0" algn="ctr" defTabSz="685800" rtl="0" eaLnBrk="1" fontAlgn="auto" latinLnBrk="1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지원센터</a:t>
                      </a:r>
                      <a:endParaRPr lang="ko-KR" sz="11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4247766"/>
                  </a:ext>
                </a:extLst>
              </a:tr>
              <a:tr h="273047">
                <a:tc vMerge="1">
                  <a:txBody>
                    <a:bodyPr/>
                    <a:lstStyle/>
                    <a:p>
                      <a:pPr marL="0" marR="0" indent="0" algn="ctr" defTabSz="685800" rtl="0" eaLnBrk="1" fontAlgn="auto" latinLnBrk="1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sz="11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100" b="1" kern="1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kt</a:t>
                      </a:r>
                      <a:r>
                        <a:rPr lang="en-US" altLang="ko-KR" sz="11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ko-KR" altLang="en-US" sz="1100" b="1" kern="1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외부빌딩</a:t>
                      </a:r>
                      <a:endParaRPr lang="ko-KR" sz="1100" b="1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1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호텔</a:t>
                      </a:r>
                      <a:endParaRPr lang="ko-KR" sz="1100" b="1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ko-KR" altLang="ko-KR" sz="1100" b="1" kern="1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인프라센터</a:t>
                      </a:r>
                      <a:endParaRPr lang="ko-KR" altLang="ko-KR" sz="1100" b="1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ko-KR" sz="11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호텔</a:t>
                      </a:r>
                      <a:endParaRPr lang="ko-KR" sz="1100" b="1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endParaRPr lang="ko-KR" sz="11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88637"/>
                  </a:ext>
                </a:extLst>
              </a:tr>
              <a:tr h="314966"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ko-KR" sz="1100" kern="100" dirty="0">
                          <a:solidFill>
                            <a:schemeClr val="tx1"/>
                          </a:solidFill>
                          <a:effectLst/>
                        </a:rPr>
                        <a:t>실</a:t>
                      </a:r>
                      <a:r>
                        <a:rPr lang="en-US" sz="1100" kern="100" dirty="0">
                          <a:solidFill>
                            <a:schemeClr val="tx1"/>
                          </a:solidFill>
                          <a:effectLst/>
                        </a:rPr>
                        <a:t>/</a:t>
                      </a:r>
                      <a:r>
                        <a:rPr lang="ko-KR" sz="1100" kern="100" dirty="0">
                          <a:solidFill>
                            <a:schemeClr val="tx1"/>
                          </a:solidFill>
                          <a:effectLst/>
                        </a:rPr>
                        <a:t>본부장</a:t>
                      </a:r>
                      <a:endParaRPr lang="ko-KR" sz="11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1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소장</a:t>
                      </a:r>
                      <a:r>
                        <a:rPr lang="en-US" altLang="ko-KR" sz="11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ko-KR" altLang="en-US" sz="11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센터장</a:t>
                      </a:r>
                      <a:endParaRPr lang="ko-KR" sz="11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1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ko-KR" sz="1000" kern="100" spc="-15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팀장</a:t>
                      </a:r>
                      <a:r>
                        <a:rPr lang="en-US" altLang="ko-KR" sz="1000" kern="100" spc="-15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ko-KR" sz="1000" kern="100" spc="-15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센터장</a:t>
                      </a:r>
                      <a:r>
                        <a:rPr lang="en-US" altLang="ko-KR" sz="1000" kern="100" spc="-15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ko-KR" sz="1000" kern="100" spc="-15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소장</a:t>
                      </a:r>
                      <a:endParaRPr lang="ko-KR" sz="1000" kern="100" spc="-15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ko-KR" sz="11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소장</a:t>
                      </a:r>
                      <a:endParaRPr lang="ko-KR" sz="11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1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소장</a:t>
                      </a:r>
                      <a:r>
                        <a:rPr lang="en-US" altLang="ko-KR" sz="11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ko-KR" altLang="en-US" sz="11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팀장</a:t>
                      </a:r>
                      <a:endParaRPr lang="ko-KR" sz="11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ko-KR" sz="1100" kern="100" spc="-15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지사장</a:t>
                      </a:r>
                      <a:r>
                        <a:rPr lang="en-US" sz="1100" kern="100" spc="-15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sz="1100" kern="100" spc="-15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센터장</a:t>
                      </a:r>
                      <a:endParaRPr lang="ko-KR" sz="1100" kern="100" spc="-15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3119301"/>
                  </a:ext>
                </a:extLst>
              </a:tr>
            </a:tbl>
          </a:graphicData>
        </a:graphic>
      </p:graphicFrame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C4539-36A1-40A8-AE8C-25BF1186A385}" type="slidenum">
              <a:rPr lang="ko-KR" altLang="en-US" smtClean="0"/>
              <a:pPr/>
              <a:t>14</a:t>
            </a:fld>
            <a:endParaRPr lang="ko-KR" alt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645553A-17ED-4FE0-BDF2-C329797D05AE}"/>
              </a:ext>
            </a:extLst>
          </p:cNvPr>
          <p:cNvSpPr txBox="1"/>
          <p:nvPr/>
        </p:nvSpPr>
        <p:spPr>
          <a:xfrm>
            <a:off x="225744" y="443615"/>
            <a:ext cx="3837374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Ⅲ. 2023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년도 안전보건 추진계획</a:t>
            </a:r>
          </a:p>
        </p:txBody>
      </p:sp>
    </p:spTree>
    <p:extLst>
      <p:ext uri="{BB962C8B-B14F-4D97-AF65-F5344CB8AC3E}">
        <p14:creationId xmlns:p14="http://schemas.microsoft.com/office/powerpoint/2010/main" val="81855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7651E6CD-A1CF-3F42-945E-1B70935BEDE1}"/>
              </a:ext>
            </a:extLst>
          </p:cNvPr>
          <p:cNvSpPr/>
          <p:nvPr/>
        </p:nvSpPr>
        <p:spPr>
          <a:xfrm>
            <a:off x="571002" y="2260785"/>
            <a:ext cx="4287177" cy="24396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</a:rPr>
              <a:t>안전보건교육 실시</a:t>
            </a:r>
          </a:p>
        </p:txBody>
      </p:sp>
      <p:graphicFrame>
        <p:nvGraphicFramePr>
          <p:cNvPr id="13" name="표 25">
            <a:extLst>
              <a:ext uri="{FF2B5EF4-FFF2-40B4-BE49-F238E27FC236}">
                <a16:creationId xmlns:a16="http://schemas.microsoft.com/office/drawing/2014/main" id="{F9F6D696-F981-D1E9-A6EB-F73AFEE1B8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3964234"/>
              </p:ext>
            </p:extLst>
          </p:nvPr>
        </p:nvGraphicFramePr>
        <p:xfrm>
          <a:off x="571004" y="5326324"/>
          <a:ext cx="5959480" cy="2384015"/>
        </p:xfrm>
        <a:graphic>
          <a:graphicData uri="http://schemas.openxmlformats.org/drawingml/2006/table">
            <a:tbl>
              <a:tblPr firstRow="1" bandRow="1"/>
              <a:tblGrid>
                <a:gridCol w="2977917">
                  <a:extLst>
                    <a:ext uri="{9D8B030D-6E8A-4147-A177-3AD203B41FA5}">
                      <a16:colId xmlns:a16="http://schemas.microsoft.com/office/drawing/2014/main" val="2987872149"/>
                    </a:ext>
                  </a:extLst>
                </a:gridCol>
                <a:gridCol w="872380">
                  <a:extLst>
                    <a:ext uri="{9D8B030D-6E8A-4147-A177-3AD203B41FA5}">
                      <a16:colId xmlns:a16="http://schemas.microsoft.com/office/drawing/2014/main" val="1175452076"/>
                    </a:ext>
                  </a:extLst>
                </a:gridCol>
                <a:gridCol w="748320">
                  <a:extLst>
                    <a:ext uri="{9D8B030D-6E8A-4147-A177-3AD203B41FA5}">
                      <a16:colId xmlns:a16="http://schemas.microsoft.com/office/drawing/2014/main" val="2668778446"/>
                    </a:ext>
                  </a:extLst>
                </a:gridCol>
                <a:gridCol w="1360863">
                  <a:extLst>
                    <a:ext uri="{9D8B030D-6E8A-4147-A177-3AD203B41FA5}">
                      <a16:colId xmlns:a16="http://schemas.microsoft.com/office/drawing/2014/main" val="1052542471"/>
                    </a:ext>
                  </a:extLst>
                </a:gridCol>
              </a:tblGrid>
              <a:tr h="297660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교육과정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예정인원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단가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교육비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천원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6344340"/>
                  </a:ext>
                </a:extLst>
              </a:tr>
              <a:tr h="297660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산업안전보건 교육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1~4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분기 사무직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(4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회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3716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59</a:t>
                      </a:r>
                      <a:endParaRPr lang="ko-KR" altLang="en-US" sz="10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18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lvl="0"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1,062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0918686"/>
                  </a:ext>
                </a:extLst>
              </a:tr>
              <a:tr h="297660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산업안전보건 교육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1~4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분기 비사무직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(4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회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3716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219</a:t>
                      </a:r>
                      <a:endParaRPr lang="ko-KR" altLang="en-US" sz="10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36</a:t>
                      </a:r>
                      <a:endParaRPr lang="ko-KR" altLang="en-US" sz="10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lvl="0"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7,884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65553198"/>
                  </a:ext>
                </a:extLst>
              </a:tr>
              <a:tr h="300395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법정 교육비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(4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대의무교육포함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,1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회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3716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250</a:t>
                      </a:r>
                      <a:endParaRPr lang="ko-KR" altLang="en-US" sz="10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6</a:t>
                      </a:r>
                      <a:endParaRPr lang="ko-KR" altLang="en-US" sz="10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lvl="0"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1,,500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2635718"/>
                  </a:ext>
                </a:extLst>
              </a:tr>
              <a:tr h="297660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안전보건 총괄 책임자 직무교육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(4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회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3716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1</a:t>
                      </a:r>
                      <a:endParaRPr lang="ko-KR" altLang="en-US" sz="10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51</a:t>
                      </a:r>
                      <a:endParaRPr lang="ko-KR" altLang="en-US" sz="10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lvl="0"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    51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0252037"/>
                  </a:ext>
                </a:extLst>
              </a:tr>
              <a:tr h="297660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안전보건 관리자 직무교육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(4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회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3716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6</a:t>
                      </a:r>
                      <a:endParaRPr lang="ko-KR" altLang="en-US" sz="10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253</a:t>
                      </a:r>
                      <a:endParaRPr lang="ko-KR" altLang="en-US" sz="10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lvl="0"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1,518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0408563"/>
                  </a:ext>
                </a:extLst>
              </a:tr>
              <a:tr h="297660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관리감독자 교육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(1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회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3716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142</a:t>
                      </a:r>
                      <a:endParaRPr lang="ko-KR" altLang="en-US" sz="10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147</a:t>
                      </a:r>
                      <a:endParaRPr lang="ko-KR" altLang="en-US" sz="10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lvl="0"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20,874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32131819"/>
                  </a:ext>
                </a:extLst>
              </a:tr>
              <a:tr h="297660">
                <a:tc gridSpan="3"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계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0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latinLnBrk="1"/>
                      <a:endParaRPr lang="ko-KR" altLang="en-US" sz="1000" dirty="0"/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lvl="1" algn="ctr" fontAlgn="ctr"/>
                      <a:r>
                        <a:rPr lang="en-US" altLang="ko-KR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32,889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8541268"/>
                  </a:ext>
                </a:extLst>
              </a:tr>
            </a:tbl>
          </a:graphicData>
        </a:graphic>
      </p:graphicFrame>
      <p:sp>
        <p:nvSpPr>
          <p:cNvPr id="16" name="모서리가 둥근 직사각형 20">
            <a:extLst>
              <a:ext uri="{FF2B5EF4-FFF2-40B4-BE49-F238E27FC236}">
                <a16:creationId xmlns:a16="http://schemas.microsoft.com/office/drawing/2014/main" id="{FFCA593A-F50F-4A89-3A2F-901FA209EFAE}"/>
              </a:ext>
            </a:extLst>
          </p:cNvPr>
          <p:cNvSpPr/>
          <p:nvPr/>
        </p:nvSpPr>
        <p:spPr>
          <a:xfrm>
            <a:off x="588465" y="1539443"/>
            <a:ext cx="5967906" cy="381542"/>
          </a:xfrm>
          <a:prstGeom prst="roundRect">
            <a:avLst>
              <a:gd name="adj" fmla="val 0"/>
            </a:avLst>
          </a:prstGeom>
          <a:solidFill>
            <a:srgbClr val="4BACC6">
              <a:lumMod val="20000"/>
              <a:lumOff val="80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rtlCol="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fontAlgn="base" latinLnBrk="0">
              <a:lnSpc>
                <a:spcPct val="120000"/>
              </a:lnSpc>
              <a:spcBef>
                <a:spcPts val="600"/>
              </a:spcBef>
              <a:spcAft>
                <a:spcPct val="0"/>
              </a:spcAft>
              <a:defRPr/>
            </a:pP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j-ea"/>
              </a:rPr>
              <a:t>  안전보건 이행의 생활화 및 자율 </a:t>
            </a:r>
            <a:r>
              <a:rPr kumimoji="1" lang="ko-KR" altLang="en-US" sz="1400" b="1" spc="-40" dirty="0" err="1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j-ea"/>
              </a:rPr>
              <a:t>예방체제</a:t>
            </a: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j-ea"/>
              </a:rPr>
              <a:t> 구축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black">
                  <a:lumMod val="85000"/>
                  <a:lumOff val="15000"/>
                </a:prstClr>
              </a:solidFill>
              <a:latin typeface="+mn-ea"/>
            </a:endParaRPr>
          </a:p>
        </p:txBody>
      </p:sp>
      <p:sp>
        <p:nvSpPr>
          <p:cNvPr id="18" name="모서리가 둥근 직사각형 20">
            <a:extLst>
              <a:ext uri="{FF2B5EF4-FFF2-40B4-BE49-F238E27FC236}">
                <a16:creationId xmlns:a16="http://schemas.microsoft.com/office/drawing/2014/main" id="{E9B74933-43D9-3E80-686B-DE4B3C0F2C9D}"/>
              </a:ext>
            </a:extLst>
          </p:cNvPr>
          <p:cNvSpPr/>
          <p:nvPr/>
        </p:nvSpPr>
        <p:spPr>
          <a:xfrm>
            <a:off x="273310" y="1539443"/>
            <a:ext cx="312873" cy="381542"/>
          </a:xfrm>
          <a:prstGeom prst="roundRect">
            <a:avLst>
              <a:gd name="adj" fmla="val 0"/>
            </a:avLst>
          </a:prstGeom>
          <a:solidFill>
            <a:srgbClr val="4F81BD">
              <a:lumMod val="75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rtlCol="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95324" rtl="0" eaLnBrk="1" fontAlgn="base" latinLnBrk="0" hangingPunct="1">
              <a:lnSpc>
                <a:spcPct val="12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400" b="1" i="0" u="none" strike="noStrike" kern="1200" cap="none" spc="-4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ea"/>
                <a:cs typeface="+mn-cs"/>
              </a:rPr>
              <a:t>3</a:t>
            </a:r>
            <a:endParaRPr kumimoji="1" lang="ko-KR" altLang="en-US" sz="1400" b="1" i="0" u="none" strike="noStrike" kern="1200" cap="none" spc="-40" normalizeH="0" baseline="0" noProof="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869C28A-0E52-CE83-5D16-811A0D2D5DAA}"/>
              </a:ext>
            </a:extLst>
          </p:cNvPr>
          <p:cNvSpPr txBox="1"/>
          <p:nvPr/>
        </p:nvSpPr>
        <p:spPr>
          <a:xfrm>
            <a:off x="870814" y="2622747"/>
            <a:ext cx="5824184" cy="27084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ts val="2000"/>
              </a:lnSpc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가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 err="1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법적근거</a:t>
            </a: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>
              <a:lnSpc>
                <a:spcPts val="2000"/>
              </a:lnSpc>
              <a:defRPr/>
            </a:pPr>
            <a:r>
              <a:rPr lang="ko-KR" altLang="en-US" sz="1200" dirty="0">
                <a:latin typeface="+mn-ea"/>
              </a:rPr>
              <a:t>   ○ 산업안전보건법 제</a:t>
            </a:r>
            <a:r>
              <a:rPr lang="en-US" altLang="ko-KR" sz="1200" dirty="0">
                <a:latin typeface="+mn-ea"/>
              </a:rPr>
              <a:t>29</a:t>
            </a:r>
            <a:r>
              <a:rPr lang="ko-KR" altLang="en-US" sz="1200" dirty="0">
                <a:latin typeface="+mn-ea"/>
              </a:rPr>
              <a:t>조</a:t>
            </a:r>
            <a:r>
              <a:rPr lang="en-US" altLang="ko-KR" sz="1200" dirty="0">
                <a:latin typeface="+mn-ea"/>
              </a:rPr>
              <a:t>(</a:t>
            </a:r>
            <a:r>
              <a:rPr lang="ko-KR" altLang="en-US" sz="1200" dirty="0">
                <a:latin typeface="+mn-ea"/>
              </a:rPr>
              <a:t>근로자에 대한 안전보건교육</a:t>
            </a:r>
            <a:r>
              <a:rPr lang="en-US" altLang="ko-KR" sz="1200" dirty="0">
                <a:latin typeface="+mn-ea"/>
              </a:rPr>
              <a:t>)</a:t>
            </a:r>
          </a:p>
          <a:p>
            <a:pPr lvl="0" defTabSz="829544">
              <a:lnSpc>
                <a:spcPts val="2000"/>
              </a:lnSpc>
            </a:pPr>
            <a:r>
              <a:rPr lang="en-US" altLang="ko-KR" sz="1200" dirty="0">
                <a:latin typeface="+mn-ea"/>
              </a:rPr>
              <a:t>   </a:t>
            </a:r>
            <a:r>
              <a:rPr lang="ko-KR" altLang="en-US" sz="1200" dirty="0">
                <a:latin typeface="+mn-ea"/>
              </a:rPr>
              <a:t>○ 산업안전보건법 시행규칙 제</a:t>
            </a:r>
            <a:r>
              <a:rPr lang="en-US" altLang="ko-KR" sz="1200" dirty="0">
                <a:latin typeface="+mn-ea"/>
              </a:rPr>
              <a:t>26</a:t>
            </a:r>
            <a:r>
              <a:rPr lang="ko-KR" altLang="en-US" sz="1200" dirty="0">
                <a:latin typeface="+mn-ea"/>
              </a:rPr>
              <a:t>조 </a:t>
            </a:r>
            <a:r>
              <a:rPr lang="en-US" altLang="ko-KR" sz="1200" dirty="0">
                <a:latin typeface="+mn-ea"/>
              </a:rPr>
              <a:t>(</a:t>
            </a:r>
            <a:r>
              <a:rPr lang="ko-KR" altLang="en-US" sz="1200" dirty="0">
                <a:latin typeface="+mn-ea"/>
              </a:rPr>
              <a:t>교육시간 및 교육내용</a:t>
            </a:r>
            <a:r>
              <a:rPr lang="en-US" altLang="ko-KR" sz="1200" dirty="0">
                <a:latin typeface="+mn-ea"/>
              </a:rPr>
              <a:t>)</a:t>
            </a:r>
          </a:p>
          <a:p>
            <a:pPr lvl="0" defTabSz="829544">
              <a:lnSpc>
                <a:spcPts val="1200"/>
              </a:lnSpc>
            </a:pPr>
            <a:endParaRPr lang="en-US" altLang="ko-KR" sz="1200" dirty="0">
              <a:latin typeface="+mn-ea"/>
            </a:endParaRPr>
          </a:p>
          <a:p>
            <a:pPr lvl="0" defTabSz="829544">
              <a:lnSpc>
                <a:spcPts val="2000"/>
              </a:lnSpc>
            </a:pPr>
            <a:r>
              <a:rPr lang="ko-KR" altLang="en-US" sz="1200" b="1" dirty="0">
                <a:latin typeface="+mn-ea"/>
              </a:rPr>
              <a:t>나</a:t>
            </a:r>
            <a:r>
              <a:rPr lang="en-US" altLang="ko-KR" sz="1200" b="1" dirty="0">
                <a:latin typeface="+mn-ea"/>
              </a:rPr>
              <a:t>. </a:t>
            </a:r>
            <a:r>
              <a:rPr lang="ko-KR" altLang="en-US" sz="1200" b="1" dirty="0" err="1">
                <a:latin typeface="+mn-ea"/>
              </a:rPr>
              <a:t>교육주관</a:t>
            </a:r>
            <a:endParaRPr lang="en-US" altLang="ko-KR" sz="1200" b="1" dirty="0">
              <a:latin typeface="+mn-ea"/>
            </a:endParaRPr>
          </a:p>
          <a:p>
            <a:pPr lvl="0" defTabSz="829544">
              <a:lnSpc>
                <a:spcPts val="2000"/>
              </a:lnSpc>
            </a:pPr>
            <a:r>
              <a:rPr lang="en-US" altLang="ko-KR" sz="1200" dirty="0">
                <a:latin typeface="+mn-ea"/>
              </a:rPr>
              <a:t>   </a:t>
            </a:r>
            <a:r>
              <a:rPr lang="ko-KR" altLang="en-US" sz="1200" dirty="0">
                <a:latin typeface="+mn-ea"/>
              </a:rPr>
              <a:t>○ 전문기관 위탁교육</a:t>
            </a:r>
            <a:r>
              <a:rPr lang="en-US" altLang="ko-KR" sz="1200" dirty="0">
                <a:latin typeface="+mn-ea"/>
              </a:rPr>
              <a:t>(</a:t>
            </a:r>
            <a:r>
              <a:rPr lang="ko-KR" altLang="en-US" sz="1200" dirty="0">
                <a:latin typeface="+mn-ea"/>
              </a:rPr>
              <a:t>매년 위탁</a:t>
            </a:r>
            <a:r>
              <a:rPr lang="en-US" altLang="ko-KR" sz="1200" dirty="0">
                <a:latin typeface="+mn-ea"/>
              </a:rPr>
              <a:t>)</a:t>
            </a:r>
            <a:r>
              <a:rPr lang="ko-KR" altLang="en-US" sz="1200" dirty="0">
                <a:latin typeface="+mn-ea"/>
              </a:rPr>
              <a:t> </a:t>
            </a:r>
            <a:r>
              <a:rPr lang="en-US" altLang="ko-KR" sz="1200" dirty="0">
                <a:latin typeface="+mn-ea"/>
              </a:rPr>
              <a:t>: </a:t>
            </a:r>
            <a:r>
              <a:rPr lang="ko-KR" altLang="en-US" sz="1200" dirty="0">
                <a:latin typeface="+mn-ea"/>
              </a:rPr>
              <a:t>경영기획실</a:t>
            </a:r>
            <a:endParaRPr lang="en-US" altLang="ko-KR" sz="1200" dirty="0">
              <a:latin typeface="+mn-ea"/>
            </a:endParaRPr>
          </a:p>
          <a:p>
            <a:pPr lvl="0" defTabSz="829544">
              <a:lnSpc>
                <a:spcPts val="2000"/>
              </a:lnSpc>
            </a:pPr>
            <a:r>
              <a:rPr lang="en-US" altLang="ko-KR" sz="1200" dirty="0">
                <a:latin typeface="+mn-ea"/>
              </a:rPr>
              <a:t>   </a:t>
            </a:r>
            <a:r>
              <a:rPr lang="ko-KR" altLang="en-US" sz="1200" dirty="0">
                <a:latin typeface="+mn-ea"/>
              </a:rPr>
              <a:t>○ 현장 자체 교육 </a:t>
            </a:r>
            <a:r>
              <a:rPr lang="en-US" altLang="ko-KR" sz="1200" dirty="0">
                <a:latin typeface="+mn-ea"/>
              </a:rPr>
              <a:t>: </a:t>
            </a:r>
            <a:r>
              <a:rPr lang="ko-KR" altLang="en-US" sz="1200" dirty="0" err="1">
                <a:latin typeface="+mn-ea"/>
              </a:rPr>
              <a:t>관리감독자</a:t>
            </a:r>
            <a:endParaRPr lang="en-US" altLang="ko-KR" sz="1200" dirty="0">
              <a:latin typeface="+mn-ea"/>
            </a:endParaRPr>
          </a:p>
          <a:p>
            <a:pPr lvl="0" defTabSz="829544">
              <a:lnSpc>
                <a:spcPts val="2000"/>
              </a:lnSpc>
            </a:pPr>
            <a:r>
              <a:rPr lang="en-US" altLang="ko-KR" sz="1200" dirty="0">
                <a:latin typeface="+mn-ea"/>
              </a:rPr>
              <a:t>       - </a:t>
            </a:r>
            <a:r>
              <a:rPr lang="ko-KR" altLang="en-US" sz="1200" dirty="0">
                <a:latin typeface="+mn-ea"/>
              </a:rPr>
              <a:t>안전점검의 날 교육 </a:t>
            </a:r>
            <a:r>
              <a:rPr lang="en-US" altLang="ko-KR" sz="1200" dirty="0">
                <a:latin typeface="+mn-ea"/>
              </a:rPr>
              <a:t>(</a:t>
            </a:r>
            <a:r>
              <a:rPr lang="ko-KR" altLang="en-US" sz="1200" dirty="0" err="1">
                <a:latin typeface="+mn-ea"/>
              </a:rPr>
              <a:t>전사공통</a:t>
            </a:r>
            <a:r>
              <a:rPr lang="en-US" altLang="ko-KR" sz="1200" dirty="0">
                <a:latin typeface="+mn-ea"/>
              </a:rPr>
              <a:t>)</a:t>
            </a:r>
          </a:p>
          <a:p>
            <a:pPr lvl="0" defTabSz="829544">
              <a:lnSpc>
                <a:spcPts val="2000"/>
              </a:lnSpc>
            </a:pPr>
            <a:r>
              <a:rPr lang="en-US" altLang="ko-KR" sz="1200" dirty="0">
                <a:latin typeface="+mn-ea"/>
              </a:rPr>
              <a:t>       - </a:t>
            </a:r>
            <a:r>
              <a:rPr lang="ko-KR" altLang="en-US" sz="1200" dirty="0" err="1">
                <a:latin typeface="+mn-ea"/>
              </a:rPr>
              <a:t>사업장별</a:t>
            </a:r>
            <a:r>
              <a:rPr lang="ko-KR" altLang="en-US" sz="1200" dirty="0">
                <a:latin typeface="+mn-ea"/>
              </a:rPr>
              <a:t> 일일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 err="1">
                <a:latin typeface="+mn-ea"/>
              </a:rPr>
              <a:t>주간결산</a:t>
            </a:r>
            <a:r>
              <a:rPr lang="ko-KR" altLang="en-US" sz="1200" dirty="0">
                <a:latin typeface="+mn-ea"/>
              </a:rPr>
              <a:t> 등 자체 </a:t>
            </a:r>
            <a:r>
              <a:rPr lang="ko-KR" altLang="en-US" sz="1200" dirty="0" err="1">
                <a:latin typeface="+mn-ea"/>
              </a:rPr>
              <a:t>회의활용</a:t>
            </a:r>
            <a:r>
              <a:rPr lang="ko-KR" altLang="en-US" sz="1200" dirty="0">
                <a:latin typeface="+mn-ea"/>
              </a:rPr>
              <a:t> 교육  </a:t>
            </a:r>
            <a:endParaRPr lang="en-US" altLang="ko-KR" sz="1200" dirty="0">
              <a:latin typeface="+mn-ea"/>
            </a:endParaRPr>
          </a:p>
          <a:p>
            <a:pPr lvl="0" defTabSz="829544">
              <a:lnSpc>
                <a:spcPts val="1200"/>
              </a:lnSpc>
            </a:pPr>
            <a:endParaRPr lang="en-US" altLang="ko-KR" sz="1200" dirty="0">
              <a:latin typeface="+mn-ea"/>
            </a:endParaRPr>
          </a:p>
          <a:p>
            <a:pPr lvl="0" defTabSz="829544">
              <a:lnSpc>
                <a:spcPts val="2000"/>
              </a:lnSpc>
            </a:pPr>
            <a:r>
              <a:rPr lang="ko-KR" altLang="en-US" sz="1200" b="1" dirty="0">
                <a:latin typeface="+mn-ea"/>
              </a:rPr>
              <a:t>다</a:t>
            </a:r>
            <a:r>
              <a:rPr lang="en-US" altLang="ko-KR" sz="1200" b="1" dirty="0">
                <a:latin typeface="+mn-ea"/>
              </a:rPr>
              <a:t>. </a:t>
            </a:r>
            <a:r>
              <a:rPr lang="ko-KR" altLang="en-US" sz="1200" b="1" dirty="0">
                <a:latin typeface="+mn-ea"/>
              </a:rPr>
              <a:t>교육계획</a:t>
            </a:r>
            <a:endParaRPr lang="en-US" altLang="ko-KR" sz="1200" b="1" dirty="0">
              <a:latin typeface="+mn-ea"/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C4539-36A1-40A8-AE8C-25BF1186A385}" type="slidenum">
              <a:rPr lang="ko-KR" altLang="en-US" smtClean="0"/>
              <a:pPr/>
              <a:t>15</a:t>
            </a:fld>
            <a:endParaRPr lang="ko-KR" alt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645553A-17ED-4FE0-BDF2-C329797D05AE}"/>
              </a:ext>
            </a:extLst>
          </p:cNvPr>
          <p:cNvSpPr txBox="1"/>
          <p:nvPr/>
        </p:nvSpPr>
        <p:spPr>
          <a:xfrm>
            <a:off x="225744" y="443615"/>
            <a:ext cx="3837374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Ⅲ. 2023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년도 안전보건 추진계획</a:t>
            </a:r>
          </a:p>
        </p:txBody>
      </p:sp>
    </p:spTree>
    <p:extLst>
      <p:ext uri="{BB962C8B-B14F-4D97-AF65-F5344CB8AC3E}">
        <p14:creationId xmlns:p14="http://schemas.microsoft.com/office/powerpoint/2010/main" val="30564989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직사각형 6">
            <a:extLst>
              <a:ext uri="{FF2B5EF4-FFF2-40B4-BE49-F238E27FC236}">
                <a16:creationId xmlns:a16="http://schemas.microsoft.com/office/drawing/2014/main" id="{8CD1367F-85CE-E5B6-8CA2-A842E892E7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6941" y="2070221"/>
            <a:ext cx="5637366" cy="614790"/>
          </a:xfrm>
          <a:prstGeom prst="roundRect">
            <a:avLst>
              <a:gd name="adj" fmla="val 0"/>
            </a:avLst>
          </a:prstGeom>
          <a:noFill/>
          <a:ln w="6350" cap="flat" cmpd="sng" algn="ctr">
            <a:noFill/>
            <a:prstDash val="solid"/>
          </a:ln>
          <a:effectLst/>
        </p:spPr>
        <p:txBody>
          <a:bodyPr lIns="90000" tIns="0" rIns="90000" bIns="0" rtlCol="0" anchor="t" anchorCtr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marR="0" lvl="0" indent="-17780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ko-KR" sz="1200" b="0" i="0" u="none" strike="noStrike" kern="1200" cap="none" spc="-30" normalizeH="0" baseline="0" noProof="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KoPub돋움체 Medium" panose="02020603020101020101" pitchFamily="18" charset="-127"/>
              <a:ea typeface="KoPub돋움체 Medium" panose="02020603020101020101" pitchFamily="18" charset="-127"/>
              <a:cs typeface="+mn-cs"/>
            </a:endParaRPr>
          </a:p>
        </p:txBody>
      </p:sp>
      <p:sp>
        <p:nvSpPr>
          <p:cNvPr id="54" name="모서리가 둥근 직사각형 20">
            <a:extLst>
              <a:ext uri="{FF2B5EF4-FFF2-40B4-BE49-F238E27FC236}">
                <a16:creationId xmlns:a16="http://schemas.microsoft.com/office/drawing/2014/main" id="{FFCA593A-F50F-4A89-3A2F-901FA209EFAE}"/>
              </a:ext>
            </a:extLst>
          </p:cNvPr>
          <p:cNvSpPr/>
          <p:nvPr/>
        </p:nvSpPr>
        <p:spPr>
          <a:xfrm>
            <a:off x="588465" y="1539443"/>
            <a:ext cx="5968800" cy="381542"/>
          </a:xfrm>
          <a:prstGeom prst="roundRect">
            <a:avLst>
              <a:gd name="adj" fmla="val 0"/>
            </a:avLst>
          </a:prstGeom>
          <a:solidFill>
            <a:srgbClr val="4BACC6">
              <a:lumMod val="20000"/>
              <a:lumOff val="80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rtlCol="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fontAlgn="base" latinLnBrk="0">
              <a:lnSpc>
                <a:spcPct val="120000"/>
              </a:lnSpc>
              <a:spcBef>
                <a:spcPts val="600"/>
              </a:spcBef>
              <a:spcAft>
                <a:spcPct val="0"/>
              </a:spcAft>
              <a:defRPr/>
            </a:pP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j-ea"/>
              </a:rPr>
              <a:t>  안전보건 이행의 생활화 및 자율 </a:t>
            </a:r>
            <a:r>
              <a:rPr kumimoji="1" lang="ko-KR" altLang="en-US" sz="1400" b="1" spc="-40" dirty="0" err="1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j-ea"/>
              </a:rPr>
              <a:t>예방체제</a:t>
            </a: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j-ea"/>
              </a:rPr>
              <a:t> 구축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black">
                  <a:lumMod val="85000"/>
                  <a:lumOff val="15000"/>
                </a:prstClr>
              </a:solidFill>
              <a:latin typeface="+mn-ea"/>
            </a:endParaRPr>
          </a:p>
        </p:txBody>
      </p:sp>
      <p:sp>
        <p:nvSpPr>
          <p:cNvPr id="55" name="모서리가 둥근 직사각형 20">
            <a:extLst>
              <a:ext uri="{FF2B5EF4-FFF2-40B4-BE49-F238E27FC236}">
                <a16:creationId xmlns:a16="http://schemas.microsoft.com/office/drawing/2014/main" id="{E9B74933-43D9-3E80-686B-DE4B3C0F2C9D}"/>
              </a:ext>
            </a:extLst>
          </p:cNvPr>
          <p:cNvSpPr/>
          <p:nvPr/>
        </p:nvSpPr>
        <p:spPr>
          <a:xfrm>
            <a:off x="273310" y="1539443"/>
            <a:ext cx="312873" cy="381542"/>
          </a:xfrm>
          <a:prstGeom prst="roundRect">
            <a:avLst>
              <a:gd name="adj" fmla="val 0"/>
            </a:avLst>
          </a:prstGeom>
          <a:solidFill>
            <a:srgbClr val="4F81BD">
              <a:lumMod val="75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rtlCol="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95324" rtl="0" eaLnBrk="1" fontAlgn="base" latinLnBrk="0" hangingPunct="1">
              <a:lnSpc>
                <a:spcPct val="12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400" b="1" i="0" u="none" strike="noStrike" kern="1200" cap="none" spc="-4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ea"/>
                <a:cs typeface="+mn-cs"/>
              </a:rPr>
              <a:t>3</a:t>
            </a:r>
            <a:endParaRPr kumimoji="1" lang="ko-KR" altLang="en-US" sz="1400" b="1" i="0" u="none" strike="noStrike" kern="1200" cap="none" spc="-40" normalizeH="0" baseline="0" noProof="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ea"/>
              <a:cs typeface="+mn-cs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D869C28A-0E52-CE83-5D16-811A0D2D5DAA}"/>
              </a:ext>
            </a:extLst>
          </p:cNvPr>
          <p:cNvSpPr txBox="1"/>
          <p:nvPr/>
        </p:nvSpPr>
        <p:spPr>
          <a:xfrm>
            <a:off x="870814" y="2563335"/>
            <a:ext cx="5690324" cy="3766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ko-KR" altLang="en-US" sz="1200" b="1" i="0" u="none" strike="noStrike" kern="1200" cap="none" spc="-3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effectLst/>
                <a:uLnTx/>
                <a:uFillTx/>
                <a:latin typeface="+mn-ea"/>
              </a:rPr>
              <a:t>가</a:t>
            </a:r>
            <a:r>
              <a:rPr kumimoji="0" lang="en-US" altLang="ko-KR" sz="1200" b="1" i="0" u="none" strike="noStrike" kern="1200" cap="none" spc="-3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effectLst/>
                <a:uLnTx/>
                <a:uFillTx/>
                <a:latin typeface="+mn-ea"/>
              </a:rPr>
              <a:t>. </a:t>
            </a:r>
            <a:r>
              <a:rPr kumimoji="0" lang="ko-KR" altLang="en-US" sz="1200" b="1" i="0" u="none" strike="noStrike" kern="1200" cap="none" spc="-3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effectLst/>
                <a:uLnTx/>
                <a:uFillTx/>
                <a:latin typeface="+mn-ea"/>
              </a:rPr>
              <a:t>건강검진기관 위탁</a:t>
            </a:r>
            <a:endParaRPr kumimoji="0" lang="en-US" altLang="ko-KR" sz="1200" b="1" i="0" u="none" strike="noStrike" kern="1200" cap="none" spc="-30" normalizeH="0" baseline="0" noProof="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effectLst/>
              <a:uLnTx/>
              <a:uFillTx/>
              <a:latin typeface="+mn-ea"/>
            </a:endParaRPr>
          </a:p>
          <a:p>
            <a:pPr marR="0" lvl="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marR="0" lvl="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altLang="ko-KR" sz="1200" b="0" i="0" u="none" strike="noStrike" kern="1200" cap="none" spc="-30" normalizeH="0" baseline="0" noProof="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effectLst/>
              <a:uLnTx/>
              <a:uFillTx/>
              <a:latin typeface="+mn-ea"/>
            </a:endParaRPr>
          </a:p>
          <a:p>
            <a:pPr marR="0" lvl="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marR="0" lvl="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altLang="ko-KR" sz="1200" b="0" i="0" u="none" strike="noStrike" kern="1200" cap="none" spc="-30" normalizeH="0" baseline="0" noProof="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effectLst/>
              <a:uLnTx/>
              <a:uFillTx/>
              <a:latin typeface="+mn-ea"/>
            </a:endParaRPr>
          </a:p>
          <a:p>
            <a:pPr marR="0" lvl="0" algn="l" defTabSz="4572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altLang="ko-KR" sz="1200" b="0" i="0" u="none" strike="noStrike" kern="1200" cap="none" spc="-30" normalizeH="0" baseline="0" noProof="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effectLst/>
              <a:uLnTx/>
              <a:uFillTx/>
              <a:latin typeface="+mn-ea"/>
            </a:endParaRPr>
          </a:p>
          <a:p>
            <a:pPr marR="0" lvl="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나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건강검진 조치 프로세스</a:t>
            </a: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marR="0" lvl="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marR="0" lvl="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marR="0" lvl="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marR="0" lvl="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marR="0" lvl="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marR="0" lvl="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marR="0" lvl="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marR="0" lvl="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marR="0" lvl="0" algn="l" defTabSz="4572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marR="0" lvl="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다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2023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년도 건강검진 대상</a:t>
            </a:r>
            <a:endParaRPr lang="en-US" altLang="ko-KR" sz="1200" b="1" dirty="0">
              <a:solidFill>
                <a:schemeClr val="accent1">
                  <a:lumMod val="50000"/>
                </a:schemeClr>
              </a:solidFill>
              <a:latin typeface="+mn-ea"/>
            </a:endParaRPr>
          </a:p>
        </p:txBody>
      </p:sp>
      <p:sp>
        <p:nvSpPr>
          <p:cNvPr id="58" name="사각형: 둥근 모서리 57">
            <a:extLst>
              <a:ext uri="{FF2B5EF4-FFF2-40B4-BE49-F238E27FC236}">
                <a16:creationId xmlns:a16="http://schemas.microsoft.com/office/drawing/2014/main" id="{812AA531-5172-34A0-BC0C-FE32F60059E1}"/>
              </a:ext>
            </a:extLst>
          </p:cNvPr>
          <p:cNvSpPr/>
          <p:nvPr/>
        </p:nvSpPr>
        <p:spPr>
          <a:xfrm>
            <a:off x="575767" y="2238020"/>
            <a:ext cx="4287177" cy="24396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직원 건강 증진을 위한 건강검진 실시</a:t>
            </a:r>
          </a:p>
        </p:txBody>
      </p:sp>
      <p:graphicFrame>
        <p:nvGraphicFramePr>
          <p:cNvPr id="8" name="표 7">
            <a:extLst>
              <a:ext uri="{FF2B5EF4-FFF2-40B4-BE49-F238E27FC236}">
                <a16:creationId xmlns:a16="http://schemas.microsoft.com/office/drawing/2014/main" id="{73ACB66D-465D-00EA-D91B-F2BA24CA81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9490004"/>
              </p:ext>
            </p:extLst>
          </p:nvPr>
        </p:nvGraphicFramePr>
        <p:xfrm>
          <a:off x="571003" y="2887506"/>
          <a:ext cx="5959483" cy="737702"/>
        </p:xfrm>
        <a:graphic>
          <a:graphicData uri="http://schemas.openxmlformats.org/drawingml/2006/table">
            <a:tbl>
              <a:tblPr firstRow="1" bandRow="1"/>
              <a:tblGrid>
                <a:gridCol w="1555217">
                  <a:extLst>
                    <a:ext uri="{9D8B030D-6E8A-4147-A177-3AD203B41FA5}">
                      <a16:colId xmlns:a16="http://schemas.microsoft.com/office/drawing/2014/main" val="1519244084"/>
                    </a:ext>
                  </a:extLst>
                </a:gridCol>
                <a:gridCol w="1918730">
                  <a:extLst>
                    <a:ext uri="{9D8B030D-6E8A-4147-A177-3AD203B41FA5}">
                      <a16:colId xmlns:a16="http://schemas.microsoft.com/office/drawing/2014/main" val="175907887"/>
                    </a:ext>
                  </a:extLst>
                </a:gridCol>
                <a:gridCol w="1242768">
                  <a:extLst>
                    <a:ext uri="{9D8B030D-6E8A-4147-A177-3AD203B41FA5}">
                      <a16:colId xmlns:a16="http://schemas.microsoft.com/office/drawing/2014/main" val="3223047449"/>
                    </a:ext>
                  </a:extLst>
                </a:gridCol>
                <a:gridCol w="1242768">
                  <a:extLst>
                    <a:ext uri="{9D8B030D-6E8A-4147-A177-3AD203B41FA5}">
                      <a16:colId xmlns:a16="http://schemas.microsoft.com/office/drawing/2014/main" val="4283776032"/>
                    </a:ext>
                  </a:extLst>
                </a:gridCol>
              </a:tblGrid>
              <a:tr h="368851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한국의학연구소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(KMI)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한국건강관리협회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(KAHP)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원주 성지병원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지역 검진 기관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3920941"/>
                  </a:ext>
                </a:extLst>
              </a:tr>
              <a:tr h="368851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수도권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부산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대구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광주</a:t>
                      </a:r>
                    </a:p>
                  </a:txBody>
                  <a:tcPr marL="13716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부산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,</a:t>
                      </a: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울산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,</a:t>
                      </a: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경남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,</a:t>
                      </a: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충남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,</a:t>
                      </a: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충북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,</a:t>
                      </a: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제주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강원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lvl="0"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그 </a:t>
                      </a:r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외지역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0216535"/>
                  </a:ext>
                </a:extLst>
              </a:tr>
            </a:tbl>
          </a:graphicData>
        </a:graphic>
      </p:graphicFrame>
      <p:graphicFrame>
        <p:nvGraphicFramePr>
          <p:cNvPr id="10" name="표 9">
            <a:extLst>
              <a:ext uri="{FF2B5EF4-FFF2-40B4-BE49-F238E27FC236}">
                <a16:creationId xmlns:a16="http://schemas.microsoft.com/office/drawing/2014/main" id="{E585A8F5-BD30-E99C-EF8E-71B954685D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14081"/>
              </p:ext>
            </p:extLst>
          </p:nvPr>
        </p:nvGraphicFramePr>
        <p:xfrm>
          <a:off x="571004" y="4123263"/>
          <a:ext cx="5959481" cy="1594519"/>
        </p:xfrm>
        <a:graphic>
          <a:graphicData uri="http://schemas.openxmlformats.org/drawingml/2006/table">
            <a:tbl>
              <a:tblPr firstRow="1" bandRow="1"/>
              <a:tblGrid>
                <a:gridCol w="815571">
                  <a:extLst>
                    <a:ext uri="{9D8B030D-6E8A-4147-A177-3AD203B41FA5}">
                      <a16:colId xmlns:a16="http://schemas.microsoft.com/office/drawing/2014/main" val="3777021518"/>
                    </a:ext>
                  </a:extLst>
                </a:gridCol>
                <a:gridCol w="2276365">
                  <a:extLst>
                    <a:ext uri="{9D8B030D-6E8A-4147-A177-3AD203B41FA5}">
                      <a16:colId xmlns:a16="http://schemas.microsoft.com/office/drawing/2014/main" val="4198386105"/>
                    </a:ext>
                  </a:extLst>
                </a:gridCol>
                <a:gridCol w="2867545">
                  <a:extLst>
                    <a:ext uri="{9D8B030D-6E8A-4147-A177-3AD203B41FA5}">
                      <a16:colId xmlns:a16="http://schemas.microsoft.com/office/drawing/2014/main" val="968539822"/>
                    </a:ext>
                  </a:extLst>
                </a:gridCol>
              </a:tblGrid>
              <a:tr h="306925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구 분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일반건강진단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특수건강진단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야간작업 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종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8362368"/>
                  </a:ext>
                </a:extLst>
              </a:tr>
              <a:tr h="587593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l" fontAlgn="ctr">
                        <a:lnSpc>
                          <a:spcPts val="1800"/>
                        </a:lnSpc>
                      </a:pP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건강진단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</a:p>
                    <a:p>
                      <a:pPr algn="l" fontAlgn="ctr">
                        <a:lnSpc>
                          <a:spcPts val="1800"/>
                        </a:lnSpc>
                      </a:pP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결과접수</a:t>
                      </a:r>
                    </a:p>
                  </a:txBody>
                  <a:tcPr marL="13716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l" latinLnBrk="1">
                        <a:lnSpc>
                          <a:spcPts val="1800"/>
                        </a:lnSpc>
                      </a:pPr>
                      <a:r>
                        <a:rPr lang="en-US" altLang="ko-KR" sz="10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• </a:t>
                      </a:r>
                      <a:r>
                        <a:rPr lang="en-US" altLang="ko-KR" sz="1000" dirty="0"/>
                        <a:t>30</a:t>
                      </a:r>
                      <a:r>
                        <a:rPr lang="ko-KR" altLang="en-US" sz="1000" dirty="0"/>
                        <a:t>일 이내 결과 접수</a:t>
                      </a:r>
                      <a:r>
                        <a:rPr lang="en-US" altLang="ko-KR" sz="1000" dirty="0"/>
                        <a:t>(</a:t>
                      </a:r>
                      <a:r>
                        <a:rPr lang="ko-KR" altLang="en-US" sz="1000" dirty="0"/>
                        <a:t>직원</a:t>
                      </a:r>
                      <a:r>
                        <a:rPr lang="en-US" altLang="ko-KR" sz="1000" dirty="0"/>
                        <a:t>/</a:t>
                      </a:r>
                      <a:r>
                        <a:rPr lang="ko-KR" altLang="en-US" sz="1000" dirty="0"/>
                        <a:t>회사</a:t>
                      </a:r>
                      <a:r>
                        <a:rPr lang="en-US" altLang="ko-KR" sz="1000" dirty="0"/>
                        <a:t>)</a:t>
                      </a:r>
                    </a:p>
                    <a:p>
                      <a:pPr algn="l" latinLnBrk="1">
                        <a:lnSpc>
                          <a:spcPts val="1800"/>
                        </a:lnSpc>
                      </a:pPr>
                      <a:r>
                        <a:rPr lang="en-US" altLang="ko-KR" sz="1000" dirty="0"/>
                        <a:t>※ </a:t>
                      </a:r>
                      <a:r>
                        <a:rPr lang="ko-KR" altLang="en-US" sz="1000" dirty="0"/>
                        <a:t>일반건강진단 결과표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l" latinLnBrk="1">
                        <a:lnSpc>
                          <a:spcPts val="1800"/>
                        </a:lnSpc>
                      </a:pPr>
                      <a:r>
                        <a:rPr lang="en-US" altLang="ko-KR" sz="10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• </a:t>
                      </a:r>
                      <a:r>
                        <a:rPr lang="ko-KR" altLang="en-US" sz="1000" dirty="0"/>
                        <a:t>유소견자 발생시 </a:t>
                      </a:r>
                      <a:r>
                        <a:rPr lang="en-US" altLang="ko-KR" sz="1000" dirty="0"/>
                        <a:t>30</a:t>
                      </a:r>
                      <a:r>
                        <a:rPr lang="ko-KR" altLang="en-US" sz="1000" dirty="0"/>
                        <a:t>일 이내 접수</a:t>
                      </a:r>
                      <a:r>
                        <a:rPr lang="en-US" altLang="ko-KR" sz="1000" dirty="0"/>
                        <a:t>(</a:t>
                      </a:r>
                      <a:r>
                        <a:rPr lang="ko-KR" altLang="en-US" sz="1000" dirty="0"/>
                        <a:t>직원</a:t>
                      </a:r>
                      <a:r>
                        <a:rPr lang="en-US" altLang="ko-KR" sz="1000" dirty="0"/>
                        <a:t>/</a:t>
                      </a:r>
                      <a:r>
                        <a:rPr lang="ko-KR" altLang="en-US" sz="1000" dirty="0"/>
                        <a:t>회사</a:t>
                      </a:r>
                      <a:r>
                        <a:rPr lang="en-US" altLang="ko-KR" sz="1000" dirty="0"/>
                        <a:t>)</a:t>
                      </a:r>
                    </a:p>
                    <a:p>
                      <a:pPr algn="l" latinLnBrk="1">
                        <a:lnSpc>
                          <a:spcPts val="1800"/>
                        </a:lnSpc>
                      </a:pPr>
                      <a:r>
                        <a:rPr lang="en-US" altLang="ko-KR" sz="10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• </a:t>
                      </a:r>
                      <a:r>
                        <a:rPr lang="en-US" altLang="ko-KR" sz="1000" dirty="0"/>
                        <a:t>30</a:t>
                      </a:r>
                      <a:r>
                        <a:rPr lang="ko-KR" altLang="en-US" sz="1000" dirty="0"/>
                        <a:t>일 이내 고용노동부 제출</a:t>
                      </a:r>
                      <a:endParaRPr lang="en-US" altLang="ko-KR" sz="1000" dirty="0"/>
                    </a:p>
                    <a:p>
                      <a:pPr algn="l" latinLnBrk="1">
                        <a:lnSpc>
                          <a:spcPts val="1800"/>
                        </a:lnSpc>
                      </a:pPr>
                      <a:r>
                        <a:rPr lang="en-US" altLang="ko-KR" sz="1000" dirty="0"/>
                        <a:t>※ </a:t>
                      </a:r>
                      <a:r>
                        <a:rPr lang="ko-KR" altLang="en-US" sz="1000" dirty="0"/>
                        <a:t>특수</a:t>
                      </a:r>
                      <a:r>
                        <a:rPr lang="en-US" altLang="ko-KR" sz="1000" dirty="0"/>
                        <a:t>/</a:t>
                      </a:r>
                      <a:r>
                        <a:rPr lang="ko-KR" altLang="en-US" sz="1000" dirty="0" err="1"/>
                        <a:t>배치전</a:t>
                      </a:r>
                      <a:r>
                        <a:rPr lang="en-US" altLang="ko-KR" sz="1000" dirty="0"/>
                        <a:t>/</a:t>
                      </a:r>
                      <a:r>
                        <a:rPr lang="ko-KR" altLang="en-US" sz="1000" dirty="0"/>
                        <a:t>수시</a:t>
                      </a:r>
                      <a:r>
                        <a:rPr lang="en-US" altLang="ko-KR" sz="1000" dirty="0"/>
                        <a:t>/</a:t>
                      </a:r>
                      <a:r>
                        <a:rPr lang="ko-KR" altLang="en-US" sz="1000" dirty="0"/>
                        <a:t>임시</a:t>
                      </a:r>
                      <a:r>
                        <a:rPr lang="en-US" altLang="ko-KR" sz="1000" dirty="0"/>
                        <a:t>/ </a:t>
                      </a:r>
                      <a:r>
                        <a:rPr lang="ko-KR" altLang="en-US" sz="1000" dirty="0"/>
                        <a:t>건강진단 결과표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9478969"/>
                  </a:ext>
                </a:extLst>
              </a:tr>
              <a:tr h="539818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l" fontAlgn="ctr">
                        <a:lnSpc>
                          <a:spcPts val="1800"/>
                        </a:lnSpc>
                      </a:pP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사후관리</a:t>
                      </a:r>
                    </a:p>
                  </a:txBody>
                  <a:tcPr marL="13716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l" latinLnBrk="1">
                        <a:lnSpc>
                          <a:spcPts val="1800"/>
                        </a:lnSpc>
                      </a:pPr>
                      <a:r>
                        <a:rPr lang="en-US" altLang="ko-KR" sz="10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• </a:t>
                      </a:r>
                      <a:r>
                        <a:rPr lang="ko-KR" altLang="en-US" sz="1000" dirty="0"/>
                        <a:t>건강진단 결과 결과표 접수 후 중요질병</a:t>
                      </a:r>
                      <a:r>
                        <a:rPr lang="en-US" altLang="ko-KR" sz="1000" dirty="0"/>
                        <a:t>/</a:t>
                      </a:r>
                      <a:r>
                        <a:rPr lang="ko-KR" altLang="en-US" sz="1000" dirty="0"/>
                        <a:t>직업병 질병 유소견자 개별면담</a:t>
                      </a:r>
                      <a:endParaRPr lang="en-US" altLang="ko-KR" sz="1000" dirty="0"/>
                    </a:p>
                    <a:p>
                      <a:pPr algn="l" latinLnBrk="1">
                        <a:lnSpc>
                          <a:spcPts val="1800"/>
                        </a:lnSpc>
                      </a:pPr>
                      <a:r>
                        <a:rPr lang="en-US" altLang="ko-KR" sz="10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• </a:t>
                      </a:r>
                      <a:r>
                        <a:rPr lang="ko-KR" altLang="en-US" sz="1000" dirty="0"/>
                        <a:t>유소견자에 대한 건강증진활동 프로그램 계획작성 및 실행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/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8573171"/>
                  </a:ext>
                </a:extLst>
              </a:tr>
            </a:tbl>
          </a:graphicData>
        </a:graphic>
      </p:graphicFrame>
      <p:graphicFrame>
        <p:nvGraphicFramePr>
          <p:cNvPr id="11" name="표 10">
            <a:extLst>
              <a:ext uri="{FF2B5EF4-FFF2-40B4-BE49-F238E27FC236}">
                <a16:creationId xmlns:a16="http://schemas.microsoft.com/office/drawing/2014/main" id="{6966152B-FE32-9421-F751-DD8D07CBE4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3444836"/>
              </p:ext>
            </p:extLst>
          </p:nvPr>
        </p:nvGraphicFramePr>
        <p:xfrm>
          <a:off x="571003" y="6210835"/>
          <a:ext cx="5959482" cy="2931381"/>
        </p:xfrm>
        <a:graphic>
          <a:graphicData uri="http://schemas.openxmlformats.org/drawingml/2006/table">
            <a:tbl>
              <a:tblPr/>
              <a:tblGrid>
                <a:gridCol w="679947">
                  <a:extLst>
                    <a:ext uri="{9D8B030D-6E8A-4147-A177-3AD203B41FA5}">
                      <a16:colId xmlns:a16="http://schemas.microsoft.com/office/drawing/2014/main" val="2001633725"/>
                    </a:ext>
                  </a:extLst>
                </a:gridCol>
                <a:gridCol w="2374900">
                  <a:extLst>
                    <a:ext uri="{9D8B030D-6E8A-4147-A177-3AD203B41FA5}">
                      <a16:colId xmlns:a16="http://schemas.microsoft.com/office/drawing/2014/main" val="1370324081"/>
                    </a:ext>
                  </a:extLst>
                </a:gridCol>
                <a:gridCol w="774265">
                  <a:extLst>
                    <a:ext uri="{9D8B030D-6E8A-4147-A177-3AD203B41FA5}">
                      <a16:colId xmlns:a16="http://schemas.microsoft.com/office/drawing/2014/main" val="3851673073"/>
                    </a:ext>
                  </a:extLst>
                </a:gridCol>
                <a:gridCol w="774265">
                  <a:extLst>
                    <a:ext uri="{9D8B030D-6E8A-4147-A177-3AD203B41FA5}">
                      <a16:colId xmlns:a16="http://schemas.microsoft.com/office/drawing/2014/main" val="899067430"/>
                    </a:ext>
                  </a:extLst>
                </a:gridCol>
                <a:gridCol w="1356105">
                  <a:extLst>
                    <a:ext uri="{9D8B030D-6E8A-4147-A177-3AD203B41FA5}">
                      <a16:colId xmlns:a16="http://schemas.microsoft.com/office/drawing/2014/main" val="692457382"/>
                    </a:ext>
                  </a:extLst>
                </a:gridCol>
              </a:tblGrid>
              <a:tr h="342443">
                <a:tc gridSpan="2"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검진대상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 hMerge="1"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교육과정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인원수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단가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소요예산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8213483"/>
                  </a:ext>
                </a:extLst>
              </a:tr>
              <a:tr h="251470">
                <a:tc rowSpan="4"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실본부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algn="ctr" fontAlgn="ctr"/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스탭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l" defTabSz="633039" rtl="0" eaLnBrk="1" fontAlgn="ctr" latinLnBrk="1" hangingPunct="1"/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실본부장</a:t>
                      </a:r>
                    </a:p>
                  </a:txBody>
                  <a:tcPr marL="14287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/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/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1,000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lvl="2" algn="ctr" defTabSz="633039" rtl="0" eaLnBrk="1" fontAlgn="ctr" latinLnBrk="1" hangingPunct="1"/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7,000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8280383"/>
                  </a:ext>
                </a:extLst>
              </a:tr>
              <a:tr h="251470">
                <a:tc vMerge="1"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l" defTabSz="633039" rtl="0" eaLnBrk="1" fontAlgn="ctr" latinLnBrk="1" hangingPunct="1"/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단장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팀장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지사장</a:t>
                      </a:r>
                    </a:p>
                  </a:txBody>
                  <a:tcPr marL="14287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/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/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450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lvl="2" algn="ctr" defTabSz="633039" rtl="0" eaLnBrk="1" fontAlgn="ctr" latinLnBrk="1" hangingPunct="1"/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7,200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0982067"/>
                  </a:ext>
                </a:extLst>
              </a:tr>
              <a:tr h="251470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l" defTabSz="633039" rtl="0" eaLnBrk="1" fontAlgn="ctr" latinLnBrk="1" hangingPunct="1"/>
                      <a:r>
                        <a:rPr lang="ko-KR" altLang="en-US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실본부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스탭</a:t>
                      </a:r>
                      <a:endParaRPr lang="ko-KR" alt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4287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/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35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/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200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lvl="2" algn="ctr" defTabSz="633039" rtl="0" eaLnBrk="1" fontAlgn="ctr" latinLnBrk="1" hangingPunct="1"/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 7,000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3266202"/>
                  </a:ext>
                </a:extLst>
              </a:tr>
              <a:tr h="251470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/>
                      <a:r>
                        <a:rPr lang="ko-KR" altLang="en-US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소 계</a:t>
                      </a:r>
                    </a:p>
                  </a:txBody>
                  <a:tcPr marL="14287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/>
                      <a:r>
                        <a:rPr lang="en-US" altLang="ko-KR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58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/>
                      <a:r>
                        <a:rPr lang="ko-KR" altLang="en-US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lvl="1" algn="ctr" defTabSz="633039" rtl="0" eaLnBrk="1" fontAlgn="ctr" latinLnBrk="1" hangingPunct="1"/>
                      <a:r>
                        <a:rPr lang="en-US" altLang="ko-KR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21,200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7300120"/>
                  </a:ext>
                </a:extLst>
              </a:tr>
              <a:tr h="244827">
                <a:tc rowSpan="5"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현장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l" defTabSz="633039" rtl="0" eaLnBrk="1" fontAlgn="ctr" latinLnBrk="1" hangingPunct="1"/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지사장</a:t>
                      </a:r>
                    </a:p>
                  </a:txBody>
                  <a:tcPr marL="14287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/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/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500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lvl="2" algn="ctr" defTabSz="633039" rtl="0" eaLnBrk="1" fontAlgn="ctr" latinLnBrk="1" hangingPunct="1"/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 2,000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2164776"/>
                  </a:ext>
                </a:extLst>
              </a:tr>
              <a:tr h="24482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l" defTabSz="633039" rtl="0" eaLnBrk="1" fontAlgn="ctr" latinLnBrk="1" hangingPunct="1"/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전문 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FM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분야</a:t>
                      </a:r>
                    </a:p>
                  </a:txBody>
                  <a:tcPr marL="14287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/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34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/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200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lvl="2" algn="ctr" defTabSz="633039" rtl="0" eaLnBrk="1" fontAlgn="ctr" latinLnBrk="1" hangingPunct="1"/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 6,800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9681693"/>
                  </a:ext>
                </a:extLst>
              </a:tr>
              <a:tr h="24482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l" defTabSz="633039" rtl="0" eaLnBrk="1" fontAlgn="ctr" latinLnBrk="1" hangingPunct="1"/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인프라 </a:t>
                      </a:r>
                      <a:r>
                        <a:rPr lang="ko-KR" altLang="en-US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전직원</a:t>
                      </a:r>
                      <a:endParaRPr lang="ko-KR" alt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4287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/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44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/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lvl="2" algn="ctr" defTabSz="633039" rtl="0" eaLnBrk="1" fontAlgn="ctr" latinLnBrk="1" hangingPunct="1"/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 8,800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6008630"/>
                  </a:ext>
                </a:extLst>
              </a:tr>
              <a:tr h="24482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l" defTabSz="633039" rtl="0" eaLnBrk="1" fontAlgn="ctr" latinLnBrk="1" hangingPunct="1"/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FM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전직원</a:t>
                      </a:r>
                      <a:endParaRPr lang="ko-KR" alt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4287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/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1,451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/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50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lvl="2" algn="ctr" defTabSz="633039" rtl="0" eaLnBrk="1" fontAlgn="ctr" latinLnBrk="1" hangingPunct="1"/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72,550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5900777"/>
                  </a:ext>
                </a:extLst>
              </a:tr>
              <a:tr h="24482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/>
                      <a:r>
                        <a:rPr lang="ko-KR" altLang="en-US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소 계</a:t>
                      </a:r>
                    </a:p>
                  </a:txBody>
                  <a:tcPr marL="14287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/>
                      <a:r>
                        <a:rPr lang="en-US" altLang="ko-KR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1,537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/>
                      <a:r>
                        <a:rPr lang="ko-KR" altLang="en-US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lvl="2" algn="ctr" defTabSz="633039" rtl="0" eaLnBrk="1" fontAlgn="ctr" latinLnBrk="1" hangingPunct="1"/>
                      <a:r>
                        <a:rPr lang="en-US" altLang="ko-KR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88,350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9238753"/>
                  </a:ext>
                </a:extLst>
              </a:tr>
              <a:tr h="358923">
                <a:tc gridSpan="2"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/>
                      <a:r>
                        <a:rPr lang="ko-KR" altLang="en-US" sz="10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계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633039" rtl="0" eaLnBrk="1" fontAlgn="ctr" latinLnBrk="1" hangingPunct="1"/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계</a:t>
                      </a:r>
                    </a:p>
                  </a:txBody>
                  <a:tcPr marL="14287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/>
                      <a:r>
                        <a:rPr lang="en-US" altLang="ko-KR" sz="10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1,591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r" defTabSz="633039" rtl="0" eaLnBrk="1" fontAlgn="ctr" latinLnBrk="1" hangingPunct="1"/>
                      <a:r>
                        <a:rPr lang="ko-KR" altLang="en-US" sz="10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lvl="1" algn="ctr" defTabSz="633039" rtl="0" eaLnBrk="1" fontAlgn="ctr" latinLnBrk="1" hangingPunct="1"/>
                      <a:r>
                        <a:rPr lang="en-US" altLang="ko-KR" sz="10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111,350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2587217"/>
                  </a:ext>
                </a:extLst>
              </a:tr>
            </a:tbl>
          </a:graphicData>
        </a:graphic>
      </p:graphicFrame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C4539-36A1-40A8-AE8C-25BF1186A385}" type="slidenum">
              <a:rPr lang="ko-KR" altLang="en-US" smtClean="0"/>
              <a:pPr/>
              <a:t>16</a:t>
            </a:fld>
            <a:endParaRPr lang="ko-KR" alt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645553A-17ED-4FE0-BDF2-C329797D05AE}"/>
              </a:ext>
            </a:extLst>
          </p:cNvPr>
          <p:cNvSpPr txBox="1"/>
          <p:nvPr/>
        </p:nvSpPr>
        <p:spPr>
          <a:xfrm>
            <a:off x="225744" y="443615"/>
            <a:ext cx="3837374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Ⅲ. 2023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년도 안전보건 추진계획</a:t>
            </a:r>
          </a:p>
        </p:txBody>
      </p:sp>
    </p:spTree>
    <p:extLst>
      <p:ext uri="{BB962C8B-B14F-4D97-AF65-F5344CB8AC3E}">
        <p14:creationId xmlns:p14="http://schemas.microsoft.com/office/powerpoint/2010/main" val="22911806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1645553A-17ED-4FE0-BDF2-C329797D05AE}"/>
              </a:ext>
            </a:extLst>
          </p:cNvPr>
          <p:cNvSpPr txBox="1"/>
          <p:nvPr/>
        </p:nvSpPr>
        <p:spPr>
          <a:xfrm>
            <a:off x="225743" y="443615"/>
            <a:ext cx="6335395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#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별첨 </a:t>
            </a: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:  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안전보건 </a:t>
            </a:r>
            <a:r>
              <a:rPr lang="ko-KR" altLang="en-US" sz="2100" b="1" spc="-150" dirty="0" err="1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관리목표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 및 세부 일정표</a:t>
            </a:r>
          </a:p>
        </p:txBody>
      </p:sp>
      <p:sp>
        <p:nvSpPr>
          <p:cNvPr id="53" name="직사각형 6">
            <a:extLst>
              <a:ext uri="{FF2B5EF4-FFF2-40B4-BE49-F238E27FC236}">
                <a16:creationId xmlns:a16="http://schemas.microsoft.com/office/drawing/2014/main" id="{8CD1367F-85CE-E5B6-8CA2-A842E892E7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3499" y="1591457"/>
            <a:ext cx="5901327" cy="614790"/>
          </a:xfrm>
          <a:prstGeom prst="roundRect">
            <a:avLst>
              <a:gd name="adj" fmla="val 0"/>
            </a:avLst>
          </a:prstGeom>
          <a:noFill/>
          <a:ln w="6350" cap="flat" cmpd="sng" algn="ctr">
            <a:noFill/>
            <a:prstDash val="solid"/>
          </a:ln>
          <a:effectLst/>
        </p:spPr>
        <p:txBody>
          <a:bodyPr lIns="90000" tIns="0" rIns="90000" bIns="0" rtlCol="0" anchor="t" anchorCtr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marR="0" lvl="0" indent="-17780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ko-KR" sz="1200" b="0" i="0" u="none" strike="noStrike" kern="1200" cap="none" spc="-30" normalizeH="0" baseline="0" noProof="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schemeClr val="tx1"/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graphicFrame>
        <p:nvGraphicFramePr>
          <p:cNvPr id="2" name="표 4">
            <a:extLst>
              <a:ext uri="{FF2B5EF4-FFF2-40B4-BE49-F238E27FC236}">
                <a16:creationId xmlns:a16="http://schemas.microsoft.com/office/drawing/2014/main" id="{36AAB106-BEE1-EF7A-A355-E0F8C77D8D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6621219"/>
              </p:ext>
            </p:extLst>
          </p:nvPr>
        </p:nvGraphicFramePr>
        <p:xfrm>
          <a:off x="260350" y="1615979"/>
          <a:ext cx="6337300" cy="75110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2362">
                  <a:extLst>
                    <a:ext uri="{9D8B030D-6E8A-4147-A177-3AD203B41FA5}">
                      <a16:colId xmlns:a16="http://schemas.microsoft.com/office/drawing/2014/main" val="3075688077"/>
                    </a:ext>
                  </a:extLst>
                </a:gridCol>
                <a:gridCol w="1283154">
                  <a:extLst>
                    <a:ext uri="{9D8B030D-6E8A-4147-A177-3AD203B41FA5}">
                      <a16:colId xmlns:a16="http://schemas.microsoft.com/office/drawing/2014/main" val="3955590921"/>
                    </a:ext>
                  </a:extLst>
                </a:gridCol>
                <a:gridCol w="842260">
                  <a:extLst>
                    <a:ext uri="{9D8B030D-6E8A-4147-A177-3AD203B41FA5}">
                      <a16:colId xmlns:a16="http://schemas.microsoft.com/office/drawing/2014/main" val="3743172951"/>
                    </a:ext>
                  </a:extLst>
                </a:gridCol>
                <a:gridCol w="286627">
                  <a:extLst>
                    <a:ext uri="{9D8B030D-6E8A-4147-A177-3AD203B41FA5}">
                      <a16:colId xmlns:a16="http://schemas.microsoft.com/office/drawing/2014/main" val="4059223621"/>
                    </a:ext>
                  </a:extLst>
                </a:gridCol>
                <a:gridCol w="286627">
                  <a:extLst>
                    <a:ext uri="{9D8B030D-6E8A-4147-A177-3AD203B41FA5}">
                      <a16:colId xmlns:a16="http://schemas.microsoft.com/office/drawing/2014/main" val="1132509594"/>
                    </a:ext>
                  </a:extLst>
                </a:gridCol>
                <a:gridCol w="286627">
                  <a:extLst>
                    <a:ext uri="{9D8B030D-6E8A-4147-A177-3AD203B41FA5}">
                      <a16:colId xmlns:a16="http://schemas.microsoft.com/office/drawing/2014/main" val="3341235343"/>
                    </a:ext>
                  </a:extLst>
                </a:gridCol>
                <a:gridCol w="286627">
                  <a:extLst>
                    <a:ext uri="{9D8B030D-6E8A-4147-A177-3AD203B41FA5}">
                      <a16:colId xmlns:a16="http://schemas.microsoft.com/office/drawing/2014/main" val="4073450189"/>
                    </a:ext>
                  </a:extLst>
                </a:gridCol>
                <a:gridCol w="286627">
                  <a:extLst>
                    <a:ext uri="{9D8B030D-6E8A-4147-A177-3AD203B41FA5}">
                      <a16:colId xmlns:a16="http://schemas.microsoft.com/office/drawing/2014/main" val="3083790769"/>
                    </a:ext>
                  </a:extLst>
                </a:gridCol>
                <a:gridCol w="286627">
                  <a:extLst>
                    <a:ext uri="{9D8B030D-6E8A-4147-A177-3AD203B41FA5}">
                      <a16:colId xmlns:a16="http://schemas.microsoft.com/office/drawing/2014/main" val="874916169"/>
                    </a:ext>
                  </a:extLst>
                </a:gridCol>
                <a:gridCol w="286627">
                  <a:extLst>
                    <a:ext uri="{9D8B030D-6E8A-4147-A177-3AD203B41FA5}">
                      <a16:colId xmlns:a16="http://schemas.microsoft.com/office/drawing/2014/main" val="2223495866"/>
                    </a:ext>
                  </a:extLst>
                </a:gridCol>
                <a:gridCol w="286627">
                  <a:extLst>
                    <a:ext uri="{9D8B030D-6E8A-4147-A177-3AD203B41FA5}">
                      <a16:colId xmlns:a16="http://schemas.microsoft.com/office/drawing/2014/main" val="2387734068"/>
                    </a:ext>
                  </a:extLst>
                </a:gridCol>
                <a:gridCol w="286627">
                  <a:extLst>
                    <a:ext uri="{9D8B030D-6E8A-4147-A177-3AD203B41FA5}">
                      <a16:colId xmlns:a16="http://schemas.microsoft.com/office/drawing/2014/main" val="1641161570"/>
                    </a:ext>
                  </a:extLst>
                </a:gridCol>
                <a:gridCol w="286627">
                  <a:extLst>
                    <a:ext uri="{9D8B030D-6E8A-4147-A177-3AD203B41FA5}">
                      <a16:colId xmlns:a16="http://schemas.microsoft.com/office/drawing/2014/main" val="851289651"/>
                    </a:ext>
                  </a:extLst>
                </a:gridCol>
                <a:gridCol w="286627">
                  <a:extLst>
                    <a:ext uri="{9D8B030D-6E8A-4147-A177-3AD203B41FA5}">
                      <a16:colId xmlns:a16="http://schemas.microsoft.com/office/drawing/2014/main" val="3134786754"/>
                    </a:ext>
                  </a:extLst>
                </a:gridCol>
                <a:gridCol w="286627">
                  <a:extLst>
                    <a:ext uri="{9D8B030D-6E8A-4147-A177-3AD203B41FA5}">
                      <a16:colId xmlns:a16="http://schemas.microsoft.com/office/drawing/2014/main" val="516057906"/>
                    </a:ext>
                  </a:extLst>
                </a:gridCol>
              </a:tblGrid>
              <a:tr h="469443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</a:rPr>
                        <a:t>구분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추진부서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9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11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12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3766030"/>
                  </a:ext>
                </a:extLst>
              </a:tr>
              <a:tr h="469443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 조직구성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1291194"/>
                  </a:ext>
                </a:extLst>
              </a:tr>
              <a:tr h="469443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조직 구성 </a:t>
                      </a:r>
                      <a:b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및 운영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안전관리 책임자</a:t>
                      </a:r>
                      <a:r>
                        <a:rPr lang="en-US" altLang="ko-KR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</a:p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관리감독자</a:t>
                      </a:r>
                      <a:r>
                        <a:rPr lang="en-US" altLang="ko-KR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</a:t>
                      </a:r>
                      <a:br>
                        <a:rPr lang="en-US" altLang="ko-KR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담당자 임명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각 부서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3367795"/>
                  </a:ext>
                </a:extLst>
              </a:tr>
              <a:tr h="46944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산업안전보건</a:t>
                      </a:r>
                      <a:endParaRPr lang="en-US" altLang="ko-KR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위원회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운영규정 수립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FM</a:t>
                      </a:r>
                      <a:r>
                        <a:rPr lang="ko-KR" altLang="en-US" sz="800" b="1" i="0" u="none" strike="noStrike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사업본부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3728345"/>
                  </a:ext>
                </a:extLst>
              </a:tr>
              <a:tr h="46944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위원회 개최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해당사업장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6942075"/>
                  </a:ext>
                </a:extLst>
              </a:tr>
              <a:tr h="46944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ISO 45001</a:t>
                      </a:r>
                    </a:p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인증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컨설팅 및 인증</a:t>
                      </a:r>
                      <a:endParaRPr lang="en-US" altLang="ko-KR" sz="8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2591482"/>
                  </a:ext>
                </a:extLst>
              </a:tr>
              <a:tr h="469443">
                <a:tc rowSpan="10"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</a:t>
                      </a:r>
                      <a:b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교육관리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 총괄 책임자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4553803"/>
                  </a:ext>
                </a:extLst>
              </a:tr>
              <a:tr h="46944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안전관리자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9045452"/>
                  </a:ext>
                </a:extLst>
              </a:tr>
              <a:tr h="46944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관리감독자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3233660"/>
                  </a:ext>
                </a:extLst>
              </a:tr>
              <a:tr h="46944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사무직 근로자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경영기획팀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00739203"/>
                  </a:ext>
                </a:extLst>
              </a:tr>
              <a:tr h="46944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비사무직 근로자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경영기획팀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411797"/>
                  </a:ext>
                </a:extLst>
              </a:tr>
              <a:tr h="46944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사업주 위험성평가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경영기획팀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28162989"/>
                  </a:ext>
                </a:extLst>
              </a:tr>
              <a:tr h="46944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신규 </a:t>
                      </a:r>
                      <a:r>
                        <a:rPr lang="ko-KR" altLang="en-US" sz="8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입사자</a:t>
                      </a:r>
                      <a:r>
                        <a:rPr lang="ko-KR" altLang="en-US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상시</a:t>
                      </a:r>
                      <a:r>
                        <a:rPr lang="en-US" altLang="ko-KR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8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각 사업장 </a:t>
                      </a:r>
                      <a:endParaRPr lang="en-US" altLang="ko-KR" sz="9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소장 등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7360597"/>
                  </a:ext>
                </a:extLst>
              </a:tr>
              <a:tr h="46944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신규 </a:t>
                      </a:r>
                      <a:r>
                        <a:rPr lang="ko-KR" altLang="en-US" sz="8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입사자</a:t>
                      </a:r>
                      <a:r>
                        <a:rPr lang="ko-KR" altLang="en-US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일용</a:t>
                      </a:r>
                      <a:r>
                        <a:rPr lang="en-US" altLang="ko-KR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8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각 사업장 </a:t>
                      </a:r>
                      <a:endParaRPr lang="en-US" altLang="ko-KR" sz="9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소장 등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0260909"/>
                  </a:ext>
                </a:extLst>
              </a:tr>
              <a:tr h="46944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작업내용 변경자 </a:t>
                      </a:r>
                      <a:r>
                        <a:rPr lang="en-US" altLang="ko-KR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상시</a:t>
                      </a:r>
                      <a:r>
                        <a:rPr lang="en-US" altLang="ko-KR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8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각 사업장 </a:t>
                      </a:r>
                      <a:endParaRPr lang="en-US" altLang="ko-KR" sz="9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소장 등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7922411"/>
                  </a:ext>
                </a:extLst>
              </a:tr>
              <a:tr h="46944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작업내용 변경자 </a:t>
                      </a:r>
                      <a:r>
                        <a:rPr lang="en-US" altLang="ko-KR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일용</a:t>
                      </a:r>
                      <a:r>
                        <a:rPr lang="en-US" altLang="ko-KR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8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각 사업장 </a:t>
                      </a:r>
                      <a:endParaRPr lang="en-US" altLang="ko-KR" sz="9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소장 등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0190365"/>
                  </a:ext>
                </a:extLst>
              </a:tr>
            </a:tbl>
          </a:graphicData>
        </a:graphic>
      </p:graphicFrame>
      <p:sp>
        <p:nvSpPr>
          <p:cNvPr id="6" name="슬라이드 번호 개체 틀 1"/>
          <p:cNvSpPr>
            <a:spLocks noGrp="1"/>
          </p:cNvSpPr>
          <p:nvPr>
            <p:ph type="sldNum" sz="quarter" idx="12"/>
          </p:nvPr>
        </p:nvSpPr>
        <p:spPr>
          <a:xfrm>
            <a:off x="2657475" y="9367669"/>
            <a:ext cx="1543050" cy="527403"/>
          </a:xfrm>
        </p:spPr>
        <p:txBody>
          <a:bodyPr/>
          <a:lstStyle/>
          <a:p>
            <a:r>
              <a:rPr lang="en-US" altLang="ko-KR" sz="1000" dirty="0"/>
              <a:t>17</a:t>
            </a:r>
            <a:endParaRPr lang="ko-KR" altLang="en-US" sz="1000" dirty="0"/>
          </a:p>
        </p:txBody>
      </p:sp>
    </p:spTree>
    <p:extLst>
      <p:ext uri="{BB962C8B-B14F-4D97-AF65-F5344CB8AC3E}">
        <p14:creationId xmlns:p14="http://schemas.microsoft.com/office/powerpoint/2010/main" val="35086814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표 4">
            <a:extLst>
              <a:ext uri="{FF2B5EF4-FFF2-40B4-BE49-F238E27FC236}">
                <a16:creationId xmlns:a16="http://schemas.microsoft.com/office/drawing/2014/main" id="{0E44BB1F-7BD6-8C4B-D2D5-FBC00FE746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355404"/>
              </p:ext>
            </p:extLst>
          </p:nvPr>
        </p:nvGraphicFramePr>
        <p:xfrm>
          <a:off x="260350" y="1611725"/>
          <a:ext cx="6337300" cy="75407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2362">
                  <a:extLst>
                    <a:ext uri="{9D8B030D-6E8A-4147-A177-3AD203B41FA5}">
                      <a16:colId xmlns:a16="http://schemas.microsoft.com/office/drawing/2014/main" val="3075688077"/>
                    </a:ext>
                  </a:extLst>
                </a:gridCol>
                <a:gridCol w="1283154">
                  <a:extLst>
                    <a:ext uri="{9D8B030D-6E8A-4147-A177-3AD203B41FA5}">
                      <a16:colId xmlns:a16="http://schemas.microsoft.com/office/drawing/2014/main" val="3955590921"/>
                    </a:ext>
                  </a:extLst>
                </a:gridCol>
                <a:gridCol w="842260">
                  <a:extLst>
                    <a:ext uri="{9D8B030D-6E8A-4147-A177-3AD203B41FA5}">
                      <a16:colId xmlns:a16="http://schemas.microsoft.com/office/drawing/2014/main" val="3743172951"/>
                    </a:ext>
                  </a:extLst>
                </a:gridCol>
                <a:gridCol w="286627">
                  <a:extLst>
                    <a:ext uri="{9D8B030D-6E8A-4147-A177-3AD203B41FA5}">
                      <a16:colId xmlns:a16="http://schemas.microsoft.com/office/drawing/2014/main" val="4059223621"/>
                    </a:ext>
                  </a:extLst>
                </a:gridCol>
                <a:gridCol w="286627">
                  <a:extLst>
                    <a:ext uri="{9D8B030D-6E8A-4147-A177-3AD203B41FA5}">
                      <a16:colId xmlns:a16="http://schemas.microsoft.com/office/drawing/2014/main" val="1132509594"/>
                    </a:ext>
                  </a:extLst>
                </a:gridCol>
                <a:gridCol w="286627">
                  <a:extLst>
                    <a:ext uri="{9D8B030D-6E8A-4147-A177-3AD203B41FA5}">
                      <a16:colId xmlns:a16="http://schemas.microsoft.com/office/drawing/2014/main" val="3341235343"/>
                    </a:ext>
                  </a:extLst>
                </a:gridCol>
                <a:gridCol w="286627">
                  <a:extLst>
                    <a:ext uri="{9D8B030D-6E8A-4147-A177-3AD203B41FA5}">
                      <a16:colId xmlns:a16="http://schemas.microsoft.com/office/drawing/2014/main" val="4073450189"/>
                    </a:ext>
                  </a:extLst>
                </a:gridCol>
                <a:gridCol w="286627">
                  <a:extLst>
                    <a:ext uri="{9D8B030D-6E8A-4147-A177-3AD203B41FA5}">
                      <a16:colId xmlns:a16="http://schemas.microsoft.com/office/drawing/2014/main" val="3083790769"/>
                    </a:ext>
                  </a:extLst>
                </a:gridCol>
                <a:gridCol w="286627">
                  <a:extLst>
                    <a:ext uri="{9D8B030D-6E8A-4147-A177-3AD203B41FA5}">
                      <a16:colId xmlns:a16="http://schemas.microsoft.com/office/drawing/2014/main" val="874916169"/>
                    </a:ext>
                  </a:extLst>
                </a:gridCol>
                <a:gridCol w="286627">
                  <a:extLst>
                    <a:ext uri="{9D8B030D-6E8A-4147-A177-3AD203B41FA5}">
                      <a16:colId xmlns:a16="http://schemas.microsoft.com/office/drawing/2014/main" val="2223495866"/>
                    </a:ext>
                  </a:extLst>
                </a:gridCol>
                <a:gridCol w="286627">
                  <a:extLst>
                    <a:ext uri="{9D8B030D-6E8A-4147-A177-3AD203B41FA5}">
                      <a16:colId xmlns:a16="http://schemas.microsoft.com/office/drawing/2014/main" val="2387734068"/>
                    </a:ext>
                  </a:extLst>
                </a:gridCol>
                <a:gridCol w="286627">
                  <a:extLst>
                    <a:ext uri="{9D8B030D-6E8A-4147-A177-3AD203B41FA5}">
                      <a16:colId xmlns:a16="http://schemas.microsoft.com/office/drawing/2014/main" val="1641161570"/>
                    </a:ext>
                  </a:extLst>
                </a:gridCol>
                <a:gridCol w="286627">
                  <a:extLst>
                    <a:ext uri="{9D8B030D-6E8A-4147-A177-3AD203B41FA5}">
                      <a16:colId xmlns:a16="http://schemas.microsoft.com/office/drawing/2014/main" val="851289651"/>
                    </a:ext>
                  </a:extLst>
                </a:gridCol>
                <a:gridCol w="286627">
                  <a:extLst>
                    <a:ext uri="{9D8B030D-6E8A-4147-A177-3AD203B41FA5}">
                      <a16:colId xmlns:a16="http://schemas.microsoft.com/office/drawing/2014/main" val="3134786754"/>
                    </a:ext>
                  </a:extLst>
                </a:gridCol>
                <a:gridCol w="286627">
                  <a:extLst>
                    <a:ext uri="{9D8B030D-6E8A-4147-A177-3AD203B41FA5}">
                      <a16:colId xmlns:a16="http://schemas.microsoft.com/office/drawing/2014/main" val="516057906"/>
                    </a:ext>
                  </a:extLst>
                </a:gridCol>
              </a:tblGrid>
              <a:tr h="443573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</a:rPr>
                        <a:t>구 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추진부서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9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11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12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3766030"/>
                  </a:ext>
                </a:extLst>
              </a:tr>
              <a:tr h="443573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위험성 평가 </a:t>
                      </a:r>
                      <a:b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및 관리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실시계획 수립</a:t>
                      </a:r>
                      <a:b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정기평가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1291194"/>
                  </a:ext>
                </a:extLst>
              </a:tr>
              <a:tr h="44357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개선대책 수립 및 시행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각 사업장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9468878"/>
                  </a:ext>
                </a:extLst>
              </a:tr>
              <a:tr h="44357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개선결과 검토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각 사업장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3367795"/>
                  </a:ext>
                </a:extLst>
              </a:tr>
              <a:tr h="443573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보건</a:t>
                      </a:r>
                      <a:br>
                        <a:rPr lang="ko-KR" alt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관리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일반건강검진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경영기획팀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3728345"/>
                  </a:ext>
                </a:extLst>
              </a:tr>
              <a:tr h="44357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미수검자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현황파악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경영기획팀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6942075"/>
                  </a:ext>
                </a:extLst>
              </a:tr>
              <a:tr h="44357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유소견자 사후관리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경영기획팀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4553803"/>
                  </a:ext>
                </a:extLst>
              </a:tr>
              <a:tr h="44357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채용시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건강검진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경영기획팀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9045452"/>
                  </a:ext>
                </a:extLst>
              </a:tr>
              <a:tr h="44357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법규</a:t>
                      </a:r>
                      <a:b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관리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법규등록부 및 </a:t>
                      </a:r>
                      <a:b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준수평가표 작성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검토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안전보건팀</a:t>
                      </a:r>
                      <a:r>
                        <a:rPr lang="en-US" altLang="ko-KR" sz="9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</a:t>
                      </a:r>
                      <a:br>
                        <a:rPr lang="en-US" altLang="ko-KR" sz="9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각 부서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3233660"/>
                  </a:ext>
                </a:extLst>
              </a:tr>
              <a:tr h="44357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법규준수 이행 모니터링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안전보건팀</a:t>
                      </a:r>
                      <a:r>
                        <a:rPr lang="en-US" altLang="ko-KR" sz="9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</a:t>
                      </a:r>
                      <a:br>
                        <a:rPr lang="en-US" altLang="ko-KR" sz="9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각 부서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00739203"/>
                  </a:ext>
                </a:extLst>
              </a:tr>
              <a:tr h="443573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산업재해</a:t>
                      </a:r>
                      <a:b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예방활동</a:t>
                      </a:r>
                      <a:b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및</a:t>
                      </a:r>
                      <a:b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안전문화</a:t>
                      </a:r>
                      <a:b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확산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사업장 순회점검 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수시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411797"/>
                  </a:ext>
                </a:extLst>
              </a:tr>
              <a:tr h="44357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사업장 정기 안전점검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사업장별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28162989"/>
                  </a:ext>
                </a:extLst>
              </a:tr>
              <a:tr h="44357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 개선 제안</a:t>
                      </a:r>
                      <a:b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안전지킴이 사례수립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인사팀</a:t>
                      </a:r>
                      <a:b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각 부서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7360597"/>
                  </a:ext>
                </a:extLst>
              </a:tr>
              <a:tr h="44357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아차사고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발굴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사업장별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0260909"/>
                  </a:ext>
                </a:extLst>
              </a:tr>
              <a:tr h="44357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안전의 점검의 날 운영</a:t>
                      </a:r>
                      <a:b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및 사고 감소활동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안전보건팀</a:t>
                      </a:r>
                      <a:r>
                        <a:rPr lang="en-US" altLang="ko-KR" sz="9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</a:t>
                      </a:r>
                      <a:br>
                        <a:rPr lang="en-US" altLang="ko-KR" sz="9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각 부서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7922411"/>
                  </a:ext>
                </a:extLst>
              </a:tr>
              <a:tr h="44357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비상조치</a:t>
                      </a:r>
                      <a:b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계획수립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비상조치 대응</a:t>
                      </a:r>
                      <a:b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시나리오 작성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각 사업장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80190365"/>
                  </a:ext>
                </a:extLst>
              </a:tr>
              <a:tr h="44357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비상조치</a:t>
                      </a:r>
                      <a:b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대응훈련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각 사업장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8312261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1645553A-17ED-4FE0-BDF2-C329797D05AE}"/>
              </a:ext>
            </a:extLst>
          </p:cNvPr>
          <p:cNvSpPr txBox="1"/>
          <p:nvPr/>
        </p:nvSpPr>
        <p:spPr>
          <a:xfrm>
            <a:off x="225743" y="443615"/>
            <a:ext cx="6335395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#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별첨 </a:t>
            </a: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:  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안전보건관리 목표 및 세부 일정표</a:t>
            </a: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C4539-36A1-40A8-AE8C-25BF1186A385}" type="slidenum">
              <a:rPr lang="ko-KR" altLang="en-US" sz="1000" smtClean="0"/>
              <a:pPr/>
              <a:t>18</a:t>
            </a:fld>
            <a:endParaRPr lang="ko-KR" altLang="en-US" sz="1000"/>
          </a:p>
        </p:txBody>
      </p:sp>
    </p:spTree>
    <p:extLst>
      <p:ext uri="{BB962C8B-B14F-4D97-AF65-F5344CB8AC3E}">
        <p14:creationId xmlns:p14="http://schemas.microsoft.com/office/powerpoint/2010/main" val="11511073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직사각형 12">
            <a:extLst>
              <a:ext uri="{FF2B5EF4-FFF2-40B4-BE49-F238E27FC236}">
                <a16:creationId xmlns:a16="http://schemas.microsoft.com/office/drawing/2014/main" id="{0992F1F0-AFB7-4A5E-0E73-B56062B72D05}"/>
              </a:ext>
            </a:extLst>
          </p:cNvPr>
          <p:cNvSpPr/>
          <p:nvPr/>
        </p:nvSpPr>
        <p:spPr>
          <a:xfrm>
            <a:off x="260648" y="3121130"/>
            <a:ext cx="6324291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829544">
              <a:lnSpc>
                <a:spcPts val="1800"/>
              </a:lnSpc>
            </a:pPr>
            <a:r>
              <a:rPr lang="en-US" altLang="ko-KR" sz="1200" b="1" dirty="0">
                <a:latin typeface="+mn-ea"/>
              </a:rPr>
              <a:t>    </a:t>
            </a:r>
            <a:r>
              <a:rPr lang="ko-KR" altLang="en-US" sz="1200" b="1" dirty="0">
                <a:latin typeface="+mn-ea"/>
              </a:rPr>
              <a:t>가</a:t>
            </a:r>
            <a:r>
              <a:rPr lang="en-US" altLang="ko-KR" sz="1200" b="1" dirty="0">
                <a:latin typeface="+mn-ea"/>
              </a:rPr>
              <a:t>. 2022</a:t>
            </a:r>
            <a:r>
              <a:rPr lang="ko-KR" altLang="en-US" sz="1200" b="1" dirty="0">
                <a:latin typeface="+mn-ea"/>
              </a:rPr>
              <a:t>년도 산재현황</a:t>
            </a:r>
            <a:r>
              <a:rPr lang="en-US" altLang="ko-KR" sz="1200" b="1" dirty="0">
                <a:latin typeface="+mn-ea"/>
              </a:rPr>
              <a:t>(FM</a:t>
            </a:r>
            <a:r>
              <a:rPr lang="ko-KR" altLang="en-US" sz="1200" b="1" dirty="0">
                <a:latin typeface="+mn-ea"/>
              </a:rPr>
              <a:t>업계 전체 비교</a:t>
            </a:r>
            <a:r>
              <a:rPr lang="en-US" altLang="ko-KR" sz="1200" b="1" dirty="0">
                <a:latin typeface="+mn-ea"/>
              </a:rPr>
              <a:t>, </a:t>
            </a:r>
            <a:r>
              <a:rPr lang="ko-KR" altLang="en-US" sz="1200" b="1" dirty="0">
                <a:latin typeface="+mn-ea"/>
              </a:rPr>
              <a:t>통계청 </a:t>
            </a:r>
            <a:r>
              <a:rPr lang="en-US" altLang="ko-KR" sz="1200" b="1" dirty="0">
                <a:latin typeface="+mn-ea"/>
              </a:rPr>
              <a:t>KOSIS </a:t>
            </a:r>
            <a:r>
              <a:rPr lang="ko-KR" altLang="en-US" sz="1200" b="1" dirty="0">
                <a:latin typeface="+mn-ea"/>
              </a:rPr>
              <a:t>기준</a:t>
            </a:r>
            <a:r>
              <a:rPr lang="en-US" altLang="ko-KR" sz="1200" b="1" dirty="0">
                <a:latin typeface="+mn-ea"/>
              </a:rPr>
              <a:t>)</a:t>
            </a:r>
          </a:p>
          <a:p>
            <a:pPr lvl="0" defTabSz="829544">
              <a:lnSpc>
                <a:spcPts val="1800"/>
              </a:lnSpc>
            </a:pPr>
            <a:endParaRPr lang="en-US" altLang="ko-KR" sz="1200" b="1" dirty="0">
              <a:latin typeface="+mn-ea"/>
            </a:endParaRPr>
          </a:p>
          <a:p>
            <a:pPr defTabSz="829544">
              <a:lnSpc>
                <a:spcPts val="1800"/>
              </a:lnSpc>
            </a:pPr>
            <a:endParaRPr lang="en-US" altLang="ko-KR" sz="1200" b="1" dirty="0">
              <a:latin typeface="+mn-ea"/>
            </a:endParaRPr>
          </a:p>
          <a:p>
            <a:pPr defTabSz="829544">
              <a:lnSpc>
                <a:spcPts val="1800"/>
              </a:lnSpc>
            </a:pPr>
            <a:endParaRPr lang="en-US" altLang="ko-KR" sz="1200" b="1" dirty="0">
              <a:latin typeface="+mn-ea"/>
            </a:endParaRPr>
          </a:p>
          <a:p>
            <a:pPr defTabSz="829544">
              <a:lnSpc>
                <a:spcPts val="1800"/>
              </a:lnSpc>
            </a:pPr>
            <a:endParaRPr lang="en-US" altLang="ko-KR" sz="1200" b="1" dirty="0">
              <a:latin typeface="+mn-ea"/>
            </a:endParaRPr>
          </a:p>
          <a:p>
            <a:pPr defTabSz="829544">
              <a:lnSpc>
                <a:spcPts val="1000"/>
              </a:lnSpc>
            </a:pPr>
            <a:endParaRPr lang="en-US" altLang="ko-KR" sz="1200" b="1" dirty="0">
              <a:latin typeface="+mn-ea"/>
            </a:endParaRPr>
          </a:p>
          <a:p>
            <a:pPr defTabSz="829544">
              <a:lnSpc>
                <a:spcPts val="1800"/>
              </a:lnSpc>
            </a:pPr>
            <a:r>
              <a:rPr lang="en-US" altLang="ko-KR" sz="1400" b="1" dirty="0">
                <a:latin typeface="+mn-ea"/>
              </a:rPr>
              <a:t>   </a:t>
            </a:r>
            <a:r>
              <a:rPr lang="ko-KR" altLang="en-US" sz="1400" b="1" dirty="0">
                <a:latin typeface="+mn-ea"/>
              </a:rPr>
              <a:t>나</a:t>
            </a:r>
            <a:r>
              <a:rPr lang="en-US" altLang="ko-KR" sz="1400" b="1" dirty="0">
                <a:latin typeface="+mn-ea"/>
              </a:rPr>
              <a:t>.</a:t>
            </a:r>
            <a:r>
              <a:rPr lang="en-US" altLang="ko-KR" sz="1200" b="1" dirty="0">
                <a:latin typeface="+mn-ea"/>
              </a:rPr>
              <a:t> 2022</a:t>
            </a:r>
            <a:r>
              <a:rPr lang="ko-KR" altLang="en-US" sz="1200" b="1" dirty="0">
                <a:latin typeface="+mn-ea"/>
              </a:rPr>
              <a:t>년도 산업재해 유형별 현황 </a:t>
            </a:r>
            <a:r>
              <a:rPr lang="en-US" altLang="ko-KR" sz="1200" b="1" dirty="0">
                <a:latin typeface="+mn-ea"/>
              </a:rPr>
              <a:t>(</a:t>
            </a:r>
            <a:r>
              <a:rPr lang="ko-KR" altLang="en-US" sz="1200" b="1" dirty="0">
                <a:latin typeface="+mn-ea"/>
              </a:rPr>
              <a:t>전년대비 </a:t>
            </a:r>
            <a:r>
              <a:rPr lang="en-US" altLang="ko-KR" sz="1200" b="1" dirty="0">
                <a:latin typeface="+mn-ea"/>
              </a:rPr>
              <a:t>2</a:t>
            </a:r>
            <a:r>
              <a:rPr lang="ko-KR" altLang="en-US" sz="1200" b="1" dirty="0">
                <a:latin typeface="+mn-ea"/>
              </a:rPr>
              <a:t>배 증가</a:t>
            </a:r>
            <a:r>
              <a:rPr lang="en-US" altLang="ko-KR" sz="1200" b="1" dirty="0">
                <a:latin typeface="+mn-ea"/>
              </a:rPr>
              <a:t>, </a:t>
            </a:r>
            <a:r>
              <a:rPr lang="ko-KR" altLang="en-US" sz="1200" b="1" dirty="0">
                <a:latin typeface="+mn-ea"/>
              </a:rPr>
              <a:t>넘어짐</a:t>
            </a:r>
            <a:r>
              <a:rPr lang="en-US" altLang="ko-KR" sz="1200" b="1" dirty="0">
                <a:latin typeface="+mn-ea"/>
              </a:rPr>
              <a:t>/</a:t>
            </a:r>
            <a:r>
              <a:rPr lang="ko-KR" altLang="en-US" sz="1200" b="1" dirty="0">
                <a:latin typeface="+mn-ea"/>
              </a:rPr>
              <a:t>추락 </a:t>
            </a:r>
            <a:r>
              <a:rPr lang="en-US" altLang="ko-KR" sz="1200" b="1" dirty="0">
                <a:latin typeface="+mn-ea"/>
              </a:rPr>
              <a:t>62.5% </a:t>
            </a:r>
            <a:r>
              <a:rPr lang="ko-KR" altLang="en-US" sz="1200" b="1" dirty="0">
                <a:latin typeface="+mn-ea"/>
              </a:rPr>
              <a:t>점유</a:t>
            </a:r>
            <a:r>
              <a:rPr lang="en-US" altLang="ko-KR" sz="1200" b="1" dirty="0">
                <a:latin typeface="+mn-ea"/>
              </a:rPr>
              <a:t>)</a:t>
            </a:r>
          </a:p>
        </p:txBody>
      </p:sp>
      <p:graphicFrame>
        <p:nvGraphicFramePr>
          <p:cNvPr id="15" name="표 14">
            <a:extLst>
              <a:ext uri="{FF2B5EF4-FFF2-40B4-BE49-F238E27FC236}">
                <a16:creationId xmlns:a16="http://schemas.microsoft.com/office/drawing/2014/main" id="{4627F5F1-C2C3-DF6B-0E09-7BD9BD21AED8}"/>
              </a:ext>
            </a:extLst>
          </p:cNvPr>
          <p:cNvGraphicFramePr>
            <a:graphicFrameLocks noGrp="1"/>
          </p:cNvGraphicFramePr>
          <p:nvPr/>
        </p:nvGraphicFramePr>
        <p:xfrm>
          <a:off x="453224" y="3432055"/>
          <a:ext cx="6103147" cy="750946"/>
        </p:xfrm>
        <a:graphic>
          <a:graphicData uri="http://schemas.openxmlformats.org/drawingml/2006/table">
            <a:tbl>
              <a:tblPr/>
              <a:tblGrid>
                <a:gridCol w="9708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34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71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71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719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1719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63490"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구분</a:t>
                      </a:r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근로자수</a:t>
                      </a:r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"/>
                      <a:r>
                        <a:rPr lang="ko-KR" altLang="en-US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재해자수</a:t>
                      </a:r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사망자수</a:t>
                      </a:r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재해율</a:t>
                      </a:r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(%)</a:t>
                      </a: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"/>
                      <a:r>
                        <a:rPr lang="ko-KR" altLang="en-US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만인당</a:t>
                      </a:r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사망률</a:t>
                      </a:r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3490"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"/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업계평균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2,061,786</a:t>
                      </a: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9,213</a:t>
                      </a: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179</a:t>
                      </a: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0.45%</a:t>
                      </a: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0.87</a:t>
                      </a: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3966"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KSmate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1,409</a:t>
                      </a: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</a:t>
                      </a: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0.57%</a:t>
                      </a: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6" name="표 15">
            <a:extLst>
              <a:ext uri="{FF2B5EF4-FFF2-40B4-BE49-F238E27FC236}">
                <a16:creationId xmlns:a16="http://schemas.microsoft.com/office/drawing/2014/main" id="{74228129-FC4C-1B82-4F6E-B5810EEE3860}"/>
              </a:ext>
            </a:extLst>
          </p:cNvPr>
          <p:cNvGraphicFramePr>
            <a:graphicFrameLocks noGrp="1"/>
          </p:cNvGraphicFramePr>
          <p:nvPr/>
        </p:nvGraphicFramePr>
        <p:xfrm>
          <a:off x="453225" y="4706201"/>
          <a:ext cx="6103146" cy="1726396"/>
        </p:xfrm>
        <a:graphic>
          <a:graphicData uri="http://schemas.openxmlformats.org/drawingml/2006/table">
            <a:tbl>
              <a:tblPr/>
              <a:tblGrid>
                <a:gridCol w="871878">
                  <a:extLst>
                    <a:ext uri="{9D8B030D-6E8A-4147-A177-3AD203B41FA5}">
                      <a16:colId xmlns:a16="http://schemas.microsoft.com/office/drawing/2014/main" val="3046471736"/>
                    </a:ext>
                  </a:extLst>
                </a:gridCol>
                <a:gridCol w="871878">
                  <a:extLst>
                    <a:ext uri="{9D8B030D-6E8A-4147-A177-3AD203B41FA5}">
                      <a16:colId xmlns:a16="http://schemas.microsoft.com/office/drawing/2014/main" val="4224994785"/>
                    </a:ext>
                  </a:extLst>
                </a:gridCol>
                <a:gridCol w="871878">
                  <a:extLst>
                    <a:ext uri="{9D8B030D-6E8A-4147-A177-3AD203B41FA5}">
                      <a16:colId xmlns:a16="http://schemas.microsoft.com/office/drawing/2014/main" val="2960113139"/>
                    </a:ext>
                  </a:extLst>
                </a:gridCol>
                <a:gridCol w="871878">
                  <a:extLst>
                    <a:ext uri="{9D8B030D-6E8A-4147-A177-3AD203B41FA5}">
                      <a16:colId xmlns:a16="http://schemas.microsoft.com/office/drawing/2014/main" val="164039194"/>
                    </a:ext>
                  </a:extLst>
                </a:gridCol>
                <a:gridCol w="871878">
                  <a:extLst>
                    <a:ext uri="{9D8B030D-6E8A-4147-A177-3AD203B41FA5}">
                      <a16:colId xmlns:a16="http://schemas.microsoft.com/office/drawing/2014/main" val="1327189741"/>
                    </a:ext>
                  </a:extLst>
                </a:gridCol>
                <a:gridCol w="871878">
                  <a:extLst>
                    <a:ext uri="{9D8B030D-6E8A-4147-A177-3AD203B41FA5}">
                      <a16:colId xmlns:a16="http://schemas.microsoft.com/office/drawing/2014/main" val="4017723135"/>
                    </a:ext>
                  </a:extLst>
                </a:gridCol>
                <a:gridCol w="871878">
                  <a:extLst>
                    <a:ext uri="{9D8B030D-6E8A-4147-A177-3AD203B41FA5}">
                      <a16:colId xmlns:a16="http://schemas.microsoft.com/office/drawing/2014/main" val="959710663"/>
                    </a:ext>
                  </a:extLst>
                </a:gridCol>
              </a:tblGrid>
              <a:tr h="246628"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u="none" strike="noStrike" dirty="0">
                          <a:effectLst/>
                          <a:latin typeface="+mn-ea"/>
                          <a:ea typeface="+mn-ea"/>
                        </a:rPr>
                        <a:t>구분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u="none" strike="noStrike" dirty="0">
                          <a:effectLst/>
                          <a:latin typeface="+mn-ea"/>
                          <a:ea typeface="+mn-ea"/>
                        </a:rPr>
                        <a:t>끼임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u="none" strike="noStrike" dirty="0">
                          <a:effectLst/>
                          <a:latin typeface="+mn-ea"/>
                          <a:ea typeface="+mn-ea"/>
                        </a:rPr>
                        <a:t>넘어짐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u="none" strike="noStrike" dirty="0">
                          <a:effectLst/>
                          <a:latin typeface="+mn-ea"/>
                          <a:ea typeface="+mn-ea"/>
                        </a:rPr>
                        <a:t>낙상</a:t>
                      </a:r>
                      <a:r>
                        <a:rPr lang="en-US" altLang="ko-KR" sz="1000" b="1" u="none" strike="noStrike" dirty="0"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1000" b="1" u="none" strike="noStrike" dirty="0">
                          <a:effectLst/>
                          <a:latin typeface="+mn-ea"/>
                          <a:ea typeface="+mn-ea"/>
                        </a:rPr>
                        <a:t>추락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u="none" strike="noStrike" dirty="0">
                          <a:effectLst/>
                          <a:latin typeface="+mn-ea"/>
                          <a:ea typeface="+mn-ea"/>
                        </a:rPr>
                        <a:t>기타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u="none" strike="noStrike" dirty="0">
                          <a:effectLst/>
                          <a:latin typeface="+mn-ea"/>
                          <a:ea typeface="+mn-ea"/>
                        </a:rPr>
                        <a:t>계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u="none" strike="noStrike" dirty="0" err="1">
                          <a:effectLst/>
                          <a:latin typeface="+mn-ea"/>
                          <a:ea typeface="+mn-ea"/>
                        </a:rPr>
                        <a:t>점유비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208545"/>
                  </a:ext>
                </a:extLst>
              </a:tr>
              <a:tr h="246628"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ea"/>
                          <a:ea typeface="+mn-ea"/>
                        </a:rPr>
                        <a:t>kt</a:t>
                      </a:r>
                      <a:r>
                        <a:rPr lang="ko-KR" altLang="en-US" sz="1000" u="none" strike="noStrike" dirty="0">
                          <a:effectLst/>
                          <a:latin typeface="+mn-ea"/>
                          <a:ea typeface="+mn-ea"/>
                        </a:rPr>
                        <a:t>빌딩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u="none" strike="noStrike" dirty="0"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u="none" strike="noStrike" dirty="0">
                          <a:effectLst/>
                          <a:latin typeface="+mn-ea"/>
                          <a:ea typeface="+mn-ea"/>
                        </a:rPr>
                        <a:t>2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u="none" strike="noStrike" dirty="0"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u="none" strike="noStrike" dirty="0">
                          <a:effectLst/>
                          <a:latin typeface="+mn-ea"/>
                          <a:ea typeface="+mn-ea"/>
                        </a:rPr>
                        <a:t>3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37.5%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6180337"/>
                  </a:ext>
                </a:extLst>
              </a:tr>
              <a:tr h="246628"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u="none" strike="noStrike" dirty="0" err="1">
                          <a:effectLst/>
                          <a:latin typeface="+mn-ea"/>
                          <a:ea typeface="+mn-ea"/>
                        </a:rPr>
                        <a:t>외부빌딩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u="none" strike="noStrike" dirty="0"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u="none" strike="noStrike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  <a:endParaRPr lang="en-US" altLang="ko-KR" sz="1000" b="0" i="0" u="none" strike="noStrike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u="none" strike="noStrike" dirty="0"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ko-KR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u="none" strike="noStrike" dirty="0">
                          <a:effectLst/>
                          <a:latin typeface="+mn-ea"/>
                          <a:ea typeface="+mn-ea"/>
                        </a:rPr>
                        <a:t>1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u="none" strike="noStrike" dirty="0">
                          <a:effectLst/>
                          <a:latin typeface="+mn-ea"/>
                          <a:ea typeface="+mn-ea"/>
                        </a:rPr>
                        <a:t>12.5%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6478871"/>
                  </a:ext>
                </a:extLst>
              </a:tr>
              <a:tr h="246628"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u="none" strike="noStrike" dirty="0">
                          <a:effectLst/>
                          <a:latin typeface="+mn-ea"/>
                          <a:ea typeface="+mn-ea"/>
                        </a:rPr>
                        <a:t>호텔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u="none" strike="noStrike">
                          <a:effectLst/>
                          <a:latin typeface="+mn-ea"/>
                          <a:ea typeface="+mn-ea"/>
                        </a:rPr>
                        <a:t>1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u="none" strike="noStrike" dirty="0"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endParaRPr lang="ko-KR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u="none" strike="noStrike" dirty="0">
                          <a:effectLst/>
                          <a:latin typeface="+mn-ea"/>
                          <a:ea typeface="+mn-ea"/>
                        </a:rPr>
                        <a:t>2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25.0%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5657274"/>
                  </a:ext>
                </a:extLst>
              </a:tr>
              <a:tr h="246628"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u="none" strike="noStrike" dirty="0">
                          <a:effectLst/>
                          <a:latin typeface="+mn-ea"/>
                          <a:ea typeface="+mn-ea"/>
                        </a:rPr>
                        <a:t>분기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u="none" strike="noStrike"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u="none" strike="noStrike"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u="none" strike="noStrike" dirty="0">
                          <a:effectLst/>
                          <a:latin typeface="+mn-ea"/>
                          <a:ea typeface="+mn-ea"/>
                        </a:rPr>
                        <a:t>1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u="none" strike="noStrike" dirty="0"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u="none" strike="noStrike" dirty="0">
                          <a:effectLst/>
                          <a:latin typeface="+mn-ea"/>
                          <a:ea typeface="+mn-ea"/>
                        </a:rPr>
                        <a:t>1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u="none" strike="noStrike" dirty="0">
                          <a:effectLst/>
                          <a:latin typeface="+mn-ea"/>
                          <a:ea typeface="+mn-ea"/>
                        </a:rPr>
                        <a:t>12.5%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9192635"/>
                  </a:ext>
                </a:extLst>
              </a:tr>
              <a:tr h="246628"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u="none" strike="noStrike" dirty="0">
                          <a:effectLst/>
                          <a:latin typeface="+mn-ea"/>
                          <a:ea typeface="+mn-ea"/>
                        </a:rPr>
                        <a:t>계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u="none" strike="noStrike">
                          <a:effectLst/>
                          <a:latin typeface="+mn-ea"/>
                          <a:ea typeface="+mn-ea"/>
                        </a:rPr>
                        <a:t>1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u="none" strike="noStrike" dirty="0">
                          <a:effectLst/>
                          <a:latin typeface="+mn-ea"/>
                          <a:ea typeface="+mn-ea"/>
                        </a:rPr>
                        <a:t>4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u="none" strike="noStrike" dirty="0">
                          <a:effectLst/>
                          <a:latin typeface="+mn-ea"/>
                          <a:ea typeface="+mn-ea"/>
                        </a:rPr>
                        <a:t>1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u="none" strike="noStrike" dirty="0">
                          <a:effectLst/>
                          <a:latin typeface="+mn-ea"/>
                          <a:ea typeface="+mn-ea"/>
                        </a:rPr>
                        <a:t>2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u="none" strike="noStrike" dirty="0">
                          <a:effectLst/>
                          <a:latin typeface="+mn-ea"/>
                          <a:ea typeface="+mn-ea"/>
                        </a:rPr>
                        <a:t>8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u="none" strike="noStrike" dirty="0">
                          <a:effectLst/>
                          <a:latin typeface="+mn-ea"/>
                          <a:ea typeface="+mn-ea"/>
                        </a:rPr>
                        <a:t>100.0%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6618641"/>
                  </a:ext>
                </a:extLst>
              </a:tr>
              <a:tr h="246628"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u="none" strike="noStrike" dirty="0" err="1">
                          <a:effectLst/>
                          <a:latin typeface="+mn-ea"/>
                          <a:ea typeface="+mn-ea"/>
                        </a:rPr>
                        <a:t>점유비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u="none" strike="noStrike" dirty="0">
                          <a:effectLst/>
                          <a:latin typeface="+mn-ea"/>
                          <a:ea typeface="+mn-ea"/>
                        </a:rPr>
                        <a:t>12.5%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u="none" strike="noStrike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50.0%</a:t>
                      </a:r>
                      <a:endParaRPr lang="en-US" altLang="ko-KR" sz="1000" b="0" i="0" u="none" strike="noStrike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u="none" strike="noStrike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12.5%</a:t>
                      </a:r>
                      <a:endParaRPr lang="en-US" altLang="ko-KR" sz="1000" b="0" i="0" u="none" strike="noStrike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u="none" strike="noStrike" dirty="0">
                          <a:effectLst/>
                          <a:latin typeface="+mn-ea"/>
                          <a:ea typeface="+mn-ea"/>
                        </a:rPr>
                        <a:t>25.0%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u="none" strike="noStrike" dirty="0">
                          <a:effectLst/>
                          <a:latin typeface="+mn-ea"/>
                          <a:ea typeface="+mn-ea"/>
                        </a:rPr>
                        <a:t>100.0%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u="none" strike="noStrike" dirty="0"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1963537"/>
                  </a:ext>
                </a:extLst>
              </a:tr>
            </a:tbl>
          </a:graphicData>
        </a:graphic>
      </p:graphicFrame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C4539-36A1-40A8-AE8C-25BF1186A385}" type="slidenum">
              <a:rPr lang="ko-KR" altLang="en-US" smtClean="0"/>
              <a:pPr/>
              <a:t>19</a:t>
            </a:fld>
            <a:endParaRPr lang="ko-KR" alt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645553A-17ED-4FE0-BDF2-C329797D05AE}"/>
              </a:ext>
            </a:extLst>
          </p:cNvPr>
          <p:cNvSpPr txBox="1"/>
          <p:nvPr/>
        </p:nvSpPr>
        <p:spPr>
          <a:xfrm>
            <a:off x="225744" y="443615"/>
            <a:ext cx="5294524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Ⅳ. 2022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년 주요활동 실적</a:t>
            </a:r>
          </a:p>
        </p:txBody>
      </p:sp>
      <p:graphicFrame>
        <p:nvGraphicFramePr>
          <p:cNvPr id="11" name="표 10">
            <a:extLst>
              <a:ext uri="{FF2B5EF4-FFF2-40B4-BE49-F238E27FC236}">
                <a16:creationId xmlns:a16="http://schemas.microsoft.com/office/drawing/2014/main" id="{0ED757D9-9CCA-ACDA-CE9E-788DF25EAEFB}"/>
              </a:ext>
            </a:extLst>
          </p:cNvPr>
          <p:cNvGraphicFramePr>
            <a:graphicFrameLocks noGrp="1"/>
          </p:cNvGraphicFramePr>
          <p:nvPr/>
        </p:nvGraphicFramePr>
        <p:xfrm>
          <a:off x="453226" y="6898285"/>
          <a:ext cx="6107911" cy="2576763"/>
        </p:xfrm>
        <a:graphic>
          <a:graphicData uri="http://schemas.openxmlformats.org/drawingml/2006/table">
            <a:tbl>
              <a:tblPr/>
              <a:tblGrid>
                <a:gridCol w="509017">
                  <a:extLst>
                    <a:ext uri="{9D8B030D-6E8A-4147-A177-3AD203B41FA5}">
                      <a16:colId xmlns:a16="http://schemas.microsoft.com/office/drawing/2014/main" val="434298408"/>
                    </a:ext>
                  </a:extLst>
                </a:gridCol>
                <a:gridCol w="852573">
                  <a:extLst>
                    <a:ext uri="{9D8B030D-6E8A-4147-A177-3AD203B41FA5}">
                      <a16:colId xmlns:a16="http://schemas.microsoft.com/office/drawing/2014/main" val="3325700589"/>
                    </a:ext>
                  </a:extLst>
                </a:gridCol>
                <a:gridCol w="1546781">
                  <a:extLst>
                    <a:ext uri="{9D8B030D-6E8A-4147-A177-3AD203B41FA5}">
                      <a16:colId xmlns:a16="http://schemas.microsoft.com/office/drawing/2014/main" val="301941440"/>
                    </a:ext>
                  </a:extLst>
                </a:gridCol>
                <a:gridCol w="799885">
                  <a:extLst>
                    <a:ext uri="{9D8B030D-6E8A-4147-A177-3AD203B41FA5}">
                      <a16:colId xmlns:a16="http://schemas.microsoft.com/office/drawing/2014/main" val="2898557953"/>
                    </a:ext>
                  </a:extLst>
                </a:gridCol>
                <a:gridCol w="582035">
                  <a:extLst>
                    <a:ext uri="{9D8B030D-6E8A-4147-A177-3AD203B41FA5}">
                      <a16:colId xmlns:a16="http://schemas.microsoft.com/office/drawing/2014/main" val="2433634636"/>
                    </a:ext>
                  </a:extLst>
                </a:gridCol>
                <a:gridCol w="1308903">
                  <a:extLst>
                    <a:ext uri="{9D8B030D-6E8A-4147-A177-3AD203B41FA5}">
                      <a16:colId xmlns:a16="http://schemas.microsoft.com/office/drawing/2014/main" val="135426337"/>
                    </a:ext>
                  </a:extLst>
                </a:gridCol>
                <a:gridCol w="508717">
                  <a:extLst>
                    <a:ext uri="{9D8B030D-6E8A-4147-A177-3AD203B41FA5}">
                      <a16:colId xmlns:a16="http://schemas.microsoft.com/office/drawing/2014/main" val="4056889993"/>
                    </a:ext>
                  </a:extLst>
                </a:gridCol>
              </a:tblGrid>
              <a:tr h="224366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이름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재해일자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의료기관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사업장명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사업장별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병명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원인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6835777"/>
                  </a:ext>
                </a:extLst>
              </a:tr>
              <a:tr h="224366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김영민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2022-09-08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미래본병원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소피텔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호텔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다발성 염좌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끼임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3211881"/>
                  </a:ext>
                </a:extLst>
              </a:tr>
              <a:tr h="410189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김상수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2022-09-21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의료법인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영훈의료재단 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유성선병원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충남지사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분기국사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요추골절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낙상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9234027"/>
                  </a:ext>
                </a:extLst>
              </a:tr>
              <a:tr h="224366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김영순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2022-08-23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의료법인동부제일병원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광화문센터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kt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빌딩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좌측 발목골절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넘어짐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4500556"/>
                  </a:ext>
                </a:extLst>
              </a:tr>
              <a:tr h="224366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장오득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2022-08-09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비지정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산재의료기관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광화문센터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kt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빌딩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우측 발목 골절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넘어짐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968000"/>
                  </a:ext>
                </a:extLst>
              </a:tr>
              <a:tr h="224366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윤남수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2022-03-16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비지정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산재의료기관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우면센터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kt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빌딩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0" i="0" u="none" strike="noStrike" spc="-15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손가락 베임 힘줄손상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베임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3265048"/>
                  </a:ext>
                </a:extLst>
              </a:tr>
              <a:tr h="224366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윤순완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2022-03-05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나은필병원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0" i="0" u="none" strike="noStrike" spc="-15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해남윤씨빌딩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외부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우측 요골 하단 골절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넘어짐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5857663"/>
                  </a:ext>
                </a:extLst>
              </a:tr>
              <a:tr h="410189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신정희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2022-01-17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의료법인 인봉의료재단 영등포병원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롯데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L7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홍대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일용직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호텔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발가락 골절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끼임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9343892"/>
                  </a:ext>
                </a:extLst>
              </a:tr>
              <a:tr h="410189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임광식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2022-01-10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경동정형외과의원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동남권원자력의학원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외부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우측 척골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대퇴골 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골절 등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넘어짐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747575"/>
                  </a:ext>
                </a:extLst>
              </a:tr>
            </a:tbl>
          </a:graphicData>
        </a:graphic>
      </p:graphicFrame>
      <p:sp>
        <p:nvSpPr>
          <p:cNvPr id="14" name="직사각형 13">
            <a:extLst>
              <a:ext uri="{FF2B5EF4-FFF2-40B4-BE49-F238E27FC236}">
                <a16:creationId xmlns:a16="http://schemas.microsoft.com/office/drawing/2014/main" id="{0992F1F0-AFB7-4A5E-0E73-B56062B72D05}"/>
              </a:ext>
            </a:extLst>
          </p:cNvPr>
          <p:cNvSpPr/>
          <p:nvPr/>
        </p:nvSpPr>
        <p:spPr>
          <a:xfrm>
            <a:off x="260648" y="6572001"/>
            <a:ext cx="6324291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829544">
              <a:lnSpc>
                <a:spcPts val="1800"/>
              </a:lnSpc>
            </a:pPr>
            <a:r>
              <a:rPr lang="en-US" altLang="ko-KR" sz="1200" b="1" dirty="0">
                <a:latin typeface="+mn-ea"/>
              </a:rPr>
              <a:t>     </a:t>
            </a:r>
            <a:r>
              <a:rPr lang="ko-KR" altLang="en-US" sz="1200" b="1" dirty="0">
                <a:latin typeface="+mn-ea"/>
              </a:rPr>
              <a:t>다</a:t>
            </a:r>
            <a:r>
              <a:rPr lang="en-US" altLang="ko-KR" sz="1200" b="1" dirty="0">
                <a:latin typeface="+mn-ea"/>
              </a:rPr>
              <a:t>. 2022</a:t>
            </a:r>
            <a:r>
              <a:rPr lang="ko-KR" altLang="en-US" sz="1200" b="1" dirty="0">
                <a:latin typeface="+mn-ea"/>
              </a:rPr>
              <a:t>년도 </a:t>
            </a:r>
            <a:r>
              <a:rPr lang="ko-KR" altLang="en-US" sz="1200" b="1" dirty="0" err="1">
                <a:latin typeface="+mn-ea"/>
              </a:rPr>
              <a:t>사업장별</a:t>
            </a:r>
            <a:r>
              <a:rPr lang="ko-KR" altLang="en-US" sz="1200" b="1" dirty="0">
                <a:latin typeface="+mn-ea"/>
              </a:rPr>
              <a:t> </a:t>
            </a:r>
            <a:r>
              <a:rPr lang="ko-KR" altLang="en-US" sz="1200" b="1" dirty="0" err="1">
                <a:latin typeface="+mn-ea"/>
              </a:rPr>
              <a:t>세부현황</a:t>
            </a:r>
            <a:endParaRPr lang="en-US" altLang="ko-KR" sz="1200" b="1" dirty="0">
              <a:latin typeface="+mn-ea"/>
            </a:endParaRPr>
          </a:p>
        </p:txBody>
      </p:sp>
      <p:sp>
        <p:nvSpPr>
          <p:cNvPr id="18" name="모서리가 둥근 직사각형 20">
            <a:extLst>
              <a:ext uri="{FF2B5EF4-FFF2-40B4-BE49-F238E27FC236}">
                <a16:creationId xmlns:a16="http://schemas.microsoft.com/office/drawing/2014/main" id="{FFCA593A-F50F-4A89-3A2F-901FA209EFAE}"/>
              </a:ext>
            </a:extLst>
          </p:cNvPr>
          <p:cNvSpPr/>
          <p:nvPr/>
        </p:nvSpPr>
        <p:spPr>
          <a:xfrm>
            <a:off x="588464" y="1539443"/>
            <a:ext cx="5967907" cy="381542"/>
          </a:xfrm>
          <a:prstGeom prst="roundRect">
            <a:avLst>
              <a:gd name="adj" fmla="val 0"/>
            </a:avLst>
          </a:prstGeom>
          <a:solidFill>
            <a:srgbClr val="4BACC6">
              <a:lumMod val="20000"/>
              <a:lumOff val="80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rtlCol="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fontAlgn="base" latinLnBrk="0">
              <a:lnSpc>
                <a:spcPct val="120000"/>
              </a:lnSpc>
              <a:spcBef>
                <a:spcPts val="600"/>
              </a:spcBef>
              <a:spcAft>
                <a:spcPct val="0"/>
              </a:spcAft>
              <a:defRPr/>
            </a:pPr>
            <a:r>
              <a:rPr kumimoji="1" lang="ko-KR" altLang="en-US" sz="1400" b="1" i="0" u="none" strike="noStrike" kern="1200" cap="none" spc="-4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  </a:t>
            </a:r>
            <a:r>
              <a:rPr kumimoji="1" lang="en-US" altLang="ko-KR" sz="1400" b="1" i="0" u="none" strike="noStrike" kern="1200" cap="none" spc="-4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2022</a:t>
            </a:r>
            <a:r>
              <a:rPr kumimoji="1" lang="ko-KR" altLang="en-US" sz="1400" b="1" i="0" u="none" strike="noStrike" kern="1200" cap="none" spc="-4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년도 산업재해 </a:t>
            </a:r>
            <a:r>
              <a:rPr kumimoji="1" lang="ko-KR" altLang="en-US" sz="1400" b="1" i="0" u="none" strike="noStrike" kern="1200" cap="none" spc="-40" normalizeH="0" baseline="0" noProof="0" dirty="0" err="1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발생현황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black">
                  <a:lumMod val="85000"/>
                  <a:lumOff val="15000"/>
                </a:prstClr>
              </a:solidFill>
              <a:latin typeface="+mn-ea"/>
            </a:endParaRPr>
          </a:p>
        </p:txBody>
      </p:sp>
      <p:sp>
        <p:nvSpPr>
          <p:cNvPr id="19" name="모서리가 둥근 직사각형 20">
            <a:extLst>
              <a:ext uri="{FF2B5EF4-FFF2-40B4-BE49-F238E27FC236}">
                <a16:creationId xmlns:a16="http://schemas.microsoft.com/office/drawing/2014/main" id="{E9B74933-43D9-3E80-686B-DE4B3C0F2C9D}"/>
              </a:ext>
            </a:extLst>
          </p:cNvPr>
          <p:cNvSpPr/>
          <p:nvPr/>
        </p:nvSpPr>
        <p:spPr>
          <a:xfrm>
            <a:off x="273310" y="1539443"/>
            <a:ext cx="312873" cy="381542"/>
          </a:xfrm>
          <a:prstGeom prst="roundRect">
            <a:avLst>
              <a:gd name="adj" fmla="val 0"/>
            </a:avLst>
          </a:prstGeom>
          <a:solidFill>
            <a:srgbClr val="4F81BD">
              <a:lumMod val="75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rtlCol="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95324" rtl="0" eaLnBrk="1" fontAlgn="base" latinLnBrk="0" hangingPunct="1">
              <a:lnSpc>
                <a:spcPct val="12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1</a:t>
            </a:r>
            <a:endParaRPr kumimoji="1" lang="ko-KR" altLang="en-US" sz="1400" b="1" i="0" u="none" strike="noStrike" kern="1200" cap="none" spc="-40" normalizeH="0" baseline="0" noProof="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ea"/>
              <a:cs typeface="+mn-cs"/>
            </a:endParaRPr>
          </a:p>
        </p:txBody>
      </p:sp>
      <p:sp>
        <p:nvSpPr>
          <p:cNvPr id="20" name="Round Diagonal Corner Rectangle 1">
            <a:extLst>
              <a:ext uri="{FF2B5EF4-FFF2-40B4-BE49-F238E27FC236}">
                <a16:creationId xmlns:a16="http://schemas.microsoft.com/office/drawing/2014/main" id="{A3C893D9-A2C6-5526-D0C9-D8D42D6C531A}"/>
              </a:ext>
            </a:extLst>
          </p:cNvPr>
          <p:cNvSpPr/>
          <p:nvPr/>
        </p:nvSpPr>
        <p:spPr>
          <a:xfrm>
            <a:off x="273310" y="2065448"/>
            <a:ext cx="6283061" cy="916278"/>
          </a:xfrm>
          <a:prstGeom prst="rect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Ins="72000" rtlCol="0" anchor="ctr"/>
          <a:lstStyle/>
          <a:p>
            <a:pPr algn="just" defTabSz="914400">
              <a:lnSpc>
                <a:spcPts val="2000"/>
              </a:lnSpc>
            </a:pPr>
            <a:r>
              <a:rPr lang="en-US" altLang="ko-KR" sz="1200" dirty="0">
                <a:latin typeface="Arial"/>
              </a:rPr>
              <a:t>2022</a:t>
            </a:r>
            <a:r>
              <a:rPr lang="ko-KR" altLang="en-US" sz="1200" dirty="0">
                <a:latin typeface="Arial"/>
              </a:rPr>
              <a:t>년은 전년대비 산업재해 </a:t>
            </a:r>
            <a:r>
              <a:rPr lang="en-US" altLang="ko-KR" sz="1200" dirty="0">
                <a:latin typeface="Arial"/>
              </a:rPr>
              <a:t>3</a:t>
            </a:r>
            <a:r>
              <a:rPr lang="ko-KR" altLang="en-US" sz="1200" dirty="0">
                <a:latin typeface="Arial"/>
              </a:rPr>
              <a:t>건 증가 및 </a:t>
            </a:r>
            <a:r>
              <a:rPr lang="ko-KR" altLang="en-US" sz="1200" dirty="0" err="1">
                <a:latin typeface="Arial"/>
              </a:rPr>
              <a:t>업계평균</a:t>
            </a:r>
            <a:r>
              <a:rPr lang="ko-KR" altLang="en-US" sz="1200" dirty="0">
                <a:latin typeface="Arial"/>
              </a:rPr>
              <a:t> 재해율 대비 </a:t>
            </a:r>
            <a:r>
              <a:rPr lang="en-US" altLang="ko-KR" sz="1200" dirty="0">
                <a:latin typeface="Arial"/>
              </a:rPr>
              <a:t>0.12% </a:t>
            </a:r>
            <a:r>
              <a:rPr lang="ko-KR" altLang="en-US" sz="1200" dirty="0">
                <a:latin typeface="Arial"/>
              </a:rPr>
              <a:t>높은 수준으로 매우 부진하였으며</a:t>
            </a:r>
            <a:r>
              <a:rPr lang="en-US" altLang="ko-KR" sz="1200" dirty="0">
                <a:latin typeface="Arial"/>
              </a:rPr>
              <a:t>, </a:t>
            </a:r>
            <a:r>
              <a:rPr lang="ko-KR" altLang="en-US" sz="1200" dirty="0">
                <a:latin typeface="Arial"/>
              </a:rPr>
              <a:t>특히 넘어짐</a:t>
            </a:r>
            <a:r>
              <a:rPr lang="en-US" altLang="ko-KR" sz="1200" dirty="0">
                <a:latin typeface="Arial"/>
              </a:rPr>
              <a:t> </a:t>
            </a:r>
            <a:r>
              <a:rPr lang="ko-KR" altLang="en-US" sz="1200" dirty="0">
                <a:latin typeface="Arial"/>
              </a:rPr>
              <a:t>사고가 전체의 </a:t>
            </a:r>
            <a:r>
              <a:rPr lang="en-US" altLang="ko-KR" sz="1200" dirty="0">
                <a:latin typeface="Arial"/>
              </a:rPr>
              <a:t>50%</a:t>
            </a:r>
            <a:r>
              <a:rPr lang="ko-KR" altLang="en-US" sz="1200" dirty="0">
                <a:latin typeface="Arial"/>
              </a:rPr>
              <a:t>를 점유하고 있어 집중적인 </a:t>
            </a:r>
            <a:r>
              <a:rPr lang="ko-KR" altLang="en-US" sz="1200" dirty="0" err="1">
                <a:latin typeface="Arial"/>
              </a:rPr>
              <a:t>예방관리가</a:t>
            </a:r>
            <a:r>
              <a:rPr lang="ko-KR" altLang="en-US" sz="1200" dirty="0">
                <a:latin typeface="Arial"/>
              </a:rPr>
              <a:t> 필요</a:t>
            </a:r>
            <a:endParaRPr lang="en-US" altLang="ko-KR" sz="1200" dirty="0">
              <a:latin typeface="Arial"/>
            </a:endParaRPr>
          </a:p>
          <a:p>
            <a:pPr algn="just" defTabSz="914400">
              <a:lnSpc>
                <a:spcPts val="2000"/>
              </a:lnSpc>
            </a:pPr>
            <a:r>
              <a:rPr lang="en-US" altLang="ko-KR" sz="1200" dirty="0">
                <a:latin typeface="Arial"/>
              </a:rPr>
              <a:t>- </a:t>
            </a:r>
            <a:r>
              <a:rPr lang="ko-KR" altLang="en-US" sz="1200" dirty="0">
                <a:latin typeface="Arial"/>
              </a:rPr>
              <a:t>현장점검 강화</a:t>
            </a:r>
            <a:r>
              <a:rPr lang="en-US" altLang="ko-KR" sz="1200" dirty="0">
                <a:latin typeface="Arial"/>
              </a:rPr>
              <a:t>(</a:t>
            </a:r>
            <a:r>
              <a:rPr lang="ko-KR" altLang="en-US" sz="1200" dirty="0">
                <a:latin typeface="Arial"/>
              </a:rPr>
              <a:t>정기</a:t>
            </a:r>
            <a:r>
              <a:rPr lang="en-US" altLang="ko-KR" sz="1200" dirty="0">
                <a:latin typeface="Arial"/>
              </a:rPr>
              <a:t>/</a:t>
            </a:r>
            <a:r>
              <a:rPr lang="ko-KR" altLang="en-US" sz="1200" dirty="0" err="1">
                <a:latin typeface="Arial"/>
              </a:rPr>
              <a:t>수시점검</a:t>
            </a:r>
            <a:r>
              <a:rPr lang="en-US" altLang="ko-KR" sz="1200" dirty="0">
                <a:latin typeface="Arial"/>
              </a:rPr>
              <a:t>)  - </a:t>
            </a:r>
            <a:r>
              <a:rPr lang="ko-KR" altLang="en-US" sz="1200" dirty="0" err="1">
                <a:latin typeface="Arial"/>
              </a:rPr>
              <a:t>취약빌딩</a:t>
            </a:r>
            <a:r>
              <a:rPr lang="ko-KR" altLang="en-US" sz="1200" dirty="0">
                <a:latin typeface="Arial"/>
              </a:rPr>
              <a:t> 점검 및 </a:t>
            </a:r>
            <a:r>
              <a:rPr lang="ko-KR" altLang="en-US" sz="1200" dirty="0" err="1">
                <a:latin typeface="Arial"/>
              </a:rPr>
              <a:t>개선활동</a:t>
            </a:r>
            <a:r>
              <a:rPr lang="ko-KR" altLang="en-US" sz="1200" dirty="0">
                <a:latin typeface="Arial"/>
              </a:rPr>
              <a:t> 집중 전개  </a:t>
            </a:r>
            <a:r>
              <a:rPr lang="en-US" altLang="ko-KR" sz="1200" dirty="0">
                <a:latin typeface="Arial"/>
              </a:rPr>
              <a:t>- </a:t>
            </a:r>
            <a:r>
              <a:rPr lang="ko-KR" altLang="en-US" sz="1200" dirty="0">
                <a:latin typeface="Arial"/>
              </a:rPr>
              <a:t>신상필벌 명확화</a:t>
            </a:r>
          </a:p>
        </p:txBody>
      </p:sp>
    </p:spTree>
    <p:extLst>
      <p:ext uri="{BB962C8B-B14F-4D97-AF65-F5344CB8AC3E}">
        <p14:creationId xmlns:p14="http://schemas.microsoft.com/office/powerpoint/2010/main" val="26923293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3238B2B0-73FD-4671-A7A9-D567766CAF75}"/>
              </a:ext>
            </a:extLst>
          </p:cNvPr>
          <p:cNvSpPr/>
          <p:nvPr/>
        </p:nvSpPr>
        <p:spPr>
          <a:xfrm>
            <a:off x="2529000" y="2647904"/>
            <a:ext cx="1800000" cy="305901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r>
              <a:rPr lang="ko-KR" altLang="en-US" b="1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목  차</a:t>
            </a:r>
          </a:p>
        </p:txBody>
      </p:sp>
      <p:grpSp>
        <p:nvGrpSpPr>
          <p:cNvPr id="14" name="그룹 13"/>
          <p:cNvGrpSpPr/>
          <p:nvPr/>
        </p:nvGrpSpPr>
        <p:grpSpPr>
          <a:xfrm>
            <a:off x="1807547" y="3646106"/>
            <a:ext cx="3242907" cy="307750"/>
            <a:chOff x="1546641" y="3797175"/>
            <a:chExt cx="3242907" cy="307750"/>
          </a:xfrm>
        </p:grpSpPr>
        <p:sp>
          <p:nvSpPr>
            <p:cNvPr id="94" name="사각형: 둥근 모서리 93">
              <a:extLst>
                <a:ext uri="{FF2B5EF4-FFF2-40B4-BE49-F238E27FC236}">
                  <a16:creationId xmlns:a16="http://schemas.microsoft.com/office/drawing/2014/main" id="{EA266C98-33FD-434A-80BB-0E959EA0E844}"/>
                </a:ext>
              </a:extLst>
            </p:cNvPr>
            <p:cNvSpPr/>
            <p:nvPr/>
          </p:nvSpPr>
          <p:spPr>
            <a:xfrm>
              <a:off x="1981548" y="3797175"/>
              <a:ext cx="2808000" cy="30775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fontAlgn="base"/>
              <a:r>
                <a:rPr lang="ko-KR" altLang="en-US" sz="1400" b="1" spc="-50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+mn-ea"/>
                </a:rPr>
                <a:t>안전보건 경영방침 및 목표</a:t>
              </a:r>
            </a:p>
          </p:txBody>
        </p:sp>
        <p:sp>
          <p:nvSpPr>
            <p:cNvPr id="99" name="사각형: 둥근 모서리 98">
              <a:extLst>
                <a:ext uri="{FF2B5EF4-FFF2-40B4-BE49-F238E27FC236}">
                  <a16:creationId xmlns:a16="http://schemas.microsoft.com/office/drawing/2014/main" id="{82F976D7-6779-44F1-B6EF-ED90A1E0679E}"/>
                </a:ext>
              </a:extLst>
            </p:cNvPr>
            <p:cNvSpPr/>
            <p:nvPr/>
          </p:nvSpPr>
          <p:spPr>
            <a:xfrm>
              <a:off x="1546641" y="3797175"/>
              <a:ext cx="408195" cy="307750"/>
            </a:xfrm>
            <a:prstGeom prst="roundRect">
              <a:avLst>
                <a:gd name="adj" fmla="val 0"/>
              </a:avLst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r>
                <a:rPr lang="en-US" altLang="ko-KR" sz="1400" b="1" spc="-50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n-ea"/>
                </a:rPr>
                <a:t>Ⅰ</a:t>
              </a:r>
              <a:endParaRPr lang="ko-KR" altLang="en-US" sz="1400" b="1" spc="-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13" name="그룹 12"/>
          <p:cNvGrpSpPr/>
          <p:nvPr/>
        </p:nvGrpSpPr>
        <p:grpSpPr>
          <a:xfrm>
            <a:off x="1807547" y="4232031"/>
            <a:ext cx="3242907" cy="307750"/>
            <a:chOff x="1546641" y="4359247"/>
            <a:chExt cx="3242907" cy="307750"/>
          </a:xfrm>
        </p:grpSpPr>
        <p:sp>
          <p:nvSpPr>
            <p:cNvPr id="95" name="사각형: 둥근 모서리 94">
              <a:extLst>
                <a:ext uri="{FF2B5EF4-FFF2-40B4-BE49-F238E27FC236}">
                  <a16:creationId xmlns:a16="http://schemas.microsoft.com/office/drawing/2014/main" id="{A7266CEF-CE33-47E9-9BA8-4BE460DF04D4}"/>
                </a:ext>
              </a:extLst>
            </p:cNvPr>
            <p:cNvSpPr/>
            <p:nvPr/>
          </p:nvSpPr>
          <p:spPr>
            <a:xfrm>
              <a:off x="1981548" y="4359247"/>
              <a:ext cx="2808000" cy="30775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fontAlgn="base"/>
              <a:r>
                <a:rPr lang="ko-KR" altLang="en-US" sz="1400" b="1" spc="-50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+mn-ea"/>
                </a:rPr>
                <a:t>안전보건관리 조직 구성 및 역할</a:t>
              </a:r>
            </a:p>
          </p:txBody>
        </p:sp>
        <p:sp>
          <p:nvSpPr>
            <p:cNvPr id="100" name="사각형: 둥근 모서리 99">
              <a:extLst>
                <a:ext uri="{FF2B5EF4-FFF2-40B4-BE49-F238E27FC236}">
                  <a16:creationId xmlns:a16="http://schemas.microsoft.com/office/drawing/2014/main" id="{D5BB5D90-1B9F-43F5-9717-FDB960E73465}"/>
                </a:ext>
              </a:extLst>
            </p:cNvPr>
            <p:cNvSpPr/>
            <p:nvPr/>
          </p:nvSpPr>
          <p:spPr>
            <a:xfrm>
              <a:off x="1546641" y="4359247"/>
              <a:ext cx="408195" cy="307750"/>
            </a:xfrm>
            <a:prstGeom prst="roundRect">
              <a:avLst>
                <a:gd name="adj" fmla="val 0"/>
              </a:avLst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r>
                <a:rPr lang="en-US" altLang="ko-KR" sz="1400" b="1" spc="-50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n-ea"/>
                </a:rPr>
                <a:t>Ⅱ</a:t>
              </a:r>
              <a:endParaRPr lang="ko-KR" altLang="en-US" sz="1400" b="1" spc="-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12" name="그룹 11"/>
          <p:cNvGrpSpPr/>
          <p:nvPr/>
        </p:nvGrpSpPr>
        <p:grpSpPr>
          <a:xfrm>
            <a:off x="1807547" y="4817956"/>
            <a:ext cx="3242907" cy="307750"/>
            <a:chOff x="1546641" y="4921319"/>
            <a:chExt cx="3242907" cy="307750"/>
          </a:xfrm>
        </p:grpSpPr>
        <p:sp>
          <p:nvSpPr>
            <p:cNvPr id="96" name="사각형: 둥근 모서리 95">
              <a:extLst>
                <a:ext uri="{FF2B5EF4-FFF2-40B4-BE49-F238E27FC236}">
                  <a16:creationId xmlns:a16="http://schemas.microsoft.com/office/drawing/2014/main" id="{8131FCDE-16B5-4D63-A183-19E23E129489}"/>
                </a:ext>
              </a:extLst>
            </p:cNvPr>
            <p:cNvSpPr/>
            <p:nvPr/>
          </p:nvSpPr>
          <p:spPr>
            <a:xfrm>
              <a:off x="1981548" y="4921319"/>
              <a:ext cx="2808000" cy="30775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fontAlgn="base"/>
              <a:r>
                <a:rPr lang="en-US" altLang="ko-KR" sz="1400" b="1" spc="-50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+mn-ea"/>
                </a:rPr>
                <a:t>2023</a:t>
              </a:r>
              <a:r>
                <a:rPr lang="ko-KR" altLang="en-US" sz="1400" b="1" spc="-50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+mn-ea"/>
                </a:rPr>
                <a:t>년도 추진계획</a:t>
              </a:r>
            </a:p>
          </p:txBody>
        </p:sp>
        <p:sp>
          <p:nvSpPr>
            <p:cNvPr id="101" name="사각형: 둥근 모서리 100">
              <a:extLst>
                <a:ext uri="{FF2B5EF4-FFF2-40B4-BE49-F238E27FC236}">
                  <a16:creationId xmlns:a16="http://schemas.microsoft.com/office/drawing/2014/main" id="{19D5DE73-7B49-44E9-8F7C-2DE2956BB9CA}"/>
                </a:ext>
              </a:extLst>
            </p:cNvPr>
            <p:cNvSpPr/>
            <p:nvPr/>
          </p:nvSpPr>
          <p:spPr>
            <a:xfrm>
              <a:off x="1546641" y="4921319"/>
              <a:ext cx="408195" cy="307750"/>
            </a:xfrm>
            <a:prstGeom prst="roundRect">
              <a:avLst>
                <a:gd name="adj" fmla="val 0"/>
              </a:avLst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r>
                <a:rPr lang="en-US" altLang="ko-KR" sz="1400" b="1" spc="-50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n-ea"/>
                </a:rPr>
                <a:t>Ⅲ</a:t>
              </a:r>
              <a:endParaRPr lang="ko-KR" altLang="en-US" sz="1400" b="1" spc="-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3" name="그룹 2"/>
          <p:cNvGrpSpPr/>
          <p:nvPr/>
        </p:nvGrpSpPr>
        <p:grpSpPr>
          <a:xfrm>
            <a:off x="1807547" y="5403881"/>
            <a:ext cx="3242907" cy="307750"/>
            <a:chOff x="1546641" y="5483391"/>
            <a:chExt cx="3242907" cy="307750"/>
          </a:xfrm>
        </p:grpSpPr>
        <p:sp>
          <p:nvSpPr>
            <p:cNvPr id="97" name="사각형: 둥근 모서리 96">
              <a:extLst>
                <a:ext uri="{FF2B5EF4-FFF2-40B4-BE49-F238E27FC236}">
                  <a16:creationId xmlns:a16="http://schemas.microsoft.com/office/drawing/2014/main" id="{BC1F88FE-22CF-4333-80E5-E7CEF5EAA9E0}"/>
                </a:ext>
              </a:extLst>
            </p:cNvPr>
            <p:cNvSpPr/>
            <p:nvPr/>
          </p:nvSpPr>
          <p:spPr>
            <a:xfrm>
              <a:off x="1981548" y="5483391"/>
              <a:ext cx="2808000" cy="30775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fontAlgn="base"/>
              <a:r>
                <a:rPr lang="en-US" altLang="ko-KR" sz="1400" b="1" spc="-50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+mn-ea"/>
                </a:rPr>
                <a:t>2022</a:t>
              </a:r>
              <a:r>
                <a:rPr lang="ko-KR" altLang="en-US" sz="1400" b="1" spc="-50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+mn-ea"/>
                </a:rPr>
                <a:t>년도 주요활동 실적</a:t>
              </a:r>
            </a:p>
          </p:txBody>
        </p:sp>
        <p:sp>
          <p:nvSpPr>
            <p:cNvPr id="102" name="사각형: 둥근 모서리 101">
              <a:extLst>
                <a:ext uri="{FF2B5EF4-FFF2-40B4-BE49-F238E27FC236}">
                  <a16:creationId xmlns:a16="http://schemas.microsoft.com/office/drawing/2014/main" id="{506E624B-DF30-4BDE-A5A4-248B1685190E}"/>
                </a:ext>
              </a:extLst>
            </p:cNvPr>
            <p:cNvSpPr/>
            <p:nvPr/>
          </p:nvSpPr>
          <p:spPr>
            <a:xfrm>
              <a:off x="1546641" y="5483391"/>
              <a:ext cx="408195" cy="307750"/>
            </a:xfrm>
            <a:prstGeom prst="roundRect">
              <a:avLst>
                <a:gd name="adj" fmla="val 0"/>
              </a:avLst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r>
                <a:rPr lang="en-US" altLang="ko-KR" sz="1400" b="1" spc="-50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n-ea"/>
                </a:rPr>
                <a:t>Ⅳ</a:t>
              </a:r>
              <a:endParaRPr lang="ko-KR" altLang="en-US" sz="1400" b="1" spc="-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2" name="그룹 1"/>
          <p:cNvGrpSpPr/>
          <p:nvPr/>
        </p:nvGrpSpPr>
        <p:grpSpPr>
          <a:xfrm>
            <a:off x="1807547" y="5989805"/>
            <a:ext cx="3242907" cy="307750"/>
            <a:chOff x="1546641" y="6045462"/>
            <a:chExt cx="3242907" cy="307750"/>
          </a:xfrm>
        </p:grpSpPr>
        <p:sp>
          <p:nvSpPr>
            <p:cNvPr id="98" name="사각형: 둥근 모서리 97">
              <a:extLst>
                <a:ext uri="{FF2B5EF4-FFF2-40B4-BE49-F238E27FC236}">
                  <a16:creationId xmlns:a16="http://schemas.microsoft.com/office/drawing/2014/main" id="{4E618E66-41AD-4911-8103-5240B017C208}"/>
                </a:ext>
              </a:extLst>
            </p:cNvPr>
            <p:cNvSpPr/>
            <p:nvPr/>
          </p:nvSpPr>
          <p:spPr>
            <a:xfrm>
              <a:off x="1981548" y="6045462"/>
              <a:ext cx="2808000" cy="30775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fontAlgn="base"/>
              <a:r>
                <a:rPr lang="ko-KR" altLang="en-US" sz="1400" b="1" spc="-50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+mn-ea"/>
                </a:rPr>
                <a:t>예산 집행내역 및 계획</a:t>
              </a:r>
            </a:p>
          </p:txBody>
        </p:sp>
        <p:sp>
          <p:nvSpPr>
            <p:cNvPr id="103" name="사각형: 둥근 모서리 102">
              <a:extLst>
                <a:ext uri="{FF2B5EF4-FFF2-40B4-BE49-F238E27FC236}">
                  <a16:creationId xmlns:a16="http://schemas.microsoft.com/office/drawing/2014/main" id="{780096CB-27CD-4D52-9F9A-2FEE56491BD6}"/>
                </a:ext>
              </a:extLst>
            </p:cNvPr>
            <p:cNvSpPr/>
            <p:nvPr/>
          </p:nvSpPr>
          <p:spPr>
            <a:xfrm>
              <a:off x="1546641" y="6045462"/>
              <a:ext cx="408195" cy="307750"/>
            </a:xfrm>
            <a:prstGeom prst="roundRect">
              <a:avLst>
                <a:gd name="adj" fmla="val 0"/>
              </a:avLst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r>
                <a:rPr lang="en-US" altLang="ko-KR" sz="1400" b="1" spc="-50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n-ea"/>
                </a:rPr>
                <a:t>Ⅴ</a:t>
              </a:r>
              <a:endParaRPr lang="ko-KR" altLang="en-US" sz="1400" b="1" spc="-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endParaRPr>
            </a:p>
          </p:txBody>
        </p:sp>
      </p:grp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C4539-36A1-40A8-AE8C-25BF1186A385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063403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표 24">
            <a:extLst>
              <a:ext uri="{FF2B5EF4-FFF2-40B4-BE49-F238E27FC236}">
                <a16:creationId xmlns:a16="http://schemas.microsoft.com/office/drawing/2014/main" id="{93B036A0-2F13-EBC2-3940-9836A15A58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0544564"/>
              </p:ext>
            </p:extLst>
          </p:nvPr>
        </p:nvGraphicFramePr>
        <p:xfrm>
          <a:off x="330200" y="6261684"/>
          <a:ext cx="6200288" cy="1325080"/>
        </p:xfrm>
        <a:graphic>
          <a:graphicData uri="http://schemas.openxmlformats.org/drawingml/2006/table">
            <a:tbl>
              <a:tblPr firstRow="1" bandRow="1"/>
              <a:tblGrid>
                <a:gridCol w="697739">
                  <a:extLst>
                    <a:ext uri="{9D8B030D-6E8A-4147-A177-3AD203B41FA5}">
                      <a16:colId xmlns:a16="http://schemas.microsoft.com/office/drawing/2014/main" val="1053090203"/>
                    </a:ext>
                  </a:extLst>
                </a:gridCol>
                <a:gridCol w="917043">
                  <a:extLst>
                    <a:ext uri="{9D8B030D-6E8A-4147-A177-3AD203B41FA5}">
                      <a16:colId xmlns:a16="http://schemas.microsoft.com/office/drawing/2014/main" val="186832582"/>
                    </a:ext>
                  </a:extLst>
                </a:gridCol>
                <a:gridCol w="705418">
                  <a:extLst>
                    <a:ext uri="{9D8B030D-6E8A-4147-A177-3AD203B41FA5}">
                      <a16:colId xmlns:a16="http://schemas.microsoft.com/office/drawing/2014/main" val="2404896932"/>
                    </a:ext>
                  </a:extLst>
                </a:gridCol>
                <a:gridCol w="917043">
                  <a:extLst>
                    <a:ext uri="{9D8B030D-6E8A-4147-A177-3AD203B41FA5}">
                      <a16:colId xmlns:a16="http://schemas.microsoft.com/office/drawing/2014/main" val="3480060097"/>
                    </a:ext>
                  </a:extLst>
                </a:gridCol>
                <a:gridCol w="1058127">
                  <a:extLst>
                    <a:ext uri="{9D8B030D-6E8A-4147-A177-3AD203B41FA5}">
                      <a16:colId xmlns:a16="http://schemas.microsoft.com/office/drawing/2014/main" val="3133778483"/>
                    </a:ext>
                  </a:extLst>
                </a:gridCol>
                <a:gridCol w="1172951">
                  <a:extLst>
                    <a:ext uri="{9D8B030D-6E8A-4147-A177-3AD203B41FA5}">
                      <a16:colId xmlns:a16="http://schemas.microsoft.com/office/drawing/2014/main" val="3664189958"/>
                    </a:ext>
                  </a:extLst>
                </a:gridCol>
                <a:gridCol w="731967">
                  <a:extLst>
                    <a:ext uri="{9D8B030D-6E8A-4147-A177-3AD203B41FA5}">
                      <a16:colId xmlns:a16="http://schemas.microsoft.com/office/drawing/2014/main" val="1283678045"/>
                    </a:ext>
                  </a:extLst>
                </a:gridCol>
              </a:tblGrid>
              <a:tr h="583400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지역 현장</a:t>
                      </a:r>
                      <a:b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안전관리</a:t>
                      </a:r>
                      <a:b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책임자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</a:t>
                      </a:r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관리자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안전관리 </a:t>
                      </a:r>
                      <a:b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감독자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지역</a:t>
                      </a:r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현장안전</a:t>
                      </a:r>
                      <a:b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관리책임자</a:t>
                      </a:r>
                      <a:b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안전관리자 겸임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안전관리자 </a:t>
                      </a:r>
                      <a:b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안전관리감독자 </a:t>
                      </a:r>
                      <a:b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겸임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5691678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인원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137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-3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-16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5407961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총원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5"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5781142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FF3FA0DC-906D-4661-CB68-FE02A1AD2088}"/>
              </a:ext>
            </a:extLst>
          </p:cNvPr>
          <p:cNvSpPr txBox="1"/>
          <p:nvPr/>
        </p:nvSpPr>
        <p:spPr>
          <a:xfrm>
            <a:off x="539240" y="2341077"/>
            <a:ext cx="6336704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latinLnBrk="1">
              <a:lnSpc>
                <a:spcPts val="1800"/>
              </a:lnSpc>
            </a:pPr>
            <a:endParaRPr lang="en-US" altLang="ko-KR" sz="1300" b="1" dirty="0">
              <a:ln>
                <a:solidFill>
                  <a:prstClr val="black">
                    <a:alpha val="0"/>
                  </a:prstClr>
                </a:solidFill>
              </a:ln>
              <a:latin typeface="+mn-ea"/>
              <a:cs typeface="Arial" panose="020B0604020202020204" pitchFamily="34" charset="0"/>
            </a:endParaRPr>
          </a:p>
          <a:p>
            <a:pPr defTabSz="829544" latinLnBrk="1">
              <a:lnSpc>
                <a:spcPts val="2000"/>
              </a:lnSpc>
            </a:pPr>
            <a:r>
              <a:rPr lang="en-US" altLang="ko-KR" sz="1200" b="1" dirty="0">
                <a:latin typeface="+mn-ea"/>
              </a:rPr>
              <a:t>   </a:t>
            </a:r>
            <a:r>
              <a:rPr lang="ko-KR" altLang="en-US" sz="1200" b="1" dirty="0">
                <a:latin typeface="+mn-ea"/>
              </a:rPr>
              <a:t>가</a:t>
            </a:r>
            <a:r>
              <a:rPr lang="en-US" altLang="ko-KR" sz="1200" b="1" dirty="0">
                <a:latin typeface="+mn-ea"/>
              </a:rPr>
              <a:t>. </a:t>
            </a:r>
            <a:r>
              <a:rPr lang="ko-KR" altLang="en-US" sz="1200" b="1" dirty="0" err="1">
                <a:latin typeface="+mn-ea"/>
              </a:rPr>
              <a:t>추진목적</a:t>
            </a:r>
            <a:endParaRPr lang="en-US" altLang="ko-KR" sz="1200" b="1" dirty="0">
              <a:latin typeface="+mn-ea"/>
            </a:endParaRPr>
          </a:p>
          <a:p>
            <a:pPr defTabSz="829544" latinLnBrk="1">
              <a:lnSpc>
                <a:spcPts val="2000"/>
              </a:lnSpc>
            </a:pPr>
            <a:r>
              <a:rPr lang="en-US" altLang="ko-KR" sz="1200" b="1" dirty="0">
                <a:latin typeface="+mn-ea"/>
              </a:rPr>
              <a:t>       </a:t>
            </a:r>
            <a:r>
              <a:rPr lang="en-US" altLang="ko-KR" sz="1200" dirty="0">
                <a:latin typeface="+mn-ea"/>
              </a:rPr>
              <a:t>O </a:t>
            </a:r>
            <a:r>
              <a:rPr lang="ko-KR" altLang="en-US" sz="1200" dirty="0">
                <a:latin typeface="+mn-ea"/>
              </a:rPr>
              <a:t>산업안전보건법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중대재해처벌법 등에서 요구하는 안전보건 책임의식 강화</a:t>
            </a:r>
            <a:endParaRPr lang="en-US" altLang="ko-KR" sz="1200" dirty="0">
              <a:latin typeface="+mn-ea"/>
            </a:endParaRPr>
          </a:p>
          <a:p>
            <a:pPr defTabSz="829544" latinLnBrk="1">
              <a:lnSpc>
                <a:spcPts val="2000"/>
              </a:lnSpc>
            </a:pPr>
            <a:r>
              <a:rPr lang="en-US" altLang="ko-KR" sz="1200" dirty="0">
                <a:latin typeface="+mn-ea"/>
              </a:rPr>
              <a:t>       O </a:t>
            </a:r>
            <a:r>
              <a:rPr lang="ko-KR" altLang="en-US" sz="1200" dirty="0" err="1">
                <a:latin typeface="+mn-ea"/>
              </a:rPr>
              <a:t>전직원의</a:t>
            </a:r>
            <a:r>
              <a:rPr lang="ko-KR" altLang="en-US" sz="1200" dirty="0">
                <a:latin typeface="+mn-ea"/>
              </a:rPr>
              <a:t> 안전과 건강보호를 위한 체계적인 재해예방을 수행하고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이를 통한</a:t>
            </a:r>
            <a:endParaRPr lang="en-US" altLang="ko-KR" sz="1200" dirty="0">
              <a:latin typeface="+mn-ea"/>
            </a:endParaRPr>
          </a:p>
          <a:p>
            <a:pPr defTabSz="829544" latinLnBrk="1">
              <a:lnSpc>
                <a:spcPts val="2000"/>
              </a:lnSpc>
            </a:pPr>
            <a:r>
              <a:rPr lang="en-US" altLang="ko-KR" sz="1200" dirty="0">
                <a:latin typeface="+mn-ea"/>
              </a:rPr>
              <a:t>          </a:t>
            </a:r>
            <a:r>
              <a:rPr lang="ko-KR" altLang="en-US" sz="1200" dirty="0">
                <a:latin typeface="+mn-ea"/>
              </a:rPr>
              <a:t>안전한 사업장실현을 위한 산업안전보건 조직 결성 및 운영</a:t>
            </a:r>
            <a:endParaRPr lang="en-US" altLang="ko-KR" sz="1200" dirty="0">
              <a:latin typeface="+mn-ea"/>
            </a:endParaRPr>
          </a:p>
          <a:p>
            <a:pPr defTabSz="829544" latinLnBrk="1">
              <a:lnSpc>
                <a:spcPts val="1200"/>
              </a:lnSpc>
            </a:pPr>
            <a:endParaRPr lang="en-US" altLang="ko-KR" sz="1200" b="1" dirty="0">
              <a:latin typeface="+mn-ea"/>
            </a:endParaRPr>
          </a:p>
          <a:p>
            <a:pPr defTabSz="829544" latinLnBrk="1">
              <a:lnSpc>
                <a:spcPts val="2000"/>
              </a:lnSpc>
            </a:pPr>
            <a:r>
              <a:rPr lang="en-US" altLang="ko-KR" sz="1200" b="1" dirty="0">
                <a:latin typeface="+mn-ea"/>
              </a:rPr>
              <a:t>  </a:t>
            </a:r>
            <a:r>
              <a:rPr lang="ko-KR" altLang="en-US" sz="1200" b="1" dirty="0">
                <a:latin typeface="+mn-ea"/>
              </a:rPr>
              <a:t>나</a:t>
            </a:r>
            <a:r>
              <a:rPr lang="en-US" altLang="ko-KR" sz="1200" b="1" dirty="0">
                <a:latin typeface="+mn-ea"/>
              </a:rPr>
              <a:t>. </a:t>
            </a:r>
            <a:r>
              <a:rPr lang="ko-KR" altLang="en-US" sz="1200" b="1" dirty="0">
                <a:latin typeface="+mn-ea"/>
              </a:rPr>
              <a:t>역할과 책임 명확화  </a:t>
            </a:r>
            <a:endParaRPr lang="en-US" altLang="ko-KR" sz="1200" b="1" dirty="0">
              <a:latin typeface="+mn-ea"/>
            </a:endParaRPr>
          </a:p>
          <a:p>
            <a:pPr defTabSz="829544" latinLnBrk="1">
              <a:lnSpc>
                <a:spcPts val="2000"/>
              </a:lnSpc>
            </a:pPr>
            <a:r>
              <a:rPr lang="en-US" altLang="ko-KR" sz="1200" dirty="0">
                <a:latin typeface="+mn-ea"/>
              </a:rPr>
              <a:t>     O </a:t>
            </a:r>
            <a:r>
              <a:rPr lang="ko-KR" altLang="en-US" sz="1200" dirty="0">
                <a:latin typeface="+mn-ea"/>
              </a:rPr>
              <a:t>안전관리자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관리감독자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안전관리책임자 임명장 수여</a:t>
            </a:r>
            <a:endParaRPr lang="en-US" altLang="ko-KR" sz="1400" dirty="0">
              <a:ln>
                <a:solidFill>
                  <a:prstClr val="black">
                    <a:alpha val="0"/>
                  </a:prstClr>
                </a:solidFill>
              </a:ln>
              <a:latin typeface="+mn-ea"/>
              <a:cs typeface="Arial" panose="020B0604020202020204" pitchFamily="34" charset="0"/>
            </a:endParaRPr>
          </a:p>
          <a:p>
            <a:pPr defTabSz="829544" latinLnBrk="1">
              <a:lnSpc>
                <a:spcPts val="2000"/>
              </a:lnSpc>
            </a:pPr>
            <a:r>
              <a:rPr lang="ko-KR" altLang="en-US" sz="1200" dirty="0">
                <a:latin typeface="+mn-ea"/>
              </a:rPr>
              <a:t>        </a:t>
            </a:r>
            <a:r>
              <a:rPr lang="en-US" altLang="ko-KR" sz="1200" dirty="0">
                <a:latin typeface="+mn-ea"/>
              </a:rPr>
              <a:t>- 2022</a:t>
            </a:r>
            <a:r>
              <a:rPr lang="ko-KR" altLang="en-US" sz="1200" dirty="0">
                <a:latin typeface="+mn-ea"/>
              </a:rPr>
              <a:t>년 임명장 수여 </a:t>
            </a:r>
            <a:endParaRPr lang="en-US" altLang="ko-KR" sz="1200" dirty="0">
              <a:latin typeface="+mn-ea"/>
            </a:endParaRPr>
          </a:p>
          <a:p>
            <a:pPr defTabSz="829544" latinLnBrk="1">
              <a:lnSpc>
                <a:spcPts val="2000"/>
              </a:lnSpc>
            </a:pPr>
            <a:r>
              <a:rPr lang="en-US" altLang="ko-KR" sz="1200" dirty="0">
                <a:latin typeface="+mn-ea"/>
              </a:rPr>
              <a:t>     O </a:t>
            </a:r>
            <a:r>
              <a:rPr lang="ko-KR" altLang="en-US" sz="1200" dirty="0">
                <a:latin typeface="+mn-ea"/>
              </a:rPr>
              <a:t>안전관리자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관리감독자 직책수당 지급</a:t>
            </a:r>
            <a:endParaRPr lang="en-US" altLang="ko-KR" sz="1200" dirty="0">
              <a:latin typeface="+mn-ea"/>
            </a:endParaRPr>
          </a:p>
          <a:p>
            <a:pPr defTabSz="829544" latinLnBrk="1">
              <a:lnSpc>
                <a:spcPts val="2000"/>
              </a:lnSpc>
            </a:pPr>
            <a:r>
              <a:rPr lang="en-US" altLang="ko-KR" sz="1200" dirty="0">
                <a:latin typeface="+mn-ea"/>
              </a:rPr>
              <a:t>        - 2022</a:t>
            </a:r>
            <a:r>
              <a:rPr lang="ko-KR" altLang="en-US" sz="1200" dirty="0">
                <a:latin typeface="+mn-ea"/>
              </a:rPr>
              <a:t>년 임명장 수여 </a:t>
            </a:r>
            <a:r>
              <a:rPr lang="en-US" altLang="ko-KR" sz="1200" dirty="0">
                <a:latin typeface="+mn-ea"/>
              </a:rPr>
              <a:t>( 153 </a:t>
            </a:r>
            <a:r>
              <a:rPr lang="ko-KR" altLang="en-US" sz="1200" dirty="0">
                <a:latin typeface="+mn-ea"/>
              </a:rPr>
              <a:t>명</a:t>
            </a:r>
            <a:r>
              <a:rPr lang="en-US" altLang="ko-KR" sz="1200" b="1" dirty="0">
                <a:latin typeface="+mn-ea"/>
              </a:rPr>
              <a:t>)</a:t>
            </a:r>
          </a:p>
          <a:p>
            <a:pPr defTabSz="829544" latinLnBrk="1">
              <a:lnSpc>
                <a:spcPts val="1200"/>
              </a:lnSpc>
            </a:pPr>
            <a:endParaRPr lang="en-US" altLang="ko-KR" sz="1200" b="1" dirty="0">
              <a:latin typeface="+mn-ea"/>
            </a:endParaRPr>
          </a:p>
          <a:p>
            <a:pPr defTabSz="829544" latinLnBrk="1">
              <a:lnSpc>
                <a:spcPts val="1800"/>
              </a:lnSpc>
            </a:pPr>
            <a:r>
              <a:rPr lang="ko-KR" altLang="en-US" sz="1200" b="1" dirty="0">
                <a:latin typeface="+mn-ea"/>
              </a:rPr>
              <a:t>  다</a:t>
            </a:r>
            <a:r>
              <a:rPr lang="en-US" altLang="ko-KR" sz="1200" b="1" dirty="0">
                <a:latin typeface="+mn-ea"/>
              </a:rPr>
              <a:t>. </a:t>
            </a:r>
            <a:r>
              <a:rPr lang="ko-KR" altLang="en-US" sz="1200" b="1" dirty="0" err="1">
                <a:latin typeface="+mn-ea"/>
              </a:rPr>
              <a:t>추진효과</a:t>
            </a:r>
            <a:r>
              <a:rPr lang="ko-KR" altLang="en-US" sz="1200" b="1" dirty="0">
                <a:latin typeface="+mn-ea"/>
              </a:rPr>
              <a:t> </a:t>
            </a:r>
            <a:r>
              <a:rPr lang="en-US" altLang="ko-KR" sz="1200" b="1" dirty="0">
                <a:latin typeface="+mn-ea"/>
              </a:rPr>
              <a:t>:  </a:t>
            </a:r>
            <a:r>
              <a:rPr lang="ko-KR" altLang="en-US" sz="1200" dirty="0">
                <a:latin typeface="+mn-ea"/>
              </a:rPr>
              <a:t>산업안전보건조직을 통해 위험성평가를 실시하여 유해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위험요인 확인</a:t>
            </a:r>
            <a:endParaRPr lang="en-US" altLang="ko-KR" sz="1200" dirty="0">
              <a:latin typeface="+mn-ea"/>
            </a:endParaRPr>
          </a:p>
          <a:p>
            <a:pPr defTabSz="829544" latinLnBrk="1">
              <a:lnSpc>
                <a:spcPts val="1800"/>
              </a:lnSpc>
            </a:pPr>
            <a:r>
              <a:rPr lang="en-US" altLang="ko-KR" sz="1200" dirty="0">
                <a:latin typeface="+mn-ea"/>
              </a:rPr>
              <a:t>                      </a:t>
            </a:r>
            <a:r>
              <a:rPr lang="ko-KR" altLang="en-US" sz="1200" dirty="0">
                <a:latin typeface="+mn-ea"/>
              </a:rPr>
              <a:t>및 </a:t>
            </a:r>
            <a:r>
              <a:rPr lang="ko-KR" altLang="en-US" sz="1200" dirty="0" err="1">
                <a:latin typeface="+mn-ea"/>
              </a:rPr>
              <a:t>개선활동</a:t>
            </a:r>
            <a:r>
              <a:rPr lang="ko-KR" altLang="en-US" sz="1200" dirty="0">
                <a:latin typeface="+mn-ea"/>
              </a:rPr>
              <a:t> 수행</a:t>
            </a:r>
            <a:endParaRPr lang="en-US" altLang="ko-KR" sz="1200" b="1" dirty="0">
              <a:latin typeface="+mn-ea"/>
            </a:endParaRPr>
          </a:p>
        </p:txBody>
      </p:sp>
      <p:graphicFrame>
        <p:nvGraphicFramePr>
          <p:cNvPr id="15" name="표 14">
            <a:extLst>
              <a:ext uri="{FF2B5EF4-FFF2-40B4-BE49-F238E27FC236}">
                <a16:creationId xmlns:a16="http://schemas.microsoft.com/office/drawing/2014/main" id="{2789FE4D-2270-81DF-4D6E-A066983461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1199910"/>
              </p:ext>
            </p:extLst>
          </p:nvPr>
        </p:nvGraphicFramePr>
        <p:xfrm>
          <a:off x="330201" y="8027727"/>
          <a:ext cx="6200285" cy="1377342"/>
        </p:xfrm>
        <a:graphic>
          <a:graphicData uri="http://schemas.openxmlformats.org/drawingml/2006/table">
            <a:tbl>
              <a:tblPr firstRow="1" bandRow="1"/>
              <a:tblGrid>
                <a:gridCol w="1240057">
                  <a:extLst>
                    <a:ext uri="{9D8B030D-6E8A-4147-A177-3AD203B41FA5}">
                      <a16:colId xmlns:a16="http://schemas.microsoft.com/office/drawing/2014/main" val="3786027038"/>
                    </a:ext>
                  </a:extLst>
                </a:gridCol>
                <a:gridCol w="1240057">
                  <a:extLst>
                    <a:ext uri="{9D8B030D-6E8A-4147-A177-3AD203B41FA5}">
                      <a16:colId xmlns:a16="http://schemas.microsoft.com/office/drawing/2014/main" val="1944303065"/>
                    </a:ext>
                  </a:extLst>
                </a:gridCol>
                <a:gridCol w="1240057">
                  <a:extLst>
                    <a:ext uri="{9D8B030D-6E8A-4147-A177-3AD203B41FA5}">
                      <a16:colId xmlns:a16="http://schemas.microsoft.com/office/drawing/2014/main" val="2037982604"/>
                    </a:ext>
                  </a:extLst>
                </a:gridCol>
                <a:gridCol w="1240057">
                  <a:extLst>
                    <a:ext uri="{9D8B030D-6E8A-4147-A177-3AD203B41FA5}">
                      <a16:colId xmlns:a16="http://schemas.microsoft.com/office/drawing/2014/main" val="4288223929"/>
                    </a:ext>
                  </a:extLst>
                </a:gridCol>
                <a:gridCol w="1240057">
                  <a:extLst>
                    <a:ext uri="{9D8B030D-6E8A-4147-A177-3AD203B41FA5}">
                      <a16:colId xmlns:a16="http://schemas.microsoft.com/office/drawing/2014/main" val="835511973"/>
                    </a:ext>
                  </a:extLst>
                </a:gridCol>
              </a:tblGrid>
              <a:tr h="263730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ko-KR" altLang="en-US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구 분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en-US" altLang="ko-KR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</a:t>
                      </a:r>
                      <a:r>
                        <a:rPr lang="ko-KR" altLang="en-US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만㎡ 미만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en-US" altLang="ko-KR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</a:t>
                      </a:r>
                      <a:r>
                        <a:rPr lang="ko-KR" altLang="en-US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만</a:t>
                      </a:r>
                      <a:r>
                        <a:rPr lang="en-US" altLang="ko-KR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~3</a:t>
                      </a:r>
                      <a:r>
                        <a:rPr lang="ko-KR" altLang="en-US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만㎡ 미만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en-US" altLang="ko-KR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lang="ko-KR" altLang="en-US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만㎡ 이상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ko-KR" altLang="en-US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비고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6129277"/>
                  </a:ext>
                </a:extLst>
              </a:tr>
              <a:tr h="329664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ko-KR" altLang="en-US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관리감독자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100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천원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150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천원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200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천원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빌딩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호텔 소장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05538680"/>
                  </a:ext>
                </a:extLst>
              </a:tr>
              <a:tr h="783948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ko-KR" altLang="en-US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안전관리자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l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• 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성장사업팀장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고객서비스팀장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호텔사업팀장 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: 200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천원</a:t>
                      </a:r>
                      <a:endParaRPr lang="en-US" altLang="ko-KR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algn="l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• kt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빌딩 센터장 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: 200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천원</a:t>
                      </a:r>
                      <a:endParaRPr lang="en-US" altLang="ko-KR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algn="l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• 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지사장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지원센터장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인프라센터장 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: 150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천원</a:t>
                      </a:r>
                      <a:endParaRPr lang="en-US" altLang="ko-KR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endParaRPr lang="ko-KR" alt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endParaRPr lang="ko-KR" alt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endParaRPr lang="ko-KR" alt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28512553"/>
                  </a:ext>
                </a:extLst>
              </a:tr>
            </a:tbl>
          </a:graphicData>
        </a:graphic>
      </p:graphicFrame>
      <p:sp>
        <p:nvSpPr>
          <p:cNvPr id="2" name="직사각형 1"/>
          <p:cNvSpPr/>
          <p:nvPr/>
        </p:nvSpPr>
        <p:spPr>
          <a:xfrm>
            <a:off x="7248606" y="4329753"/>
            <a:ext cx="3429000" cy="324128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829544" latinLnBrk="1">
              <a:lnSpc>
                <a:spcPts val="1800"/>
              </a:lnSpc>
            </a:pPr>
            <a:r>
              <a:rPr lang="en-US" altLang="ko-KR" b="1" dirty="0">
                <a:latin typeface="+mn-ea"/>
              </a:rPr>
              <a:t> </a:t>
            </a:r>
            <a:endParaRPr lang="ko-KR" altLang="en-US" dirty="0"/>
          </a:p>
        </p:txBody>
      </p:sp>
      <p:sp>
        <p:nvSpPr>
          <p:cNvPr id="3" name="직사각형 2"/>
          <p:cNvSpPr/>
          <p:nvPr/>
        </p:nvSpPr>
        <p:spPr>
          <a:xfrm>
            <a:off x="307121" y="5908444"/>
            <a:ext cx="6290229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 latinLnBrk="1">
              <a:lnSpc>
                <a:spcPts val="1800"/>
              </a:lnSpc>
            </a:pPr>
            <a:r>
              <a:rPr lang="en-US" altLang="ko-KR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#1</a:t>
            </a:r>
            <a:r>
              <a:rPr lang="ko-KR" altLang="en-US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 </a:t>
            </a:r>
            <a:r>
              <a:rPr lang="en-US" altLang="ko-KR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: </a:t>
            </a:r>
            <a:r>
              <a:rPr lang="ko-KR" altLang="en-US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산업안전보건 조직 </a:t>
            </a:r>
            <a:r>
              <a:rPr lang="ko-KR" altLang="en-US" sz="1200" b="1" dirty="0" err="1">
                <a:ln>
                  <a:solidFill>
                    <a:prstClr val="black"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구성내역</a:t>
            </a:r>
            <a:r>
              <a:rPr lang="en-US" altLang="ko-KR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9" name="직사각형 18"/>
          <p:cNvSpPr/>
          <p:nvPr/>
        </p:nvSpPr>
        <p:spPr>
          <a:xfrm>
            <a:off x="292544" y="7698813"/>
            <a:ext cx="6290229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 latinLnBrk="1">
              <a:lnSpc>
                <a:spcPts val="1800"/>
              </a:lnSpc>
            </a:pPr>
            <a:r>
              <a:rPr lang="en-US" altLang="ko-KR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#2</a:t>
            </a:r>
            <a:r>
              <a:rPr lang="ko-KR" altLang="en-US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 </a:t>
            </a:r>
            <a:r>
              <a:rPr lang="en-US" altLang="ko-KR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: </a:t>
            </a:r>
            <a:r>
              <a:rPr lang="ko-KR" altLang="en-US" sz="1200" b="1" dirty="0" err="1">
                <a:ln>
                  <a:solidFill>
                    <a:prstClr val="black"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관리감독자</a:t>
            </a:r>
            <a:r>
              <a:rPr lang="en-US" altLang="ko-KR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/</a:t>
            </a:r>
            <a:r>
              <a:rPr lang="ko-KR" altLang="en-US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안전관리자 </a:t>
            </a:r>
            <a:r>
              <a:rPr lang="ko-KR" altLang="en-US" sz="1200" b="1" dirty="0" err="1">
                <a:ln>
                  <a:solidFill>
                    <a:prstClr val="black"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직책수당</a:t>
            </a:r>
            <a:r>
              <a:rPr lang="ko-KR" altLang="en-US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 지급기준</a:t>
            </a:r>
            <a:endParaRPr lang="en-US" altLang="ko-KR" sz="1200" b="1" dirty="0">
              <a:ln>
                <a:solidFill>
                  <a:prstClr val="black">
                    <a:alpha val="0"/>
                  </a:prstClr>
                </a:solidFill>
              </a:ln>
              <a:latin typeface="+mn-ea"/>
              <a:cs typeface="Arial" panose="020B0604020202020204" pitchFamily="34" charset="0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C4539-36A1-40A8-AE8C-25BF1186A385}" type="slidenum">
              <a:rPr lang="ko-KR" altLang="en-US" smtClean="0"/>
              <a:pPr/>
              <a:t>20</a:t>
            </a:fld>
            <a:endParaRPr lang="ko-KR" alt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645553A-17ED-4FE0-BDF2-C329797D05AE}"/>
              </a:ext>
            </a:extLst>
          </p:cNvPr>
          <p:cNvSpPr txBox="1"/>
          <p:nvPr/>
        </p:nvSpPr>
        <p:spPr>
          <a:xfrm>
            <a:off x="225744" y="443615"/>
            <a:ext cx="5294524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Ⅳ. 2022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년 주요활동 실적</a:t>
            </a:r>
          </a:p>
        </p:txBody>
      </p:sp>
      <p:sp>
        <p:nvSpPr>
          <p:cNvPr id="10" name="모서리가 둥근 직사각형 20">
            <a:extLst>
              <a:ext uri="{FF2B5EF4-FFF2-40B4-BE49-F238E27FC236}">
                <a16:creationId xmlns:a16="http://schemas.microsoft.com/office/drawing/2014/main" id="{FFCA593A-F50F-4A89-3A2F-901FA209EFAE}"/>
              </a:ext>
            </a:extLst>
          </p:cNvPr>
          <p:cNvSpPr/>
          <p:nvPr/>
        </p:nvSpPr>
        <p:spPr>
          <a:xfrm>
            <a:off x="588464" y="1539443"/>
            <a:ext cx="5967907" cy="381542"/>
          </a:xfrm>
          <a:prstGeom prst="roundRect">
            <a:avLst>
              <a:gd name="adj" fmla="val 0"/>
            </a:avLst>
          </a:prstGeom>
          <a:solidFill>
            <a:srgbClr val="4BACC6">
              <a:lumMod val="20000"/>
              <a:lumOff val="80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rtlCol="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fontAlgn="base" latinLnBrk="0">
              <a:lnSpc>
                <a:spcPct val="120000"/>
              </a:lnSpc>
              <a:spcBef>
                <a:spcPts val="600"/>
              </a:spcBef>
              <a:spcAft>
                <a:spcPct val="0"/>
              </a:spcAft>
              <a:defRPr/>
            </a:pPr>
            <a:r>
              <a:rPr kumimoji="1" lang="ko-KR" altLang="en-US" sz="1400" b="1" i="0" u="none" strike="noStrike" kern="1200" cap="none" spc="-4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  </a:t>
            </a: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안전보건 조직의 체계적 구성 및 운영</a:t>
            </a:r>
          </a:p>
        </p:txBody>
      </p:sp>
      <p:sp>
        <p:nvSpPr>
          <p:cNvPr id="12" name="모서리가 둥근 직사각형 20">
            <a:extLst>
              <a:ext uri="{FF2B5EF4-FFF2-40B4-BE49-F238E27FC236}">
                <a16:creationId xmlns:a16="http://schemas.microsoft.com/office/drawing/2014/main" id="{E9B74933-43D9-3E80-686B-DE4B3C0F2C9D}"/>
              </a:ext>
            </a:extLst>
          </p:cNvPr>
          <p:cNvSpPr/>
          <p:nvPr/>
        </p:nvSpPr>
        <p:spPr>
          <a:xfrm>
            <a:off x="273310" y="1539443"/>
            <a:ext cx="312873" cy="381542"/>
          </a:xfrm>
          <a:prstGeom prst="roundRect">
            <a:avLst>
              <a:gd name="adj" fmla="val 0"/>
            </a:avLst>
          </a:prstGeom>
          <a:solidFill>
            <a:srgbClr val="4F81BD">
              <a:lumMod val="75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rtlCol="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95324" rtl="0" eaLnBrk="1" fontAlgn="base" latinLnBrk="0" hangingPunct="1">
              <a:lnSpc>
                <a:spcPct val="12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400" b="1" i="0" u="none" strike="noStrike" kern="1200" cap="none" spc="-4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ea"/>
                <a:cs typeface="+mn-cs"/>
              </a:rPr>
              <a:t>2</a:t>
            </a:r>
            <a:endParaRPr kumimoji="1" lang="ko-KR" altLang="en-US" sz="1400" b="1" i="0" u="none" strike="noStrike" kern="1200" cap="none" spc="-40" normalizeH="0" baseline="0" noProof="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ea"/>
              <a:cs typeface="+mn-cs"/>
            </a:endParaRPr>
          </a:p>
        </p:txBody>
      </p:sp>
      <p:sp>
        <p:nvSpPr>
          <p:cNvPr id="14" name="사각형: 둥근 모서리 57">
            <a:extLst>
              <a:ext uri="{FF2B5EF4-FFF2-40B4-BE49-F238E27FC236}">
                <a16:creationId xmlns:a16="http://schemas.microsoft.com/office/drawing/2014/main" id="{812AA531-5172-34A0-BC0C-FE32F60059E1}"/>
              </a:ext>
            </a:extLst>
          </p:cNvPr>
          <p:cNvSpPr/>
          <p:nvPr/>
        </p:nvSpPr>
        <p:spPr>
          <a:xfrm>
            <a:off x="575767" y="2151284"/>
            <a:ext cx="4287177" cy="27000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latinLnBrk="1">
              <a:lnSpc>
                <a:spcPts val="1800"/>
              </a:lnSpc>
            </a:pPr>
            <a:r>
              <a:rPr lang="ko-KR" altLang="en-US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산업안전보건 조직의 역할과 책임 명확화</a:t>
            </a:r>
            <a:endParaRPr lang="en-US" altLang="ko-KR" sz="1200" b="1" dirty="0">
              <a:ln>
                <a:solidFill>
                  <a:prstClr val="black">
                    <a:alpha val="0"/>
                  </a:prstClr>
                </a:solidFill>
              </a:ln>
              <a:latin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71403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C4539-36A1-40A8-AE8C-25BF1186A385}" type="slidenum">
              <a:rPr lang="ko-KR" altLang="en-US" smtClean="0"/>
              <a:pPr/>
              <a:t>21</a:t>
            </a:fld>
            <a:endParaRPr lang="ko-KR" alt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645553A-17ED-4FE0-BDF2-C329797D05AE}"/>
              </a:ext>
            </a:extLst>
          </p:cNvPr>
          <p:cNvSpPr txBox="1"/>
          <p:nvPr/>
        </p:nvSpPr>
        <p:spPr>
          <a:xfrm>
            <a:off x="225744" y="443615"/>
            <a:ext cx="5294524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Ⅳ. 2022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년 주요활동 실적</a:t>
            </a:r>
          </a:p>
        </p:txBody>
      </p:sp>
      <p:sp>
        <p:nvSpPr>
          <p:cNvPr id="12" name="사각형: 둥근 모서리 76">
            <a:extLst>
              <a:ext uri="{FF2B5EF4-FFF2-40B4-BE49-F238E27FC236}">
                <a16:creationId xmlns:a16="http://schemas.microsoft.com/office/drawing/2014/main" id="{C7C82CD6-CF17-AD25-ABFF-38E4FD71D2D2}"/>
              </a:ext>
            </a:extLst>
          </p:cNvPr>
          <p:cNvSpPr/>
          <p:nvPr/>
        </p:nvSpPr>
        <p:spPr>
          <a:xfrm>
            <a:off x="589617" y="6420588"/>
            <a:ext cx="4287177" cy="27000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산업안전 </a:t>
            </a:r>
            <a:r>
              <a:rPr lang="ko-KR" altLang="en-US" sz="1200" b="1" spc="-70" dirty="0" err="1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보건위원회</a:t>
            </a:r>
            <a:r>
              <a:rPr lang="ko-KR" altLang="en-US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 </a:t>
            </a:r>
            <a:r>
              <a:rPr lang="ko-KR" altLang="en-US" sz="1200" b="1" spc="-70" dirty="0" err="1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구성</a:t>
            </a:r>
            <a:r>
              <a:rPr lang="ko-KR" altLang="en-US" sz="1200" b="1" spc="-70" dirty="0" err="1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  <a:sym typeface="Wingdings 2" panose="05020102010507070707" pitchFamily="18" charset="2"/>
              </a:rPr>
              <a:t></a:t>
            </a:r>
            <a:r>
              <a:rPr lang="ko-KR" altLang="en-US" sz="1200" b="1" spc="-70" dirty="0" err="1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운영</a:t>
            </a:r>
            <a:endParaRPr lang="ko-KR" altLang="en-US" sz="1200" b="1" spc="-70" dirty="0">
              <a:ln>
                <a:solidFill>
                  <a:schemeClr val="tx1">
                    <a:alpha val="0"/>
                  </a:schemeClr>
                </a:solidFill>
              </a:ln>
              <a:solidFill>
                <a:schemeClr val="bg1"/>
              </a:solidFill>
              <a:latin typeface="+mn-ea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E13E179-55C3-89D9-7C81-ED28234B5058}"/>
              </a:ext>
            </a:extLst>
          </p:cNvPr>
          <p:cNvSpPr txBox="1"/>
          <p:nvPr/>
        </p:nvSpPr>
        <p:spPr>
          <a:xfrm>
            <a:off x="548278" y="7635163"/>
            <a:ext cx="5690324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457200" rtl="0" eaLnBrk="1" fontAlgn="auto" latinLnBrk="0" hangingPunct="1">
              <a:lnSpc>
                <a:spcPts val="2000"/>
              </a:lnSpc>
              <a:buClrTx/>
              <a:buSzTx/>
              <a:tabLst/>
              <a:defRPr/>
            </a:pPr>
            <a:r>
              <a:rPr kumimoji="0" lang="ko-KR" altLang="en-US" sz="1200" b="1" i="0" u="none" strike="noStrike" kern="1200" cap="none" spc="-3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effectLst/>
                <a:uLnTx/>
                <a:uFillTx/>
                <a:latin typeface="+mn-ea"/>
              </a:rPr>
              <a:t>가</a:t>
            </a:r>
            <a:r>
              <a:rPr kumimoji="0" lang="en-US" altLang="ko-KR" sz="1200" b="1" i="0" u="none" strike="noStrike" kern="1200" cap="none" spc="-3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effectLst/>
                <a:uLnTx/>
                <a:uFillTx/>
                <a:latin typeface="+mn-ea"/>
              </a:rPr>
              <a:t>.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위원회 구성 및 </a:t>
            </a:r>
            <a:r>
              <a:rPr lang="ko-KR" altLang="en-US" sz="1200" b="1" spc="-30" dirty="0" err="1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회의주기</a:t>
            </a: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marR="0" lvl="0" algn="l" defTabSz="457200" rtl="0" eaLnBrk="1" fontAlgn="auto" latinLnBrk="0" hangingPunct="1">
              <a:lnSpc>
                <a:spcPts val="2000"/>
              </a:lnSpc>
              <a:buClrTx/>
              <a:buSzTx/>
              <a:tabLst/>
              <a:defRPr/>
            </a:pP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  </a:t>
            </a:r>
            <a:r>
              <a:rPr lang="ko-KR" altLang="en-US" sz="1200" dirty="0">
                <a:latin typeface="+mn-ea"/>
              </a:rPr>
              <a:t>○</a:t>
            </a: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</a:t>
            </a:r>
            <a:r>
              <a:rPr lang="ko-KR" altLang="en-US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위원회 구성 </a:t>
            </a: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: </a:t>
            </a:r>
            <a:r>
              <a:rPr lang="ko-KR" altLang="en-US" sz="1200" dirty="0">
                <a:latin typeface="+mn-ea"/>
              </a:rPr>
              <a:t>사용자 위원 </a:t>
            </a:r>
            <a:r>
              <a:rPr lang="en-US" altLang="ko-KR" sz="1200" dirty="0">
                <a:latin typeface="+mn-ea"/>
              </a:rPr>
              <a:t>8</a:t>
            </a:r>
            <a:r>
              <a:rPr lang="ko-KR" altLang="en-US" sz="1200" dirty="0">
                <a:latin typeface="+mn-ea"/>
              </a:rPr>
              <a:t>명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근로자 위원 </a:t>
            </a:r>
            <a:r>
              <a:rPr lang="en-US" altLang="ko-KR" sz="1200" dirty="0">
                <a:latin typeface="+mn-ea"/>
              </a:rPr>
              <a:t>8</a:t>
            </a:r>
            <a:r>
              <a:rPr lang="ko-KR" altLang="en-US" sz="1200" dirty="0">
                <a:latin typeface="+mn-ea"/>
              </a:rPr>
              <a:t>명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 err="1">
                <a:latin typeface="+mn-ea"/>
              </a:rPr>
              <a:t>스탭</a:t>
            </a:r>
            <a:r>
              <a:rPr lang="ko-KR" altLang="en-US" sz="1200" dirty="0">
                <a:latin typeface="+mn-ea"/>
              </a:rPr>
              <a:t> </a:t>
            </a:r>
            <a:r>
              <a:rPr lang="en-US" altLang="ko-KR" sz="1200" dirty="0">
                <a:latin typeface="+mn-ea"/>
              </a:rPr>
              <a:t>3</a:t>
            </a:r>
          </a:p>
          <a:p>
            <a:pPr lvl="0">
              <a:lnSpc>
                <a:spcPts val="2000"/>
              </a:lnSpc>
              <a:defRPr/>
            </a:pPr>
            <a:r>
              <a:rPr lang="en-US" altLang="ko-KR" sz="1200" dirty="0">
                <a:latin typeface="+mn-ea"/>
              </a:rPr>
              <a:t>   </a:t>
            </a:r>
            <a:r>
              <a:rPr lang="ko-KR" altLang="en-US" sz="1200" dirty="0">
                <a:latin typeface="+mn-ea"/>
              </a:rPr>
              <a:t>○ 회의개최 </a:t>
            </a:r>
            <a:r>
              <a:rPr lang="en-US" altLang="ko-KR" sz="1200" dirty="0">
                <a:latin typeface="+mn-ea"/>
              </a:rPr>
              <a:t>: 2022</a:t>
            </a:r>
            <a:r>
              <a:rPr lang="ko-KR" altLang="en-US" sz="1200" dirty="0">
                <a:latin typeface="+mn-ea"/>
              </a:rPr>
              <a:t> </a:t>
            </a:r>
            <a:r>
              <a:rPr lang="en-US" altLang="ko-KR" sz="1200" dirty="0">
                <a:latin typeface="+mn-ea"/>
              </a:rPr>
              <a:t>3</a:t>
            </a:r>
            <a:r>
              <a:rPr lang="ko-KR" altLang="en-US" sz="1200" dirty="0">
                <a:latin typeface="+mn-ea"/>
              </a:rPr>
              <a:t>회 실시</a:t>
            </a:r>
            <a:endParaRPr lang="en-US" altLang="ko-KR" sz="1200" dirty="0">
              <a:latin typeface="+mn-ea"/>
            </a:endParaRPr>
          </a:p>
          <a:p>
            <a:pPr marR="0" lvl="0" algn="l" defTabSz="457200" rtl="0" eaLnBrk="1" fontAlgn="auto" latinLnBrk="0" hangingPunct="1">
              <a:lnSpc>
                <a:spcPts val="1000"/>
              </a:lnSpc>
              <a:buClrTx/>
              <a:buSzTx/>
              <a:tabLst/>
              <a:defRPr/>
            </a:pPr>
            <a:endParaRPr kumimoji="0" lang="en-US" altLang="ko-KR" sz="1200" b="0" i="0" u="none" strike="noStrike" kern="1200" cap="none" spc="-30" normalizeH="0" baseline="0" noProof="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effectLst/>
              <a:uLnTx/>
              <a:uFillTx/>
              <a:latin typeface="+mn-ea"/>
            </a:endParaRPr>
          </a:p>
          <a:p>
            <a:pPr marR="0" lvl="0" algn="l" defTabSz="457200" rtl="0" eaLnBrk="1" fontAlgn="auto" latinLnBrk="0" hangingPunct="1">
              <a:lnSpc>
                <a:spcPts val="2000"/>
              </a:lnSpc>
              <a:buClrTx/>
              <a:buSzTx/>
              <a:tabLst/>
              <a:defRPr/>
            </a:pPr>
            <a:r>
              <a:rPr kumimoji="0" lang="ko-KR" altLang="en-US" sz="1200" b="1" i="0" u="none" strike="noStrike" kern="1200" cap="none" spc="-3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effectLst/>
                <a:uLnTx/>
                <a:uFillTx/>
                <a:latin typeface="+mn-ea"/>
              </a:rPr>
              <a:t>나</a:t>
            </a:r>
            <a:r>
              <a:rPr kumimoji="0" lang="en-US" altLang="ko-KR" sz="1200" b="1" i="0" u="none" strike="noStrike" kern="1200" cap="none" spc="-3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effectLst/>
                <a:uLnTx/>
                <a:uFillTx/>
                <a:latin typeface="+mn-ea"/>
              </a:rPr>
              <a:t>. </a:t>
            </a:r>
            <a:r>
              <a:rPr kumimoji="0" lang="ko-KR" altLang="en-US" sz="1200" b="1" i="0" u="none" strike="noStrike" kern="1200" cap="none" spc="-3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effectLst/>
                <a:uLnTx/>
                <a:uFillTx/>
                <a:latin typeface="+mn-ea"/>
              </a:rPr>
              <a:t>심의 의결사항 </a:t>
            </a:r>
            <a:r>
              <a:rPr kumimoji="0" lang="ko-KR" altLang="en-US" sz="1200" b="1" i="0" u="none" strike="noStrike" kern="1200" cap="none" spc="-30" normalizeH="0" baseline="0" noProof="0" dirty="0" err="1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effectLst/>
                <a:uLnTx/>
                <a:uFillTx/>
                <a:latin typeface="+mn-ea"/>
              </a:rPr>
              <a:t>조치결과</a:t>
            </a:r>
            <a:endParaRPr lang="en-US" altLang="ko-KR" sz="1200" dirty="0">
              <a:latin typeface="+mn-ea"/>
            </a:endParaRPr>
          </a:p>
        </p:txBody>
      </p:sp>
      <p:sp>
        <p:nvSpPr>
          <p:cNvPr id="14" name="Round Diagonal Corner Rectangle 1">
            <a:extLst>
              <a:ext uri="{FF2B5EF4-FFF2-40B4-BE49-F238E27FC236}">
                <a16:creationId xmlns:a16="http://schemas.microsoft.com/office/drawing/2014/main" id="{17C2EA5B-A412-5331-00E3-D6B3B038E26B}"/>
              </a:ext>
            </a:extLst>
          </p:cNvPr>
          <p:cNvSpPr/>
          <p:nvPr/>
        </p:nvSpPr>
        <p:spPr>
          <a:xfrm>
            <a:off x="296864" y="6919097"/>
            <a:ext cx="6259507" cy="584213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defTabSz="914400">
              <a:lnSpc>
                <a:spcPts val="2000"/>
              </a:lnSpc>
              <a:defRPr/>
            </a:pPr>
            <a:r>
              <a:rPr lang="ko-KR" altLang="en-US" sz="1100" dirty="0">
                <a:solidFill>
                  <a:prstClr val="black"/>
                </a:solidFill>
                <a:latin typeface="+mn-ea"/>
              </a:rPr>
              <a:t>산업안전보건법 제</a:t>
            </a:r>
            <a:r>
              <a:rPr lang="en-US" altLang="ko-KR" sz="1100" dirty="0">
                <a:solidFill>
                  <a:prstClr val="black"/>
                </a:solidFill>
                <a:latin typeface="+mn-ea"/>
              </a:rPr>
              <a:t>19</a:t>
            </a:r>
            <a:r>
              <a:rPr lang="ko-KR" altLang="en-US" sz="1100" dirty="0">
                <a:solidFill>
                  <a:prstClr val="black"/>
                </a:solidFill>
                <a:latin typeface="+mn-ea"/>
              </a:rPr>
              <a:t>조에 따라 </a:t>
            </a:r>
            <a:r>
              <a:rPr lang="ko-KR" altLang="en-US" sz="1100" dirty="0" err="1">
                <a:solidFill>
                  <a:prstClr val="black"/>
                </a:solidFill>
                <a:latin typeface="+mn-ea"/>
              </a:rPr>
              <a:t>상시근로자</a:t>
            </a:r>
            <a:r>
              <a:rPr lang="ko-KR" altLang="en-US" sz="1100" dirty="0">
                <a:solidFill>
                  <a:prstClr val="black"/>
                </a:solidFill>
                <a:latin typeface="+mn-ea"/>
              </a:rPr>
              <a:t> </a:t>
            </a:r>
            <a:r>
              <a:rPr lang="en-US" altLang="ko-KR" sz="1100" dirty="0">
                <a:solidFill>
                  <a:prstClr val="black"/>
                </a:solidFill>
                <a:latin typeface="+mn-ea"/>
              </a:rPr>
              <a:t>100</a:t>
            </a:r>
            <a:r>
              <a:rPr lang="ko-KR" altLang="en-US" sz="1100" dirty="0">
                <a:solidFill>
                  <a:prstClr val="black"/>
                </a:solidFill>
                <a:latin typeface="+mn-ea"/>
              </a:rPr>
              <a:t>인 이상 사업장</a:t>
            </a:r>
            <a:r>
              <a:rPr lang="en-US" altLang="ko-KR" sz="1100" dirty="0">
                <a:solidFill>
                  <a:prstClr val="black"/>
                </a:solidFill>
                <a:latin typeface="+mn-ea"/>
              </a:rPr>
              <a:t>(</a:t>
            </a:r>
            <a:r>
              <a:rPr lang="ko-KR" altLang="en-US" sz="1100" dirty="0">
                <a:solidFill>
                  <a:prstClr val="black"/>
                </a:solidFill>
                <a:latin typeface="+mn-ea"/>
              </a:rPr>
              <a:t>송파복합빌딩</a:t>
            </a:r>
            <a:r>
              <a:rPr lang="en-US" altLang="ko-KR" sz="1100" dirty="0">
                <a:solidFill>
                  <a:prstClr val="black"/>
                </a:solidFill>
                <a:latin typeface="+mn-ea"/>
              </a:rPr>
              <a:t>)</a:t>
            </a:r>
            <a:r>
              <a:rPr lang="ko-KR" altLang="en-US" sz="1100" dirty="0">
                <a:solidFill>
                  <a:prstClr val="black"/>
                </a:solidFill>
                <a:latin typeface="+mn-ea"/>
              </a:rPr>
              <a:t>에 대한 </a:t>
            </a:r>
            <a:r>
              <a:rPr lang="en-US" altLang="ko-KR" sz="1100" dirty="0">
                <a:solidFill>
                  <a:prstClr val="black"/>
                </a:solidFill>
                <a:latin typeface="+mn-ea"/>
              </a:rPr>
              <a:t>“</a:t>
            </a:r>
            <a:r>
              <a:rPr lang="ko-KR" altLang="en-US" sz="1100" dirty="0">
                <a:solidFill>
                  <a:prstClr val="black"/>
                </a:solidFill>
                <a:latin typeface="+mn-ea"/>
              </a:rPr>
              <a:t>산업안전 보건 위원회</a:t>
            </a:r>
            <a:r>
              <a:rPr lang="en-US" altLang="ko-KR" sz="1100" dirty="0">
                <a:solidFill>
                  <a:prstClr val="black"/>
                </a:solidFill>
                <a:latin typeface="+mn-ea"/>
              </a:rPr>
              <a:t>” </a:t>
            </a:r>
            <a:r>
              <a:rPr lang="ko-KR" altLang="en-US" sz="1100" dirty="0" err="1">
                <a:solidFill>
                  <a:prstClr val="black"/>
                </a:solidFill>
                <a:latin typeface="+mn-ea"/>
              </a:rPr>
              <a:t>매분기</a:t>
            </a:r>
            <a:r>
              <a:rPr lang="ko-KR" altLang="en-US" sz="1100" dirty="0">
                <a:solidFill>
                  <a:prstClr val="black"/>
                </a:solidFill>
                <a:latin typeface="+mn-ea"/>
              </a:rPr>
              <a:t> 개최하여 근로자의 안전과 보건관련 주요사항을 심의 의결하고 개선조치</a:t>
            </a:r>
            <a:endParaRPr kumimoji="0" lang="ko-KR" altLang="en-US" sz="110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ea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BEC90BD1-9E2D-A1D6-1679-70D2DE61E73C}"/>
              </a:ext>
            </a:extLst>
          </p:cNvPr>
          <p:cNvSpPr/>
          <p:nvPr/>
        </p:nvSpPr>
        <p:spPr>
          <a:xfrm>
            <a:off x="411904" y="2532702"/>
            <a:ext cx="5670843" cy="38369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829544">
              <a:lnSpc>
                <a:spcPts val="2000"/>
              </a:lnSpc>
            </a:pPr>
            <a:r>
              <a:rPr lang="ko-KR" altLang="en-US" sz="1200" b="1" dirty="0">
                <a:latin typeface="+mn-ea"/>
              </a:rPr>
              <a:t>   가</a:t>
            </a:r>
            <a:r>
              <a:rPr lang="en-US" altLang="ko-KR" sz="1200" b="1" dirty="0">
                <a:latin typeface="+mn-ea"/>
              </a:rPr>
              <a:t>. </a:t>
            </a:r>
            <a:r>
              <a:rPr lang="ko-KR" altLang="en-US" sz="1200" b="1" dirty="0">
                <a:latin typeface="+mn-ea"/>
              </a:rPr>
              <a:t>운영 목적 </a:t>
            </a:r>
            <a:endParaRPr lang="en-US" altLang="ko-KR" sz="1200" b="1" dirty="0">
              <a:latin typeface="+mn-ea"/>
            </a:endParaRPr>
          </a:p>
          <a:p>
            <a:pPr lvl="0" defTabSz="829544">
              <a:lnSpc>
                <a:spcPts val="2000"/>
              </a:lnSpc>
            </a:pPr>
            <a:r>
              <a:rPr lang="en-US" altLang="ko-KR" sz="1200" b="1" dirty="0">
                <a:latin typeface="+mn-ea"/>
              </a:rPr>
              <a:t>       </a:t>
            </a:r>
            <a:r>
              <a:rPr lang="en-US" altLang="ko-KR" sz="1200" dirty="0">
                <a:latin typeface="+mn-ea"/>
              </a:rPr>
              <a:t>O </a:t>
            </a:r>
            <a:r>
              <a:rPr lang="ko-KR" altLang="en-US" sz="1200" dirty="0">
                <a:latin typeface="+mn-ea"/>
              </a:rPr>
              <a:t>부서별 협업 및 정보공유를 통한 회사 안전보건업무의 </a:t>
            </a:r>
            <a:r>
              <a:rPr lang="ko-KR" altLang="en-US" sz="1200" dirty="0" err="1">
                <a:latin typeface="+mn-ea"/>
              </a:rPr>
              <a:t>정렬성</a:t>
            </a:r>
            <a:r>
              <a:rPr lang="ko-KR" altLang="en-US" sz="1200" dirty="0">
                <a:latin typeface="+mn-ea"/>
              </a:rPr>
              <a:t> 확보</a:t>
            </a:r>
            <a:endParaRPr lang="en-US" altLang="ko-KR" sz="1200" dirty="0">
              <a:latin typeface="+mn-ea"/>
            </a:endParaRPr>
          </a:p>
          <a:p>
            <a:pPr lvl="0" defTabSz="829544">
              <a:lnSpc>
                <a:spcPts val="2000"/>
              </a:lnSpc>
            </a:pPr>
            <a:r>
              <a:rPr lang="en-US" altLang="ko-KR" sz="1200" dirty="0">
                <a:latin typeface="+mn-ea"/>
              </a:rPr>
              <a:t>       O </a:t>
            </a:r>
            <a:r>
              <a:rPr lang="ko-KR" altLang="en-US" sz="1200" dirty="0">
                <a:latin typeface="+mn-ea"/>
              </a:rPr>
              <a:t>부서간 상호보완을 통한 시너지 효과 극대화로 안전사고 </a:t>
            </a:r>
            <a:r>
              <a:rPr lang="en-US" altLang="ko-KR" sz="1200" dirty="0">
                <a:latin typeface="+mn-ea"/>
              </a:rPr>
              <a:t>ZERO </a:t>
            </a:r>
            <a:r>
              <a:rPr lang="ko-KR" altLang="en-US" sz="1200" dirty="0">
                <a:latin typeface="+mn-ea"/>
              </a:rPr>
              <a:t>달성</a:t>
            </a:r>
            <a:endParaRPr lang="en-US" altLang="ko-KR" sz="1200" dirty="0">
              <a:latin typeface="+mn-ea"/>
            </a:endParaRPr>
          </a:p>
          <a:p>
            <a:pPr lvl="0" defTabSz="829544">
              <a:lnSpc>
                <a:spcPts val="1200"/>
              </a:lnSpc>
            </a:pPr>
            <a:endParaRPr lang="en-US" altLang="ko-KR" sz="1200" dirty="0">
              <a:latin typeface="+mn-ea"/>
            </a:endParaRPr>
          </a:p>
          <a:p>
            <a:pPr lvl="0" defTabSz="829544">
              <a:lnSpc>
                <a:spcPts val="2000"/>
              </a:lnSpc>
            </a:pPr>
            <a:r>
              <a:rPr lang="ko-KR" altLang="en-US" sz="1200" b="1" dirty="0">
                <a:latin typeface="+mn-ea"/>
              </a:rPr>
              <a:t>   나</a:t>
            </a:r>
            <a:r>
              <a:rPr lang="en-US" altLang="ko-KR" sz="1200" b="1" dirty="0">
                <a:latin typeface="+mn-ea"/>
              </a:rPr>
              <a:t>. </a:t>
            </a:r>
            <a:r>
              <a:rPr lang="ko-KR" altLang="en-US" sz="1200" b="1" dirty="0">
                <a:latin typeface="+mn-ea"/>
              </a:rPr>
              <a:t>조직구성</a:t>
            </a:r>
            <a:r>
              <a:rPr lang="en-US" altLang="ko-KR" sz="1200" b="1" dirty="0">
                <a:latin typeface="+mn-ea"/>
              </a:rPr>
              <a:t>(</a:t>
            </a:r>
            <a:r>
              <a:rPr lang="en-US" altLang="ko-KR" sz="1200" dirty="0">
                <a:latin typeface="+mn-ea"/>
              </a:rPr>
              <a:t>TFT</a:t>
            </a:r>
            <a:r>
              <a:rPr lang="ko-KR" altLang="en-US" sz="1200" dirty="0">
                <a:latin typeface="+mn-ea"/>
              </a:rPr>
              <a:t>총괄 </a:t>
            </a:r>
            <a:r>
              <a:rPr lang="en-US" altLang="ko-KR" sz="1200" dirty="0">
                <a:latin typeface="+mn-ea"/>
              </a:rPr>
              <a:t>/ </a:t>
            </a:r>
            <a:r>
              <a:rPr lang="ko-KR" altLang="en-US" sz="1200" dirty="0">
                <a:latin typeface="+mn-ea"/>
              </a:rPr>
              <a:t>부사장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총괄업무수행 </a:t>
            </a:r>
            <a:r>
              <a:rPr lang="en-US" altLang="ko-KR" sz="1200" dirty="0">
                <a:latin typeface="+mn-ea"/>
              </a:rPr>
              <a:t>/ </a:t>
            </a:r>
            <a:r>
              <a:rPr lang="ko-KR" altLang="en-US" sz="1200" dirty="0">
                <a:latin typeface="+mn-ea"/>
              </a:rPr>
              <a:t>안전보건팀장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각 본부</a:t>
            </a:r>
            <a:r>
              <a:rPr lang="en-US" altLang="ko-KR" sz="1200" dirty="0">
                <a:latin typeface="+mn-ea"/>
              </a:rPr>
              <a:t>) </a:t>
            </a:r>
          </a:p>
          <a:p>
            <a:pPr lvl="0" defTabSz="829544">
              <a:lnSpc>
                <a:spcPts val="2000"/>
              </a:lnSpc>
            </a:pPr>
            <a:endParaRPr lang="en-US" altLang="ko-KR" sz="1200" dirty="0">
              <a:latin typeface="+mn-ea"/>
            </a:endParaRPr>
          </a:p>
          <a:p>
            <a:pPr lvl="0" defTabSz="829544">
              <a:lnSpc>
                <a:spcPts val="2000"/>
              </a:lnSpc>
            </a:pPr>
            <a:endParaRPr lang="en-US" altLang="ko-KR" sz="1200" b="1" dirty="0">
              <a:latin typeface="+mn-ea"/>
            </a:endParaRPr>
          </a:p>
          <a:p>
            <a:pPr lvl="0" defTabSz="829544">
              <a:lnSpc>
                <a:spcPts val="2000"/>
              </a:lnSpc>
            </a:pPr>
            <a:endParaRPr lang="en-US" altLang="ko-KR" sz="1200" b="1" dirty="0">
              <a:latin typeface="+mn-ea"/>
            </a:endParaRPr>
          </a:p>
          <a:p>
            <a:pPr lvl="0" defTabSz="829544">
              <a:lnSpc>
                <a:spcPts val="2000"/>
              </a:lnSpc>
            </a:pPr>
            <a:endParaRPr lang="en-US" altLang="ko-KR" sz="1200" b="1" dirty="0">
              <a:latin typeface="+mn-ea"/>
            </a:endParaRPr>
          </a:p>
          <a:p>
            <a:pPr lvl="0" defTabSz="829544">
              <a:lnSpc>
                <a:spcPts val="1000"/>
              </a:lnSpc>
            </a:pPr>
            <a:endParaRPr lang="en-US" altLang="ko-KR" sz="1200" b="1" dirty="0">
              <a:latin typeface="+mn-ea"/>
            </a:endParaRPr>
          </a:p>
          <a:p>
            <a:pPr lvl="0" defTabSz="829544">
              <a:lnSpc>
                <a:spcPts val="2000"/>
              </a:lnSpc>
            </a:pPr>
            <a:r>
              <a:rPr lang="ko-KR" altLang="en-US" sz="1200" b="1" dirty="0">
                <a:latin typeface="+mn-ea"/>
              </a:rPr>
              <a:t>  다</a:t>
            </a:r>
            <a:r>
              <a:rPr lang="en-US" altLang="ko-KR" sz="1200" b="1" dirty="0">
                <a:latin typeface="+mn-ea"/>
              </a:rPr>
              <a:t>. TFT </a:t>
            </a:r>
            <a:r>
              <a:rPr lang="ko-KR" altLang="en-US" sz="1200" b="1" dirty="0">
                <a:latin typeface="+mn-ea"/>
              </a:rPr>
              <a:t>운영</a:t>
            </a:r>
            <a:endParaRPr lang="en-US" altLang="ko-KR" sz="1200" b="1" dirty="0">
              <a:latin typeface="+mn-ea"/>
            </a:endParaRPr>
          </a:p>
          <a:p>
            <a:pPr lvl="0" defTabSz="829544">
              <a:lnSpc>
                <a:spcPts val="2000"/>
              </a:lnSpc>
            </a:pPr>
            <a:r>
              <a:rPr lang="en-US" altLang="ko-KR" sz="1200" b="1" dirty="0">
                <a:latin typeface="+mn-ea"/>
              </a:rPr>
              <a:t>      </a:t>
            </a:r>
            <a:r>
              <a:rPr lang="en-US" altLang="ko-KR" sz="1200" dirty="0">
                <a:latin typeface="+mn-ea"/>
              </a:rPr>
              <a:t>O </a:t>
            </a:r>
            <a:r>
              <a:rPr lang="ko-KR" altLang="en-US" sz="1200" dirty="0">
                <a:latin typeface="+mn-ea"/>
              </a:rPr>
              <a:t>정기회의 </a:t>
            </a:r>
            <a:r>
              <a:rPr lang="en-US" altLang="ko-KR" sz="1200" dirty="0">
                <a:latin typeface="+mn-ea"/>
              </a:rPr>
              <a:t>: </a:t>
            </a:r>
            <a:r>
              <a:rPr lang="ko-KR" altLang="en-US" sz="1200" dirty="0">
                <a:latin typeface="+mn-ea"/>
              </a:rPr>
              <a:t>월 </a:t>
            </a:r>
            <a:r>
              <a:rPr lang="en-US" altLang="ko-KR" sz="1200" dirty="0">
                <a:latin typeface="+mn-ea"/>
              </a:rPr>
              <a:t>2</a:t>
            </a:r>
            <a:r>
              <a:rPr lang="ko-KR" altLang="en-US" sz="1200" dirty="0">
                <a:latin typeface="+mn-ea"/>
              </a:rPr>
              <a:t>회 </a:t>
            </a:r>
            <a:r>
              <a:rPr lang="en-US" altLang="ko-KR" sz="1200" dirty="0">
                <a:latin typeface="+mn-ea"/>
              </a:rPr>
              <a:t>(</a:t>
            </a:r>
            <a:r>
              <a:rPr lang="ko-KR" altLang="en-US" sz="1200" dirty="0">
                <a:latin typeface="+mn-ea"/>
              </a:rPr>
              <a:t>안전점검의 날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팀장회의일</a:t>
            </a:r>
            <a:r>
              <a:rPr lang="en-US" altLang="ko-KR" sz="1200" dirty="0">
                <a:latin typeface="+mn-ea"/>
              </a:rPr>
              <a:t>)</a:t>
            </a:r>
          </a:p>
          <a:p>
            <a:pPr lvl="0" defTabSz="829544">
              <a:lnSpc>
                <a:spcPts val="2000"/>
              </a:lnSpc>
            </a:pPr>
            <a:r>
              <a:rPr lang="en-US" altLang="ko-KR" sz="1200" dirty="0">
                <a:latin typeface="+mn-ea"/>
              </a:rPr>
              <a:t>      O </a:t>
            </a:r>
            <a:r>
              <a:rPr lang="ko-KR" altLang="en-US" sz="1200" dirty="0" err="1">
                <a:latin typeface="+mn-ea"/>
              </a:rPr>
              <a:t>수시회의</a:t>
            </a:r>
            <a:r>
              <a:rPr lang="ko-KR" altLang="en-US" sz="1200" dirty="0">
                <a:latin typeface="+mn-ea"/>
              </a:rPr>
              <a:t> </a:t>
            </a:r>
            <a:r>
              <a:rPr lang="en-US" altLang="ko-KR" sz="1200" dirty="0">
                <a:latin typeface="+mn-ea"/>
              </a:rPr>
              <a:t>: </a:t>
            </a:r>
            <a:r>
              <a:rPr lang="ko-KR" altLang="en-US" sz="1200" dirty="0">
                <a:latin typeface="+mn-ea"/>
              </a:rPr>
              <a:t>상시 정보공유 채널 운영 및 긴급</a:t>
            </a:r>
            <a:r>
              <a:rPr lang="en-US" altLang="ko-KR" sz="1200" dirty="0">
                <a:latin typeface="+mn-ea"/>
              </a:rPr>
              <a:t> </a:t>
            </a:r>
            <a:r>
              <a:rPr lang="ko-KR" altLang="en-US" sz="1200" dirty="0">
                <a:latin typeface="+mn-ea"/>
              </a:rPr>
              <a:t>상황 발생시 회의소집</a:t>
            </a:r>
            <a:endParaRPr lang="en-US" altLang="ko-KR" sz="1200" dirty="0">
              <a:latin typeface="+mn-ea"/>
            </a:endParaRPr>
          </a:p>
          <a:p>
            <a:pPr lvl="0" defTabSz="829544">
              <a:lnSpc>
                <a:spcPts val="2000"/>
              </a:lnSpc>
            </a:pPr>
            <a:r>
              <a:rPr lang="en-US" altLang="ko-KR" sz="1200" dirty="0">
                <a:latin typeface="+mn-ea"/>
              </a:rPr>
              <a:t>         - </a:t>
            </a:r>
            <a:r>
              <a:rPr lang="ko-KR" altLang="en-US" sz="1200" dirty="0">
                <a:latin typeface="+mn-ea"/>
              </a:rPr>
              <a:t>안전사고 발생현황 및 주요 이슈공유</a:t>
            </a:r>
            <a:endParaRPr lang="en-US" altLang="ko-KR" sz="1200" dirty="0">
              <a:latin typeface="+mn-ea"/>
            </a:endParaRPr>
          </a:p>
          <a:p>
            <a:pPr lvl="0" defTabSz="829544">
              <a:lnSpc>
                <a:spcPts val="2000"/>
              </a:lnSpc>
            </a:pPr>
            <a:r>
              <a:rPr lang="en-US" altLang="ko-KR" sz="1200" dirty="0">
                <a:latin typeface="+mn-ea"/>
              </a:rPr>
              <a:t>         - </a:t>
            </a:r>
            <a:r>
              <a:rPr lang="ko-KR" altLang="en-US" sz="1200" dirty="0">
                <a:latin typeface="+mn-ea"/>
              </a:rPr>
              <a:t>이슈사항 개선방안 도출 및 부서별 현장 지원사항 등 의견 수렴</a:t>
            </a:r>
            <a:endParaRPr lang="en-US" altLang="ko-KR" sz="1200" dirty="0">
              <a:latin typeface="+mn-ea"/>
            </a:endParaRPr>
          </a:p>
        </p:txBody>
      </p:sp>
      <p:graphicFrame>
        <p:nvGraphicFramePr>
          <p:cNvPr id="17" name="표 16">
            <a:extLst>
              <a:ext uri="{FF2B5EF4-FFF2-40B4-BE49-F238E27FC236}">
                <a16:creationId xmlns:a16="http://schemas.microsoft.com/office/drawing/2014/main" id="{C093A6D1-6E27-F92A-4A69-EC65544126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6114105"/>
              </p:ext>
            </p:extLst>
          </p:nvPr>
        </p:nvGraphicFramePr>
        <p:xfrm>
          <a:off x="273359" y="3780731"/>
          <a:ext cx="6328868" cy="917189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720554">
                  <a:extLst>
                    <a:ext uri="{9D8B030D-6E8A-4147-A177-3AD203B41FA5}">
                      <a16:colId xmlns:a16="http://schemas.microsoft.com/office/drawing/2014/main" val="1510799305"/>
                    </a:ext>
                  </a:extLst>
                </a:gridCol>
                <a:gridCol w="1087694">
                  <a:extLst>
                    <a:ext uri="{9D8B030D-6E8A-4147-A177-3AD203B41FA5}">
                      <a16:colId xmlns:a16="http://schemas.microsoft.com/office/drawing/2014/main" val="3550041845"/>
                    </a:ext>
                  </a:extLst>
                </a:gridCol>
                <a:gridCol w="904124">
                  <a:extLst>
                    <a:ext uri="{9D8B030D-6E8A-4147-A177-3AD203B41FA5}">
                      <a16:colId xmlns:a16="http://schemas.microsoft.com/office/drawing/2014/main" val="1558773343"/>
                    </a:ext>
                  </a:extLst>
                </a:gridCol>
                <a:gridCol w="904124">
                  <a:extLst>
                    <a:ext uri="{9D8B030D-6E8A-4147-A177-3AD203B41FA5}">
                      <a16:colId xmlns:a16="http://schemas.microsoft.com/office/drawing/2014/main" val="1486447497"/>
                    </a:ext>
                  </a:extLst>
                </a:gridCol>
                <a:gridCol w="904124">
                  <a:extLst>
                    <a:ext uri="{9D8B030D-6E8A-4147-A177-3AD203B41FA5}">
                      <a16:colId xmlns:a16="http://schemas.microsoft.com/office/drawing/2014/main" val="3536827472"/>
                    </a:ext>
                  </a:extLst>
                </a:gridCol>
                <a:gridCol w="904124">
                  <a:extLst>
                    <a:ext uri="{9D8B030D-6E8A-4147-A177-3AD203B41FA5}">
                      <a16:colId xmlns:a16="http://schemas.microsoft.com/office/drawing/2014/main" val="922342610"/>
                    </a:ext>
                  </a:extLst>
                </a:gridCol>
                <a:gridCol w="904124">
                  <a:extLst>
                    <a:ext uri="{9D8B030D-6E8A-4147-A177-3AD203B41FA5}">
                      <a16:colId xmlns:a16="http://schemas.microsoft.com/office/drawing/2014/main" val="998227849"/>
                    </a:ext>
                  </a:extLst>
                </a:gridCol>
              </a:tblGrid>
              <a:tr h="228476">
                <a:tc>
                  <a:txBody>
                    <a:bodyPr/>
                    <a:lstStyle/>
                    <a:p>
                      <a:pPr marL="0" algn="ctr" defTabSz="633039" rtl="0" eaLnBrk="1" fontAlgn="ctr" latinLnBrk="1" hangingPunct="1">
                        <a:lnSpc>
                          <a:spcPct val="100000"/>
                        </a:lnSpc>
                      </a:pPr>
                      <a:r>
                        <a:rPr lang="ko-KR" altLang="en-US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구 분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33039" rtl="0" eaLnBrk="1" fontAlgn="ctr" latinLnBrk="1" hangingPunct="1">
                        <a:lnSpc>
                          <a:spcPct val="100000"/>
                        </a:lnSpc>
                      </a:pPr>
                      <a:r>
                        <a:rPr lang="ko-KR" altLang="en-US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경영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33039" rtl="0" eaLnBrk="1" fontAlgn="ctr" latinLnBrk="1" hangingPunct="1">
                        <a:lnSpc>
                          <a:spcPct val="100000"/>
                        </a:lnSpc>
                      </a:pPr>
                      <a:r>
                        <a:rPr lang="en-US" altLang="ko-KR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FM</a:t>
                      </a:r>
                      <a:endParaRPr lang="ko-KR" altLang="en-US" sz="1000" b="1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33039" rtl="0" eaLnBrk="1" fontAlgn="ctr" latinLnBrk="1" hangingPunct="1">
                        <a:lnSpc>
                          <a:spcPct val="100000"/>
                        </a:lnSpc>
                      </a:pPr>
                      <a:r>
                        <a:rPr lang="ko-KR" altLang="en-US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성장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33039" rtl="0" eaLnBrk="1" fontAlgn="ctr" latinLnBrk="1" hangingPunct="1">
                        <a:lnSpc>
                          <a:spcPct val="100000"/>
                        </a:lnSpc>
                      </a:pPr>
                      <a:r>
                        <a:rPr lang="ko-KR" altLang="en-US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서  비  </a:t>
                      </a:r>
                      <a:r>
                        <a:rPr lang="ko-KR" altLang="en-US" sz="1000" b="1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스</a:t>
                      </a:r>
                      <a:endParaRPr lang="ko-KR" altLang="en-US" sz="1000" b="1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33039" rtl="0" eaLnBrk="1" fontAlgn="ctr" latinLnBrk="1" hangingPunct="1">
                        <a:lnSpc>
                          <a:spcPct val="100000"/>
                        </a:lnSpc>
                      </a:pPr>
                      <a:r>
                        <a:rPr lang="ko-KR" altLang="en-US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호텔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33039" rtl="0" eaLnBrk="1" fontAlgn="ctr" latinLnBrk="1" hangingPunct="1">
                        <a:lnSpc>
                          <a:spcPct val="100000"/>
                        </a:lnSpc>
                      </a:pPr>
                      <a:r>
                        <a:rPr lang="ko-KR" altLang="en-US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인프라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6016773"/>
                  </a:ext>
                </a:extLst>
              </a:tr>
              <a:tr h="276546">
                <a:tc>
                  <a:txBody>
                    <a:bodyPr/>
                    <a:lstStyle/>
                    <a:p>
                      <a:pPr marL="0" algn="ctr" defTabSz="633039" rtl="0" eaLnBrk="1" fontAlgn="ctr" latinLnBrk="1" hangingPunct="1">
                        <a:lnSpc>
                          <a:spcPts val="1600"/>
                        </a:lnSpc>
                      </a:pP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조장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33039" rtl="0" eaLnBrk="1" fontAlgn="ctr" latinLnBrk="1" hangingPunct="1">
                        <a:lnSpc>
                          <a:spcPts val="1600"/>
                        </a:lnSpc>
                      </a:pP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경영기획실장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33039" rtl="0" eaLnBrk="1" fontAlgn="ctr" latinLnBrk="1" hangingPunct="1">
                        <a:lnSpc>
                          <a:spcPts val="1600"/>
                        </a:lnSpc>
                      </a:pP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본부장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33039" rtl="0" eaLnBrk="1" fontAlgn="ctr" latinLnBrk="1" hangingPunct="1">
                        <a:lnSpc>
                          <a:spcPts val="1600"/>
                        </a:lnSpc>
                      </a:pP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본부장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33039" rtl="0" eaLnBrk="1" fontAlgn="ctr" latinLnBrk="1" hangingPunct="1">
                        <a:lnSpc>
                          <a:spcPts val="1600"/>
                        </a:lnSpc>
                      </a:pP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본부장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33039" rtl="0" eaLnBrk="1" fontAlgn="ctr" latinLnBrk="1" hangingPunct="1">
                        <a:lnSpc>
                          <a:spcPts val="1600"/>
                        </a:lnSpc>
                      </a:pP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본부장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33039" rtl="0" eaLnBrk="1" fontAlgn="ctr" latinLnBrk="1" hangingPunct="1">
                        <a:lnSpc>
                          <a:spcPts val="1600"/>
                        </a:lnSpc>
                      </a:pP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본부장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10968231"/>
                  </a:ext>
                </a:extLst>
              </a:tr>
              <a:tr h="412167">
                <a:tc>
                  <a:txBody>
                    <a:bodyPr/>
                    <a:lstStyle/>
                    <a:p>
                      <a:pPr marL="0" algn="ctr" defTabSz="633039" rtl="0" eaLnBrk="1" fontAlgn="ctr" latinLnBrk="1" hangingPunct="1">
                        <a:lnSpc>
                          <a:spcPts val="1500"/>
                        </a:lnSpc>
                      </a:pP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조원</a:t>
                      </a:r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endParaRPr lang="ko-KR" alt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33039" rtl="0" eaLnBrk="1" fontAlgn="ctr" latinLnBrk="1" hangingPunct="1">
                        <a:lnSpc>
                          <a:spcPts val="1500"/>
                        </a:lnSpc>
                      </a:pP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박형준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김기정</a:t>
                      </a:r>
                      <a:endParaRPr lang="en-US" altLang="ko-KR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algn="ctr" defTabSz="633039" rtl="0" eaLnBrk="1" fontAlgn="ctr" latinLnBrk="1" hangingPunct="1">
                        <a:lnSpc>
                          <a:spcPts val="1500"/>
                        </a:lnSpc>
                      </a:pPr>
                      <a:r>
                        <a:rPr lang="ko-KR" altLang="en-US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이한준</a:t>
                      </a:r>
                      <a:endParaRPr lang="ko-KR" alt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33039" rtl="0" eaLnBrk="1" fontAlgn="ctr" latinLnBrk="1" hangingPunct="1">
                        <a:lnSpc>
                          <a:spcPts val="1500"/>
                        </a:lnSpc>
                      </a:pP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박성희</a:t>
                      </a:r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endParaRPr lang="ko-KR" alt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33039" rtl="0" eaLnBrk="1" fontAlgn="ctr" latinLnBrk="1" hangingPunct="1">
                        <a:lnSpc>
                          <a:spcPts val="1500"/>
                        </a:lnSpc>
                      </a:pP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정  윤</a:t>
                      </a:r>
                      <a:endParaRPr lang="en-US" altLang="ko-KR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algn="ctr" defTabSz="633039" rtl="0" eaLnBrk="1" fontAlgn="ctr" latinLnBrk="1" hangingPunct="1">
                        <a:lnSpc>
                          <a:spcPts val="1500"/>
                        </a:lnSpc>
                      </a:pP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박윤경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33039" rtl="0" eaLnBrk="1" fontAlgn="ctr" latinLnBrk="1" hangingPunct="1">
                        <a:lnSpc>
                          <a:spcPts val="1500"/>
                        </a:lnSpc>
                      </a:pPr>
                      <a:r>
                        <a:rPr lang="ko-KR" altLang="en-US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임찬윤</a:t>
                      </a:r>
                      <a:endParaRPr lang="en-US" altLang="ko-KR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algn="ctr" defTabSz="633039" rtl="0" eaLnBrk="1" fontAlgn="ctr" latinLnBrk="1" hangingPunct="1">
                        <a:lnSpc>
                          <a:spcPts val="1500"/>
                        </a:lnSpc>
                      </a:pP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오주영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33039" rtl="0" eaLnBrk="1" fontAlgn="ctr" latinLnBrk="1" hangingPunct="1">
                        <a:lnSpc>
                          <a:spcPts val="1500"/>
                        </a:lnSpc>
                      </a:pP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송희성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33039" rtl="0" eaLnBrk="1" fontAlgn="ctr" latinLnBrk="1" hangingPunct="1">
                        <a:lnSpc>
                          <a:spcPts val="1500"/>
                        </a:lnSpc>
                      </a:pP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김형철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8715062"/>
                  </a:ext>
                </a:extLst>
              </a:tr>
            </a:tbl>
          </a:graphicData>
        </a:graphic>
      </p:graphicFrame>
      <p:sp>
        <p:nvSpPr>
          <p:cNvPr id="19" name="모서리가 둥근 직사각형 20">
            <a:extLst>
              <a:ext uri="{FF2B5EF4-FFF2-40B4-BE49-F238E27FC236}">
                <a16:creationId xmlns:a16="http://schemas.microsoft.com/office/drawing/2014/main" id="{FFCA593A-F50F-4A89-3A2F-901FA209EFAE}"/>
              </a:ext>
            </a:extLst>
          </p:cNvPr>
          <p:cNvSpPr/>
          <p:nvPr/>
        </p:nvSpPr>
        <p:spPr>
          <a:xfrm>
            <a:off x="588464" y="1539443"/>
            <a:ext cx="5967907" cy="381542"/>
          </a:xfrm>
          <a:prstGeom prst="roundRect">
            <a:avLst>
              <a:gd name="adj" fmla="val 0"/>
            </a:avLst>
          </a:prstGeom>
          <a:solidFill>
            <a:srgbClr val="4BACC6">
              <a:lumMod val="20000"/>
              <a:lumOff val="80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rtlCol="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fontAlgn="base" latinLnBrk="0">
              <a:lnSpc>
                <a:spcPct val="120000"/>
              </a:lnSpc>
              <a:spcBef>
                <a:spcPts val="600"/>
              </a:spcBef>
              <a:spcAft>
                <a:spcPct val="0"/>
              </a:spcAft>
              <a:defRPr/>
            </a:pPr>
            <a:r>
              <a:rPr kumimoji="1" lang="ko-KR" altLang="en-US" sz="1400" b="1" i="0" u="none" strike="noStrike" kern="1200" cap="none" spc="-4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  </a:t>
            </a: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안전보건 조직의 체계적 구성 및 운영</a:t>
            </a:r>
          </a:p>
        </p:txBody>
      </p:sp>
      <p:sp>
        <p:nvSpPr>
          <p:cNvPr id="20" name="모서리가 둥근 직사각형 20">
            <a:extLst>
              <a:ext uri="{FF2B5EF4-FFF2-40B4-BE49-F238E27FC236}">
                <a16:creationId xmlns:a16="http://schemas.microsoft.com/office/drawing/2014/main" id="{E9B74933-43D9-3E80-686B-DE4B3C0F2C9D}"/>
              </a:ext>
            </a:extLst>
          </p:cNvPr>
          <p:cNvSpPr/>
          <p:nvPr/>
        </p:nvSpPr>
        <p:spPr>
          <a:xfrm>
            <a:off x="273310" y="1539443"/>
            <a:ext cx="312873" cy="381542"/>
          </a:xfrm>
          <a:prstGeom prst="roundRect">
            <a:avLst>
              <a:gd name="adj" fmla="val 0"/>
            </a:avLst>
          </a:prstGeom>
          <a:solidFill>
            <a:srgbClr val="4F81BD">
              <a:lumMod val="75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rtlCol="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95324" rtl="0" eaLnBrk="1" fontAlgn="base" latinLnBrk="0" hangingPunct="1">
              <a:lnSpc>
                <a:spcPct val="12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400" b="1" i="0" u="none" strike="noStrike" kern="1200" cap="none" spc="-4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ea"/>
                <a:cs typeface="+mn-cs"/>
              </a:rPr>
              <a:t>2</a:t>
            </a:r>
            <a:endParaRPr kumimoji="1" lang="ko-KR" altLang="en-US" sz="1400" b="1" i="0" u="none" strike="noStrike" kern="1200" cap="none" spc="-40" normalizeH="0" baseline="0" noProof="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ea"/>
              <a:cs typeface="+mn-cs"/>
            </a:endParaRPr>
          </a:p>
        </p:txBody>
      </p:sp>
      <p:sp>
        <p:nvSpPr>
          <p:cNvPr id="22" name="사각형: 둥근 모서리 57">
            <a:extLst>
              <a:ext uri="{FF2B5EF4-FFF2-40B4-BE49-F238E27FC236}">
                <a16:creationId xmlns:a16="http://schemas.microsoft.com/office/drawing/2014/main" id="{812AA531-5172-34A0-BC0C-FE32F60059E1}"/>
              </a:ext>
            </a:extLst>
          </p:cNvPr>
          <p:cNvSpPr/>
          <p:nvPr/>
        </p:nvSpPr>
        <p:spPr>
          <a:xfrm>
            <a:off x="575767" y="2151284"/>
            <a:ext cx="4287177" cy="27000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dirty="0" err="1">
                <a:ln>
                  <a:solidFill>
                    <a:schemeClr val="tx1">
                      <a:alpha val="0"/>
                    </a:schemeClr>
                  </a:solidFill>
                </a:ln>
                <a:latin typeface="+mn-ea"/>
                <a:cs typeface="Arial" panose="020B0604020202020204" pitchFamily="34" charset="0"/>
              </a:rPr>
              <a:t>대형사업장</a:t>
            </a:r>
            <a:r>
              <a:rPr lang="ko-KR" altLang="en-US" sz="1200" b="1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+mn-ea"/>
                <a:cs typeface="Arial" panose="020B0604020202020204" pitchFamily="34" charset="0"/>
              </a:rPr>
              <a:t> 사고 </a:t>
            </a:r>
            <a:r>
              <a:rPr lang="en-US" altLang="ko-KR" sz="1200" b="1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+mn-ea"/>
                <a:cs typeface="Arial" panose="020B0604020202020204" pitchFamily="34" charset="0"/>
              </a:rPr>
              <a:t>ZERO</a:t>
            </a:r>
            <a:r>
              <a:rPr lang="ko-KR" altLang="en-US" sz="1200" b="1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+mn-ea"/>
                <a:cs typeface="Arial" panose="020B0604020202020204" pitchFamily="34" charset="0"/>
              </a:rPr>
              <a:t>화</a:t>
            </a:r>
            <a:r>
              <a:rPr lang="en-US" altLang="ko-KR" sz="1200" b="1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+mn-ea"/>
                <a:cs typeface="Arial" panose="020B0604020202020204" pitchFamily="34" charset="0"/>
              </a:rPr>
              <a:t> </a:t>
            </a:r>
            <a:r>
              <a:rPr lang="ko-KR" altLang="en-US" sz="1200" b="1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+mn-ea"/>
                <a:cs typeface="Arial" panose="020B0604020202020204" pitchFamily="34" charset="0"/>
              </a:rPr>
              <a:t>달성을 위한 </a:t>
            </a:r>
            <a:r>
              <a:rPr lang="ko-KR" altLang="en-US" sz="1200" b="1" dirty="0" err="1">
                <a:ln>
                  <a:solidFill>
                    <a:schemeClr val="tx1">
                      <a:alpha val="0"/>
                    </a:schemeClr>
                  </a:solidFill>
                </a:ln>
                <a:latin typeface="+mn-ea"/>
                <a:cs typeface="Arial" panose="020B0604020202020204" pitchFamily="34" charset="0"/>
              </a:rPr>
              <a:t>안전혁신</a:t>
            </a:r>
            <a:r>
              <a:rPr lang="ko-KR" altLang="en-US" sz="1200" b="1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+mn-ea"/>
                <a:cs typeface="Arial" panose="020B0604020202020204" pitchFamily="34" charset="0"/>
              </a:rPr>
              <a:t> </a:t>
            </a:r>
            <a:r>
              <a:rPr lang="en-US" altLang="ko-KR" sz="1200" b="1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+mn-ea"/>
                <a:cs typeface="Arial" panose="020B0604020202020204" pitchFamily="34" charset="0"/>
              </a:rPr>
              <a:t>TFT </a:t>
            </a:r>
            <a:r>
              <a:rPr lang="ko-KR" altLang="en-US" sz="1200" b="1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+mn-ea"/>
                <a:cs typeface="Arial" panose="020B0604020202020204" pitchFamily="34" charset="0"/>
              </a:rPr>
              <a:t>운영</a:t>
            </a:r>
          </a:p>
        </p:txBody>
      </p:sp>
    </p:spTree>
    <p:extLst>
      <p:ext uri="{BB962C8B-B14F-4D97-AF65-F5344CB8AC3E}">
        <p14:creationId xmlns:p14="http://schemas.microsoft.com/office/powerpoint/2010/main" val="22828339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C4539-36A1-40A8-AE8C-25BF1186A385}" type="slidenum">
              <a:rPr lang="ko-KR" altLang="en-US" smtClean="0"/>
              <a:pPr/>
              <a:t>22</a:t>
            </a:fld>
            <a:endParaRPr lang="ko-KR" alt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645553A-17ED-4FE0-BDF2-C329797D05AE}"/>
              </a:ext>
            </a:extLst>
          </p:cNvPr>
          <p:cNvSpPr txBox="1"/>
          <p:nvPr/>
        </p:nvSpPr>
        <p:spPr>
          <a:xfrm>
            <a:off x="225744" y="443615"/>
            <a:ext cx="5294524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Ⅳ. 2022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년 주요활동 실적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E13E179-55C3-89D9-7C81-ED28234B5058}"/>
              </a:ext>
            </a:extLst>
          </p:cNvPr>
          <p:cNvSpPr txBox="1"/>
          <p:nvPr/>
        </p:nvSpPr>
        <p:spPr>
          <a:xfrm>
            <a:off x="548278" y="1932863"/>
            <a:ext cx="5690324" cy="3182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457200" rtl="0" eaLnBrk="1" fontAlgn="auto" latinLnBrk="0" hangingPunct="1">
              <a:lnSpc>
                <a:spcPts val="2000"/>
              </a:lnSpc>
              <a:buClrTx/>
              <a:buSzTx/>
              <a:tabLst/>
              <a:defRPr/>
            </a:pPr>
            <a:r>
              <a:rPr kumimoji="0" lang="ko-KR" altLang="en-US" sz="1200" b="1" i="0" u="none" strike="noStrike" kern="1200" cap="none" spc="-3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effectLst/>
                <a:uLnTx/>
                <a:uFillTx/>
                <a:latin typeface="+mn-ea"/>
              </a:rPr>
              <a:t>나</a:t>
            </a:r>
            <a:r>
              <a:rPr kumimoji="0" lang="en-US" altLang="ko-KR" sz="1200" b="1" i="0" u="none" strike="noStrike" kern="1200" cap="none" spc="-3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effectLst/>
                <a:uLnTx/>
                <a:uFillTx/>
                <a:latin typeface="+mn-ea"/>
              </a:rPr>
              <a:t>. </a:t>
            </a:r>
            <a:r>
              <a:rPr kumimoji="0" lang="ko-KR" altLang="en-US" sz="1200" b="1" i="0" u="none" strike="noStrike" kern="1200" cap="none" spc="-3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effectLst/>
                <a:uLnTx/>
                <a:uFillTx/>
                <a:latin typeface="+mn-ea"/>
              </a:rPr>
              <a:t>심의 의결사항 </a:t>
            </a:r>
            <a:r>
              <a:rPr kumimoji="0" lang="ko-KR" altLang="en-US" sz="1200" b="1" i="0" u="none" strike="noStrike" kern="1200" cap="none" spc="-30" normalizeH="0" baseline="0" noProof="0" dirty="0" err="1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effectLst/>
                <a:uLnTx/>
                <a:uFillTx/>
                <a:latin typeface="+mn-ea"/>
              </a:rPr>
              <a:t>조치결과</a:t>
            </a:r>
            <a:endParaRPr lang="en-US" altLang="ko-KR" sz="1200" dirty="0">
              <a:latin typeface="+mn-ea"/>
            </a:endParaRPr>
          </a:p>
        </p:txBody>
      </p:sp>
      <p:sp>
        <p:nvSpPr>
          <p:cNvPr id="19" name="모서리가 둥근 직사각형 20">
            <a:extLst>
              <a:ext uri="{FF2B5EF4-FFF2-40B4-BE49-F238E27FC236}">
                <a16:creationId xmlns:a16="http://schemas.microsoft.com/office/drawing/2014/main" id="{FFCA593A-F50F-4A89-3A2F-901FA209EFAE}"/>
              </a:ext>
            </a:extLst>
          </p:cNvPr>
          <p:cNvSpPr/>
          <p:nvPr/>
        </p:nvSpPr>
        <p:spPr>
          <a:xfrm>
            <a:off x="588464" y="1539443"/>
            <a:ext cx="5967907" cy="381542"/>
          </a:xfrm>
          <a:prstGeom prst="roundRect">
            <a:avLst>
              <a:gd name="adj" fmla="val 0"/>
            </a:avLst>
          </a:prstGeom>
          <a:solidFill>
            <a:srgbClr val="4BACC6">
              <a:lumMod val="20000"/>
              <a:lumOff val="80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rtlCol="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fontAlgn="base" latinLnBrk="0">
              <a:lnSpc>
                <a:spcPct val="120000"/>
              </a:lnSpc>
              <a:spcBef>
                <a:spcPts val="600"/>
              </a:spcBef>
              <a:spcAft>
                <a:spcPct val="0"/>
              </a:spcAft>
              <a:defRPr/>
            </a:pPr>
            <a:r>
              <a:rPr kumimoji="1" lang="ko-KR" altLang="en-US" sz="1400" b="1" i="0" u="none" strike="noStrike" kern="1200" cap="none" spc="-4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  </a:t>
            </a: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안전보건 조직의 체계적 구성 및 운영</a:t>
            </a:r>
          </a:p>
        </p:txBody>
      </p:sp>
      <p:sp>
        <p:nvSpPr>
          <p:cNvPr id="20" name="모서리가 둥근 직사각형 20">
            <a:extLst>
              <a:ext uri="{FF2B5EF4-FFF2-40B4-BE49-F238E27FC236}">
                <a16:creationId xmlns:a16="http://schemas.microsoft.com/office/drawing/2014/main" id="{E9B74933-43D9-3E80-686B-DE4B3C0F2C9D}"/>
              </a:ext>
            </a:extLst>
          </p:cNvPr>
          <p:cNvSpPr/>
          <p:nvPr/>
        </p:nvSpPr>
        <p:spPr>
          <a:xfrm>
            <a:off x="273310" y="1539443"/>
            <a:ext cx="312873" cy="381542"/>
          </a:xfrm>
          <a:prstGeom prst="roundRect">
            <a:avLst>
              <a:gd name="adj" fmla="val 0"/>
            </a:avLst>
          </a:prstGeom>
          <a:solidFill>
            <a:srgbClr val="4F81BD">
              <a:lumMod val="75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rtlCol="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95324" rtl="0" eaLnBrk="1" fontAlgn="base" latinLnBrk="0" hangingPunct="1">
              <a:lnSpc>
                <a:spcPct val="12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400" b="1" i="0" u="none" strike="noStrike" kern="1200" cap="none" spc="-4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ea"/>
                <a:cs typeface="+mn-cs"/>
              </a:rPr>
              <a:t>2</a:t>
            </a:r>
            <a:endParaRPr kumimoji="1" lang="ko-KR" altLang="en-US" sz="1400" b="1" i="0" u="none" strike="noStrike" kern="1200" cap="none" spc="-40" normalizeH="0" baseline="0" noProof="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ea"/>
              <a:cs typeface="+mn-cs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57F4013B-2FEE-6880-9E60-C77E2BAABE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863" y="2366009"/>
            <a:ext cx="6264275" cy="5701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5962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C4539-36A1-40A8-AE8C-25BF1186A385}" type="slidenum">
              <a:rPr lang="ko-KR" altLang="en-US" smtClean="0"/>
              <a:pPr/>
              <a:t>23</a:t>
            </a:fld>
            <a:endParaRPr lang="ko-KR" alt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645553A-17ED-4FE0-BDF2-C329797D05AE}"/>
              </a:ext>
            </a:extLst>
          </p:cNvPr>
          <p:cNvSpPr txBox="1"/>
          <p:nvPr/>
        </p:nvSpPr>
        <p:spPr>
          <a:xfrm>
            <a:off x="225744" y="443615"/>
            <a:ext cx="5294524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Ⅳ. 2022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년 주요활동 실적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E13E179-55C3-89D9-7C81-ED28234B5058}"/>
              </a:ext>
            </a:extLst>
          </p:cNvPr>
          <p:cNvSpPr txBox="1"/>
          <p:nvPr/>
        </p:nvSpPr>
        <p:spPr>
          <a:xfrm>
            <a:off x="548278" y="1932863"/>
            <a:ext cx="5690324" cy="3182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457200" rtl="0" eaLnBrk="1" fontAlgn="auto" latinLnBrk="0" hangingPunct="1">
              <a:lnSpc>
                <a:spcPts val="2000"/>
              </a:lnSpc>
              <a:buClrTx/>
              <a:buSzTx/>
              <a:tabLst/>
              <a:defRPr/>
            </a:pPr>
            <a:r>
              <a:rPr kumimoji="0" lang="ko-KR" altLang="en-US" sz="1200" b="1" i="0" u="none" strike="noStrike" kern="1200" cap="none" spc="-3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effectLst/>
                <a:uLnTx/>
                <a:uFillTx/>
                <a:latin typeface="+mn-ea"/>
              </a:rPr>
              <a:t>나</a:t>
            </a:r>
            <a:r>
              <a:rPr kumimoji="0" lang="en-US" altLang="ko-KR" sz="1200" b="1" i="0" u="none" strike="noStrike" kern="1200" cap="none" spc="-3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effectLst/>
                <a:uLnTx/>
                <a:uFillTx/>
                <a:latin typeface="+mn-ea"/>
              </a:rPr>
              <a:t>. </a:t>
            </a:r>
            <a:r>
              <a:rPr kumimoji="0" lang="ko-KR" altLang="en-US" sz="1200" b="1" i="0" u="none" strike="noStrike" kern="1200" cap="none" spc="-3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effectLst/>
                <a:uLnTx/>
                <a:uFillTx/>
                <a:latin typeface="+mn-ea"/>
              </a:rPr>
              <a:t>심의 의결사항 조치 결과</a:t>
            </a:r>
            <a:endParaRPr lang="en-US" altLang="ko-KR" sz="1200" dirty="0">
              <a:latin typeface="+mn-ea"/>
            </a:endParaRPr>
          </a:p>
        </p:txBody>
      </p:sp>
      <p:sp>
        <p:nvSpPr>
          <p:cNvPr id="19" name="모서리가 둥근 직사각형 20">
            <a:extLst>
              <a:ext uri="{FF2B5EF4-FFF2-40B4-BE49-F238E27FC236}">
                <a16:creationId xmlns:a16="http://schemas.microsoft.com/office/drawing/2014/main" id="{FFCA593A-F50F-4A89-3A2F-901FA209EFAE}"/>
              </a:ext>
            </a:extLst>
          </p:cNvPr>
          <p:cNvSpPr/>
          <p:nvPr/>
        </p:nvSpPr>
        <p:spPr>
          <a:xfrm>
            <a:off x="588464" y="1539443"/>
            <a:ext cx="5967907" cy="381542"/>
          </a:xfrm>
          <a:prstGeom prst="roundRect">
            <a:avLst>
              <a:gd name="adj" fmla="val 0"/>
            </a:avLst>
          </a:prstGeom>
          <a:solidFill>
            <a:srgbClr val="4BACC6">
              <a:lumMod val="20000"/>
              <a:lumOff val="80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rtlCol="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fontAlgn="base" latinLnBrk="0">
              <a:lnSpc>
                <a:spcPct val="120000"/>
              </a:lnSpc>
              <a:spcBef>
                <a:spcPts val="600"/>
              </a:spcBef>
              <a:spcAft>
                <a:spcPct val="0"/>
              </a:spcAft>
              <a:defRPr/>
            </a:pPr>
            <a:r>
              <a:rPr kumimoji="1" lang="ko-KR" altLang="en-US" sz="1400" b="1" i="0" u="none" strike="noStrike" kern="1200" cap="none" spc="-4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  </a:t>
            </a: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안전보건 조직의 체계적 구성 및 운영</a:t>
            </a:r>
          </a:p>
        </p:txBody>
      </p:sp>
      <p:sp>
        <p:nvSpPr>
          <p:cNvPr id="20" name="모서리가 둥근 직사각형 20">
            <a:extLst>
              <a:ext uri="{FF2B5EF4-FFF2-40B4-BE49-F238E27FC236}">
                <a16:creationId xmlns:a16="http://schemas.microsoft.com/office/drawing/2014/main" id="{E9B74933-43D9-3E80-686B-DE4B3C0F2C9D}"/>
              </a:ext>
            </a:extLst>
          </p:cNvPr>
          <p:cNvSpPr/>
          <p:nvPr/>
        </p:nvSpPr>
        <p:spPr>
          <a:xfrm>
            <a:off x="273310" y="1539443"/>
            <a:ext cx="312873" cy="381542"/>
          </a:xfrm>
          <a:prstGeom prst="roundRect">
            <a:avLst>
              <a:gd name="adj" fmla="val 0"/>
            </a:avLst>
          </a:prstGeom>
          <a:solidFill>
            <a:srgbClr val="4F81BD">
              <a:lumMod val="75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rtlCol="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95324" rtl="0" eaLnBrk="1" fontAlgn="base" latinLnBrk="0" hangingPunct="1">
              <a:lnSpc>
                <a:spcPct val="12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400" b="1" i="0" u="none" strike="noStrike" kern="1200" cap="none" spc="-4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ea"/>
                <a:cs typeface="+mn-cs"/>
              </a:rPr>
              <a:t>2</a:t>
            </a:r>
            <a:endParaRPr kumimoji="1" lang="ko-KR" altLang="en-US" sz="1400" b="1" i="0" u="none" strike="noStrike" kern="1200" cap="none" spc="-40" normalizeH="0" baseline="0" noProof="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ea"/>
              <a:cs typeface="+mn-cs"/>
            </a:endParaRPr>
          </a:p>
        </p:txBody>
      </p:sp>
      <p:graphicFrame>
        <p:nvGraphicFramePr>
          <p:cNvPr id="7" name="표 7">
            <a:extLst>
              <a:ext uri="{FF2B5EF4-FFF2-40B4-BE49-F238E27FC236}">
                <a16:creationId xmlns:a16="http://schemas.microsoft.com/office/drawing/2014/main" id="{638FD4E7-4796-13B4-08DC-B1CC8DEA4C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2206628"/>
              </p:ext>
            </p:extLst>
          </p:nvPr>
        </p:nvGraphicFramePr>
        <p:xfrm>
          <a:off x="296862" y="2311400"/>
          <a:ext cx="6264276" cy="71056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2138">
                  <a:extLst>
                    <a:ext uri="{9D8B030D-6E8A-4147-A177-3AD203B41FA5}">
                      <a16:colId xmlns:a16="http://schemas.microsoft.com/office/drawing/2014/main" val="179368586"/>
                    </a:ext>
                  </a:extLst>
                </a:gridCol>
                <a:gridCol w="5672138">
                  <a:extLst>
                    <a:ext uri="{9D8B030D-6E8A-4147-A177-3AD203B41FA5}">
                      <a16:colId xmlns:a16="http://schemas.microsoft.com/office/drawing/2014/main" val="1153670380"/>
                    </a:ext>
                  </a:extLst>
                </a:gridCol>
              </a:tblGrid>
              <a:tr h="498512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회 차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최종 조치 결과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4313929"/>
                  </a:ext>
                </a:extLst>
              </a:tr>
              <a:tr h="388655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차</a:t>
                      </a:r>
                      <a:b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29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일</a:t>
                      </a:r>
                      <a:b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(3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건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작업 전 </a:t>
                      </a:r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툴박스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미팅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(TBM)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제도적 필요 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: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현장설명 진행 및 적용</a:t>
                      </a:r>
                    </a:p>
                  </a:txBody>
                  <a:tcPr marL="13716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0378112"/>
                  </a:ext>
                </a:extLst>
              </a:tr>
              <a:tr h="38865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작업장 </a:t>
                      </a:r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혈압기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및 </a:t>
                      </a:r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혈당기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비치 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: 132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개소 비치 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소요비용 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1900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만원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</a:txBody>
                  <a:tcPr marL="13716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034240"/>
                  </a:ext>
                </a:extLst>
              </a:tr>
              <a:tr h="38865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구급함 비치요청  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: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비치완료</a:t>
                      </a:r>
                    </a:p>
                  </a:txBody>
                  <a:tcPr marL="13716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704417"/>
                  </a:ext>
                </a:extLst>
              </a:tr>
              <a:tr h="388655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차</a:t>
                      </a:r>
                      <a:b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23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일</a:t>
                      </a:r>
                      <a:b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(5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건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소방 계약 업체와 원활한 소통 요청 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: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소방팀과  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MS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소방과 일정 조율하여 원활하게 진행되었음</a:t>
                      </a:r>
                    </a:p>
                  </a:txBody>
                  <a:tcPr marL="13716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5878187"/>
                  </a:ext>
                </a:extLst>
              </a:tr>
              <a:tr h="38865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피복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안전화 등에 원활한 수급 요청 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: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원활하게 진행됨</a:t>
                      </a:r>
                    </a:p>
                  </a:txBody>
                  <a:tcPr marL="13716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8966761"/>
                  </a:ext>
                </a:extLst>
              </a:tr>
              <a:tr h="38865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냉풍기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 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3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인용 소파 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 구매요청 → </a:t>
                      </a:r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미화휴게실에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구매 완료 비치</a:t>
                      </a:r>
                    </a:p>
                  </a:txBody>
                  <a:tcPr marL="13716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8324224"/>
                  </a:ext>
                </a:extLst>
              </a:tr>
              <a:tr h="38865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적극적인 포상제도를 적극 활용 요청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오늘의 </a:t>
                      </a:r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스타상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</a:t>
                      </a:r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명풍빌딩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우수직원 추천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: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수시포상 활성화</a:t>
                      </a:r>
                    </a:p>
                  </a:txBody>
                  <a:tcPr marL="13716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1072671"/>
                  </a:ext>
                </a:extLst>
              </a:tr>
              <a:tr h="38865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 스티커 요청 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: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구매요청완료</a:t>
                      </a:r>
                    </a:p>
                  </a:txBody>
                  <a:tcPr marL="13716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3144970"/>
                  </a:ext>
                </a:extLst>
              </a:tr>
              <a:tr h="388655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차</a:t>
                      </a:r>
                      <a:b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9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26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일</a:t>
                      </a:r>
                      <a:b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(4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건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일반 절연장갑 요청 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: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절연장갑 지급</a:t>
                      </a:r>
                    </a:p>
                  </a:txBody>
                  <a:tcPr marL="13716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2824780"/>
                  </a:ext>
                </a:extLst>
              </a:tr>
              <a:tr h="38865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층 실외기실 일반사다리 위험상존 교체 요망 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: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사다리 교체 완료</a:t>
                      </a:r>
                    </a:p>
                  </a:txBody>
                  <a:tcPr marL="13716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0410874"/>
                  </a:ext>
                </a:extLst>
              </a:tr>
              <a:tr h="38865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정기포상 및 수시포상 사례 공유요청 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: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공유완료</a:t>
                      </a:r>
                    </a:p>
                  </a:txBody>
                  <a:tcPr marL="13716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628340"/>
                  </a:ext>
                </a:extLst>
              </a:tr>
              <a:tr h="38865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소화전 </a:t>
                      </a:r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점검시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호텔과 리테일 크로스 체크 필요 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: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지속적 체크</a:t>
                      </a:r>
                    </a:p>
                  </a:txBody>
                  <a:tcPr marL="13716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8782007"/>
                  </a:ext>
                </a:extLst>
              </a:tr>
              <a:tr h="388655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차</a:t>
                      </a:r>
                      <a:b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12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27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일</a:t>
                      </a:r>
                      <a:b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(5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건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안전보건팀에게 위험성평가 요청 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: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검토 진행중</a:t>
                      </a:r>
                    </a:p>
                  </a:txBody>
                  <a:tcPr marL="13716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7269667"/>
                  </a:ext>
                </a:extLst>
              </a:tr>
              <a:tr h="38865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건강검진 결과 피드백 요청 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: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검토 진행중</a:t>
                      </a:r>
                    </a:p>
                  </a:txBody>
                  <a:tcPr marL="13716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8884610"/>
                  </a:ext>
                </a:extLst>
              </a:tr>
              <a:tr h="38865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LOTO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실행 여부 질의와 실행요청 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: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진행완료</a:t>
                      </a:r>
                    </a:p>
                  </a:txBody>
                  <a:tcPr marL="13716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3702504"/>
                  </a:ext>
                </a:extLst>
              </a:tr>
              <a:tr h="38865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KSmate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직원 무료교육시 유급휴가 처리 요청 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: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법적선임은 가능하나 </a:t>
                      </a:r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그외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교육은 어려움 </a:t>
                      </a:r>
                    </a:p>
                  </a:txBody>
                  <a:tcPr marL="13716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453298"/>
                  </a:ext>
                </a:extLst>
              </a:tr>
              <a:tr h="38865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야간교대근무조에 소방 전담직원 요청 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: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소방 전담직원 채용은 현실적으로 어려움</a:t>
                      </a:r>
                    </a:p>
                  </a:txBody>
                  <a:tcPr marL="13716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91596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13953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C4539-36A1-40A8-AE8C-25BF1186A385}" type="slidenum">
              <a:rPr lang="ko-KR" altLang="en-US" smtClean="0"/>
              <a:pPr/>
              <a:t>24</a:t>
            </a:fld>
            <a:endParaRPr lang="ko-KR" alt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645553A-17ED-4FE0-BDF2-C329797D05AE}"/>
              </a:ext>
            </a:extLst>
          </p:cNvPr>
          <p:cNvSpPr txBox="1"/>
          <p:nvPr/>
        </p:nvSpPr>
        <p:spPr>
          <a:xfrm>
            <a:off x="225744" y="443615"/>
            <a:ext cx="5294524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Ⅳ. 2022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년 주요활동 실적</a:t>
            </a:r>
          </a:p>
        </p:txBody>
      </p:sp>
      <p:sp>
        <p:nvSpPr>
          <p:cNvPr id="13" name="모서리가 둥근 직사각형 20">
            <a:extLst>
              <a:ext uri="{FF2B5EF4-FFF2-40B4-BE49-F238E27FC236}">
                <a16:creationId xmlns:a16="http://schemas.microsoft.com/office/drawing/2014/main" id="{FFCA593A-F50F-4A89-3A2F-901FA209EFAE}"/>
              </a:ext>
            </a:extLst>
          </p:cNvPr>
          <p:cNvSpPr/>
          <p:nvPr/>
        </p:nvSpPr>
        <p:spPr>
          <a:xfrm>
            <a:off x="588464" y="1539443"/>
            <a:ext cx="5967907" cy="381542"/>
          </a:xfrm>
          <a:prstGeom prst="roundRect">
            <a:avLst>
              <a:gd name="adj" fmla="val 0"/>
            </a:avLst>
          </a:prstGeom>
          <a:solidFill>
            <a:srgbClr val="4BACC6">
              <a:lumMod val="20000"/>
              <a:lumOff val="80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rtlCol="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fontAlgn="base" latinLnBrk="0">
              <a:lnSpc>
                <a:spcPct val="120000"/>
              </a:lnSpc>
              <a:spcBef>
                <a:spcPts val="600"/>
              </a:spcBef>
              <a:spcAft>
                <a:spcPct val="0"/>
              </a:spcAft>
              <a:defRPr/>
            </a:pPr>
            <a:r>
              <a:rPr kumimoji="1" lang="ko-KR" altLang="en-US" sz="1400" b="1" i="0" u="none" strike="noStrike" kern="1200" cap="none" spc="-4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  </a:t>
            </a: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안전보건 조직의 체계적 구성 및 운영</a:t>
            </a:r>
          </a:p>
        </p:txBody>
      </p:sp>
      <p:sp>
        <p:nvSpPr>
          <p:cNvPr id="14" name="모서리가 둥근 직사각형 20">
            <a:extLst>
              <a:ext uri="{FF2B5EF4-FFF2-40B4-BE49-F238E27FC236}">
                <a16:creationId xmlns:a16="http://schemas.microsoft.com/office/drawing/2014/main" id="{E9B74933-43D9-3E80-686B-DE4B3C0F2C9D}"/>
              </a:ext>
            </a:extLst>
          </p:cNvPr>
          <p:cNvSpPr/>
          <p:nvPr/>
        </p:nvSpPr>
        <p:spPr>
          <a:xfrm>
            <a:off x="273310" y="1539443"/>
            <a:ext cx="312873" cy="381542"/>
          </a:xfrm>
          <a:prstGeom prst="roundRect">
            <a:avLst>
              <a:gd name="adj" fmla="val 0"/>
            </a:avLst>
          </a:prstGeom>
          <a:solidFill>
            <a:srgbClr val="4F81BD">
              <a:lumMod val="75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rtlCol="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95324" rtl="0" eaLnBrk="1" fontAlgn="base" latinLnBrk="0" hangingPunct="1">
              <a:lnSpc>
                <a:spcPct val="12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400" b="1" i="0" u="none" strike="noStrike" kern="1200" cap="none" spc="-4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ea"/>
                <a:cs typeface="+mn-cs"/>
              </a:rPr>
              <a:t>2</a:t>
            </a:r>
            <a:endParaRPr kumimoji="1" lang="ko-KR" altLang="en-US" sz="1400" b="1" i="0" u="none" strike="noStrike" kern="1200" cap="none" spc="-40" normalizeH="0" baseline="0" noProof="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ea"/>
              <a:cs typeface="+mn-cs"/>
            </a:endParaRPr>
          </a:p>
        </p:txBody>
      </p:sp>
      <p:sp>
        <p:nvSpPr>
          <p:cNvPr id="15" name="사각형: 둥근 모서리 57">
            <a:extLst>
              <a:ext uri="{FF2B5EF4-FFF2-40B4-BE49-F238E27FC236}">
                <a16:creationId xmlns:a16="http://schemas.microsoft.com/office/drawing/2014/main" id="{812AA531-5172-34A0-BC0C-FE32F60059E1}"/>
              </a:ext>
            </a:extLst>
          </p:cNvPr>
          <p:cNvSpPr/>
          <p:nvPr/>
        </p:nvSpPr>
        <p:spPr>
          <a:xfrm>
            <a:off x="575767" y="2151284"/>
            <a:ext cx="4287177" cy="27000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latinLnBrk="1">
              <a:lnSpc>
                <a:spcPts val="1800"/>
              </a:lnSpc>
            </a:pPr>
            <a:r>
              <a:rPr lang="ko-KR" altLang="en-US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안전보건 업무수행 </a:t>
            </a:r>
            <a:r>
              <a:rPr lang="ko-KR" altLang="en-US" sz="1200" b="1" dirty="0" err="1">
                <a:ln>
                  <a:solidFill>
                    <a:prstClr val="black"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평가계획</a:t>
            </a:r>
            <a:r>
              <a:rPr lang="ko-KR" altLang="en-US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 수립 및 시행</a:t>
            </a:r>
          </a:p>
        </p:txBody>
      </p:sp>
      <p:sp>
        <p:nvSpPr>
          <p:cNvPr id="16" name="Round Diagonal Corner Rectangle 1">
            <a:extLst>
              <a:ext uri="{FF2B5EF4-FFF2-40B4-BE49-F238E27FC236}">
                <a16:creationId xmlns:a16="http://schemas.microsoft.com/office/drawing/2014/main" id="{17C2EA5B-A412-5331-00E3-D6B3B038E26B}"/>
              </a:ext>
            </a:extLst>
          </p:cNvPr>
          <p:cNvSpPr/>
          <p:nvPr/>
        </p:nvSpPr>
        <p:spPr>
          <a:xfrm>
            <a:off x="296864" y="2577683"/>
            <a:ext cx="6259507" cy="806867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just" defTabSz="829544" latinLnBrk="1">
              <a:lnSpc>
                <a:spcPts val="1800"/>
              </a:lnSpc>
            </a:pPr>
            <a:r>
              <a:rPr lang="ko-KR" altLang="en-US" sz="1100" dirty="0" err="1">
                <a:latin typeface="+mn-ea"/>
              </a:rPr>
              <a:t>전직원의</a:t>
            </a:r>
            <a:r>
              <a:rPr lang="ko-KR" altLang="en-US" sz="1100" dirty="0">
                <a:latin typeface="+mn-ea"/>
              </a:rPr>
              <a:t> 안전과 건강보호를 위해 체계적인 재해 예방활동을 강화하고</a:t>
            </a:r>
            <a:r>
              <a:rPr lang="en-US" altLang="ko-KR" sz="1100" dirty="0">
                <a:latin typeface="+mn-ea"/>
              </a:rPr>
              <a:t>, </a:t>
            </a:r>
            <a:r>
              <a:rPr lang="ko-KR" altLang="en-US" sz="1100" dirty="0">
                <a:latin typeface="+mn-ea"/>
              </a:rPr>
              <a:t>안전한 사업장 만들기를 위하여 </a:t>
            </a:r>
            <a:r>
              <a:rPr lang="ko-KR" altLang="en-US" sz="1100" dirty="0" err="1">
                <a:latin typeface="+mn-ea"/>
              </a:rPr>
              <a:t>핵심직원</a:t>
            </a:r>
            <a:r>
              <a:rPr lang="en-US" altLang="ko-KR" sz="1100" dirty="0">
                <a:latin typeface="+mn-ea"/>
              </a:rPr>
              <a:t>(</a:t>
            </a:r>
            <a:r>
              <a:rPr lang="ko-KR" altLang="en-US" sz="1100" dirty="0">
                <a:latin typeface="+mn-ea"/>
              </a:rPr>
              <a:t>실</a:t>
            </a:r>
            <a:r>
              <a:rPr lang="en-US" altLang="ko-KR" sz="1100" dirty="0">
                <a:latin typeface="+mn-ea"/>
              </a:rPr>
              <a:t>,</a:t>
            </a:r>
            <a:r>
              <a:rPr lang="ko-KR" altLang="en-US" sz="1100" dirty="0">
                <a:latin typeface="+mn-ea"/>
              </a:rPr>
              <a:t>본부</a:t>
            </a:r>
            <a:r>
              <a:rPr lang="en-US" altLang="ko-KR" sz="1100" dirty="0">
                <a:latin typeface="+mn-ea"/>
              </a:rPr>
              <a:t> </a:t>
            </a:r>
            <a:r>
              <a:rPr lang="ko-KR" altLang="en-US" sz="1100" dirty="0">
                <a:latin typeface="+mn-ea"/>
              </a:rPr>
              <a:t>및 지역</a:t>
            </a:r>
            <a:r>
              <a:rPr lang="en-US" altLang="ko-KR" sz="1100" dirty="0">
                <a:latin typeface="+mn-ea"/>
              </a:rPr>
              <a:t>)</a:t>
            </a:r>
            <a:r>
              <a:rPr lang="ko-KR" altLang="en-US" sz="1100" dirty="0">
                <a:latin typeface="+mn-ea"/>
              </a:rPr>
              <a:t> </a:t>
            </a:r>
            <a:r>
              <a:rPr lang="en-US" altLang="ko-KR" sz="1100" dirty="0">
                <a:latin typeface="+mn-ea"/>
              </a:rPr>
              <a:t>‘</a:t>
            </a:r>
            <a:r>
              <a:rPr lang="ko-KR" altLang="en-US" sz="1100" dirty="0">
                <a:latin typeface="+mn-ea"/>
              </a:rPr>
              <a:t>성과 및 역량평가</a:t>
            </a:r>
            <a:r>
              <a:rPr lang="en-US" altLang="ko-KR" sz="1100" dirty="0">
                <a:latin typeface="+mn-ea"/>
              </a:rPr>
              <a:t>’</a:t>
            </a:r>
            <a:r>
              <a:rPr lang="ko-KR" altLang="en-US" sz="1100" dirty="0">
                <a:latin typeface="+mn-ea"/>
              </a:rPr>
              <a:t>의 </a:t>
            </a:r>
            <a:r>
              <a:rPr lang="ko-KR" altLang="en-US" sz="1100" dirty="0" err="1">
                <a:latin typeface="+mn-ea"/>
              </a:rPr>
              <a:t>감점지표로</a:t>
            </a:r>
            <a:r>
              <a:rPr lang="ko-KR" altLang="en-US" sz="1100" dirty="0">
                <a:latin typeface="+mn-ea"/>
              </a:rPr>
              <a:t> 시행하였으며</a:t>
            </a:r>
            <a:r>
              <a:rPr lang="en-US" altLang="ko-KR" sz="1100" dirty="0">
                <a:latin typeface="+mn-ea"/>
              </a:rPr>
              <a:t>,</a:t>
            </a:r>
            <a:r>
              <a:rPr lang="ko-KR" altLang="en-US" sz="1100" dirty="0">
                <a:latin typeface="+mn-ea"/>
              </a:rPr>
              <a:t> 개별 사업장에 대하여는 </a:t>
            </a:r>
            <a:r>
              <a:rPr lang="en-US" altLang="ko-KR" sz="1100" dirty="0">
                <a:latin typeface="+mn-ea"/>
              </a:rPr>
              <a:t>‘</a:t>
            </a:r>
            <a:r>
              <a:rPr lang="ko-KR" altLang="en-US" sz="1100" dirty="0">
                <a:latin typeface="+mn-ea"/>
              </a:rPr>
              <a:t>안전보건 업무수행 </a:t>
            </a:r>
            <a:r>
              <a:rPr lang="ko-KR" altLang="en-US" sz="1100" dirty="0" err="1">
                <a:latin typeface="+mn-ea"/>
              </a:rPr>
              <a:t>평가계획</a:t>
            </a:r>
            <a:r>
              <a:rPr lang="en-US" altLang="ko-KR" sz="1100" dirty="0">
                <a:latin typeface="+mn-ea"/>
              </a:rPr>
              <a:t>’</a:t>
            </a:r>
            <a:r>
              <a:rPr lang="ko-KR" altLang="en-US" sz="1100" dirty="0">
                <a:latin typeface="+mn-ea"/>
              </a:rPr>
              <a:t>을 수립하여 시행하였음</a:t>
            </a:r>
            <a:endParaRPr lang="en-US" altLang="ko-KR" sz="1100" dirty="0">
              <a:latin typeface="+mn-ea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02498A92-419B-81D7-592A-596423B43466}"/>
              </a:ext>
            </a:extLst>
          </p:cNvPr>
          <p:cNvSpPr/>
          <p:nvPr/>
        </p:nvSpPr>
        <p:spPr>
          <a:xfrm>
            <a:off x="427221" y="3532772"/>
            <a:ext cx="6129149" cy="53501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1">
              <a:lnSpc>
                <a:spcPts val="2000"/>
              </a:lnSpc>
            </a:pPr>
            <a:r>
              <a:rPr lang="ko-KR" altLang="en-US" sz="1200" b="1" dirty="0">
                <a:latin typeface="+mn-ea"/>
              </a:rPr>
              <a:t> 가</a:t>
            </a:r>
            <a:r>
              <a:rPr lang="en-US" altLang="ko-KR" sz="1200" b="1" dirty="0">
                <a:latin typeface="+mn-ea"/>
              </a:rPr>
              <a:t>. </a:t>
            </a:r>
            <a:r>
              <a:rPr lang="ko-KR" altLang="en-US" sz="1200" b="1" dirty="0" err="1">
                <a:latin typeface="+mn-ea"/>
              </a:rPr>
              <a:t>핵심직원</a:t>
            </a:r>
            <a:r>
              <a:rPr lang="en-US" altLang="ko-KR" sz="1200" b="1" dirty="0">
                <a:latin typeface="+mn-ea"/>
              </a:rPr>
              <a:t> </a:t>
            </a:r>
            <a:r>
              <a:rPr lang="ko-KR" altLang="en-US" sz="1200" b="1" dirty="0">
                <a:latin typeface="+mn-ea"/>
              </a:rPr>
              <a:t>성과 및 역량평가 지표 시행</a:t>
            </a:r>
            <a:endParaRPr lang="en-US" altLang="ko-KR" sz="1200" b="1" dirty="0">
              <a:latin typeface="+mn-ea"/>
            </a:endParaRPr>
          </a:p>
          <a:p>
            <a:pPr latinLnBrk="1">
              <a:lnSpc>
                <a:spcPts val="2000"/>
              </a:lnSpc>
            </a:pPr>
            <a:r>
              <a:rPr lang="ko-KR" altLang="en-US" sz="1200" b="1" dirty="0">
                <a:latin typeface="+mn-ea"/>
              </a:rPr>
              <a:t>     </a:t>
            </a:r>
            <a:r>
              <a:rPr lang="en-US" altLang="ko-KR" sz="1200" dirty="0">
                <a:latin typeface="+mn-ea"/>
              </a:rPr>
              <a:t>O </a:t>
            </a:r>
            <a:r>
              <a:rPr lang="ko-KR" altLang="en-US" sz="1200" dirty="0">
                <a:latin typeface="+mn-ea"/>
              </a:rPr>
              <a:t>평가대상</a:t>
            </a:r>
            <a:r>
              <a:rPr lang="en-US" altLang="ko-KR" sz="1200" dirty="0">
                <a:latin typeface="+mn-ea"/>
              </a:rPr>
              <a:t> : </a:t>
            </a:r>
            <a:r>
              <a:rPr lang="ko-KR" altLang="en-US" sz="1200" dirty="0">
                <a:latin typeface="+mn-ea"/>
              </a:rPr>
              <a:t>실</a:t>
            </a:r>
            <a:r>
              <a:rPr lang="en-US" altLang="ko-KR" sz="1200" dirty="0">
                <a:latin typeface="+mn-ea"/>
              </a:rPr>
              <a:t>,</a:t>
            </a:r>
            <a:r>
              <a:rPr lang="ko-KR" altLang="en-US" sz="1200" dirty="0">
                <a:latin typeface="+mn-ea"/>
              </a:rPr>
              <a:t>본부</a:t>
            </a:r>
            <a:r>
              <a:rPr lang="en-US" altLang="ko-KR" sz="1200" dirty="0">
                <a:latin typeface="+mn-ea"/>
              </a:rPr>
              <a:t>(</a:t>
            </a:r>
            <a:r>
              <a:rPr lang="ko-KR" altLang="en-US" sz="1200" dirty="0">
                <a:latin typeface="+mn-ea"/>
              </a:rPr>
              <a:t>본부장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팀장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담당</a:t>
            </a:r>
            <a:r>
              <a:rPr lang="en-US" altLang="ko-KR" sz="1200" dirty="0">
                <a:latin typeface="+mn-ea"/>
              </a:rPr>
              <a:t>), </a:t>
            </a:r>
            <a:r>
              <a:rPr lang="ko-KR" altLang="en-US" sz="1200" dirty="0">
                <a:latin typeface="+mn-ea"/>
              </a:rPr>
              <a:t>지사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지역본부 관리직</a:t>
            </a:r>
            <a:endParaRPr lang="ko-KR" altLang="ko-KR" sz="1200" kern="100" dirty="0">
              <a:latin typeface="+mn-ea"/>
              <a:cs typeface="Times New Roman" panose="02020603050405020304" pitchFamily="18" charset="0"/>
            </a:endParaRPr>
          </a:p>
          <a:p>
            <a:pPr latinLnBrk="1">
              <a:lnSpc>
                <a:spcPts val="2000"/>
              </a:lnSpc>
            </a:pPr>
            <a:r>
              <a:rPr lang="en-US" altLang="ko-KR" sz="1200" dirty="0">
                <a:latin typeface="+mn-ea"/>
              </a:rPr>
              <a:t>     O </a:t>
            </a:r>
            <a:r>
              <a:rPr lang="ko-KR" altLang="en-US" sz="1200" dirty="0">
                <a:latin typeface="+mn-ea"/>
              </a:rPr>
              <a:t>평가지표 </a:t>
            </a:r>
            <a:r>
              <a:rPr lang="en-US" altLang="ko-KR" sz="1200" dirty="0">
                <a:latin typeface="+mn-ea"/>
              </a:rPr>
              <a:t>: </a:t>
            </a:r>
            <a:r>
              <a:rPr lang="ko-KR" altLang="ko-KR" sz="1200" kern="0" dirty="0">
                <a:solidFill>
                  <a:srgbClr val="000000"/>
                </a:solidFill>
                <a:latin typeface="+mn-ea"/>
                <a:cs typeface="굴림" panose="020B0600000101010101" pitchFamily="50" charset="-127"/>
              </a:rPr>
              <a:t>사고</a:t>
            </a:r>
            <a:r>
              <a:rPr lang="en-US" altLang="ko-KR" sz="1200" kern="0" dirty="0">
                <a:solidFill>
                  <a:srgbClr val="000000"/>
                </a:solidFill>
                <a:latin typeface="+mn-ea"/>
                <a:cs typeface="굴림" panose="020B0600000101010101" pitchFamily="50" charset="-127"/>
              </a:rPr>
              <a:t>(</a:t>
            </a:r>
            <a:r>
              <a:rPr lang="ko-KR" altLang="ko-KR" sz="1200" kern="0" dirty="0">
                <a:solidFill>
                  <a:srgbClr val="000000"/>
                </a:solidFill>
                <a:latin typeface="+mn-ea"/>
                <a:cs typeface="굴림" panose="020B0600000101010101" pitchFamily="50" charset="-127"/>
              </a:rPr>
              <a:t>인적</a:t>
            </a:r>
            <a:r>
              <a:rPr lang="en-US" altLang="ko-KR" sz="1200" kern="0" dirty="0">
                <a:solidFill>
                  <a:srgbClr val="000000"/>
                </a:solidFill>
                <a:latin typeface="+mn-ea"/>
                <a:cs typeface="굴림" panose="020B0600000101010101" pitchFamily="50" charset="-127"/>
              </a:rPr>
              <a:t>/</a:t>
            </a:r>
            <a:r>
              <a:rPr lang="ko-KR" altLang="ko-KR" sz="1200" kern="0" dirty="0">
                <a:solidFill>
                  <a:srgbClr val="000000"/>
                </a:solidFill>
                <a:latin typeface="+mn-ea"/>
                <a:cs typeface="굴림" panose="020B0600000101010101" pitchFamily="50" charset="-127"/>
              </a:rPr>
              <a:t>물적</a:t>
            </a:r>
            <a:r>
              <a:rPr lang="en-US" altLang="ko-KR" sz="1200" kern="0" dirty="0">
                <a:solidFill>
                  <a:srgbClr val="000000"/>
                </a:solidFill>
                <a:latin typeface="+mn-ea"/>
                <a:cs typeface="굴림" panose="020B0600000101010101" pitchFamily="50" charset="-127"/>
              </a:rPr>
              <a:t>)</a:t>
            </a:r>
            <a:r>
              <a:rPr lang="ko-KR" altLang="ko-KR" sz="1200" kern="0" dirty="0">
                <a:solidFill>
                  <a:srgbClr val="000000"/>
                </a:solidFill>
                <a:latin typeface="+mn-ea"/>
                <a:cs typeface="굴림" panose="020B0600000101010101" pitchFamily="50" charset="-127"/>
              </a:rPr>
              <a:t>발생 제로화 달성</a:t>
            </a:r>
            <a:r>
              <a:rPr lang="en-US" altLang="ko-KR" sz="1200" kern="0" dirty="0">
                <a:solidFill>
                  <a:srgbClr val="000000"/>
                </a:solidFill>
                <a:latin typeface="+mn-ea"/>
                <a:cs typeface="굴림" panose="020B0600000101010101" pitchFamily="50" charset="-127"/>
              </a:rPr>
              <a:t>(</a:t>
            </a:r>
            <a:r>
              <a:rPr lang="ko-KR" altLang="ko-KR" sz="1200" kern="0" dirty="0">
                <a:solidFill>
                  <a:srgbClr val="000000"/>
                </a:solidFill>
                <a:latin typeface="+mn-ea"/>
                <a:cs typeface="굴림" panose="020B0600000101010101" pitchFamily="50" charset="-127"/>
              </a:rPr>
              <a:t>공통</a:t>
            </a:r>
            <a:r>
              <a:rPr lang="en-US" altLang="ko-KR" sz="1200" kern="0" dirty="0">
                <a:solidFill>
                  <a:srgbClr val="000000"/>
                </a:solidFill>
                <a:latin typeface="+mn-ea"/>
                <a:cs typeface="굴림" panose="020B0600000101010101" pitchFamily="50" charset="-127"/>
              </a:rPr>
              <a:t> </a:t>
            </a:r>
            <a:r>
              <a:rPr lang="ko-KR" altLang="en-US" sz="1200" kern="0" dirty="0" err="1">
                <a:solidFill>
                  <a:srgbClr val="000000"/>
                </a:solidFill>
                <a:latin typeface="+mn-ea"/>
                <a:cs typeface="굴림" panose="020B0600000101010101" pitchFamily="50" charset="-127"/>
              </a:rPr>
              <a:t>감점</a:t>
            </a:r>
            <a:r>
              <a:rPr lang="ko-KR" altLang="ko-KR" sz="1200" kern="0" dirty="0" err="1">
                <a:solidFill>
                  <a:srgbClr val="000000"/>
                </a:solidFill>
                <a:latin typeface="+mn-ea"/>
                <a:cs typeface="굴림" panose="020B0600000101010101" pitchFamily="50" charset="-127"/>
              </a:rPr>
              <a:t>지표</a:t>
            </a:r>
            <a:r>
              <a:rPr lang="en-US" altLang="ko-KR" sz="1200" kern="0" dirty="0">
                <a:solidFill>
                  <a:srgbClr val="000000"/>
                </a:solidFill>
                <a:latin typeface="+mn-ea"/>
                <a:cs typeface="굴림" panose="020B0600000101010101" pitchFamily="50" charset="-127"/>
              </a:rPr>
              <a:t>)</a:t>
            </a:r>
            <a:r>
              <a:rPr lang="en-US" altLang="ko-KR" sz="1200" dirty="0">
                <a:latin typeface="+mn-ea"/>
              </a:rPr>
              <a:t>  </a:t>
            </a:r>
          </a:p>
          <a:p>
            <a:pPr latinLnBrk="1">
              <a:lnSpc>
                <a:spcPts val="2000"/>
              </a:lnSpc>
            </a:pPr>
            <a:r>
              <a:rPr lang="en-US" altLang="ko-KR" sz="1200" dirty="0">
                <a:latin typeface="+mn-ea"/>
              </a:rPr>
              <a:t>     O </a:t>
            </a:r>
            <a:r>
              <a:rPr lang="ko-KR" altLang="en-US" sz="1200" dirty="0" err="1">
                <a:latin typeface="+mn-ea"/>
              </a:rPr>
              <a:t>시행성과</a:t>
            </a:r>
            <a:r>
              <a:rPr lang="ko-KR" altLang="en-US" sz="1200" dirty="0">
                <a:latin typeface="+mn-ea"/>
              </a:rPr>
              <a:t> </a:t>
            </a:r>
            <a:r>
              <a:rPr lang="en-US" altLang="ko-KR" sz="1200" dirty="0">
                <a:latin typeface="+mn-ea"/>
              </a:rPr>
              <a:t>: </a:t>
            </a:r>
            <a:r>
              <a:rPr lang="ko-KR" altLang="en-US" sz="1200" dirty="0">
                <a:latin typeface="+mn-ea"/>
              </a:rPr>
              <a:t>변별력이 높아 </a:t>
            </a:r>
            <a:r>
              <a:rPr lang="ko-KR" altLang="en-US" sz="1200" dirty="0" err="1">
                <a:latin typeface="+mn-ea"/>
              </a:rPr>
              <a:t>산재발생에</a:t>
            </a:r>
            <a:r>
              <a:rPr lang="ko-KR" altLang="en-US" sz="1200" dirty="0">
                <a:latin typeface="+mn-ea"/>
              </a:rPr>
              <a:t> 대한 관심도 제고에 기여</a:t>
            </a:r>
            <a:endParaRPr lang="en-US" altLang="ko-KR" sz="1200" dirty="0">
              <a:latin typeface="+mn-ea"/>
            </a:endParaRPr>
          </a:p>
          <a:p>
            <a:pPr latinLnBrk="1">
              <a:lnSpc>
                <a:spcPts val="1000"/>
              </a:lnSpc>
            </a:pPr>
            <a:endParaRPr lang="en-US" altLang="ko-KR" sz="1200" b="1" dirty="0">
              <a:latin typeface="+mn-ea"/>
            </a:endParaRPr>
          </a:p>
          <a:p>
            <a:pPr latinLnBrk="1">
              <a:lnSpc>
                <a:spcPts val="2000"/>
              </a:lnSpc>
            </a:pPr>
            <a:r>
              <a:rPr lang="ko-KR" altLang="en-US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 나</a:t>
            </a:r>
            <a:r>
              <a:rPr lang="en-US" altLang="ko-KR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. </a:t>
            </a:r>
            <a:r>
              <a:rPr lang="ko-KR" altLang="en-US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전체 사업장 안전보건 업무수행 </a:t>
            </a:r>
            <a:r>
              <a:rPr lang="ko-KR" altLang="en-US" sz="1200" b="1" dirty="0" err="1">
                <a:ln>
                  <a:solidFill>
                    <a:prstClr val="black"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평가계획</a:t>
            </a:r>
            <a:r>
              <a:rPr lang="ko-KR" altLang="en-US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 수립 및 시행</a:t>
            </a:r>
            <a:r>
              <a:rPr lang="en-US" altLang="ko-KR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(</a:t>
            </a:r>
            <a:r>
              <a:rPr lang="ko-KR" altLang="en-US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분기</a:t>
            </a:r>
            <a:r>
              <a:rPr lang="en-US" altLang="ko-KR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)</a:t>
            </a:r>
          </a:p>
          <a:p>
            <a:pPr latinLnBrk="1">
              <a:lnSpc>
                <a:spcPts val="2000"/>
              </a:lnSpc>
            </a:pPr>
            <a:r>
              <a:rPr lang="ko-KR" altLang="en-US" sz="1200" b="1" dirty="0">
                <a:latin typeface="+mn-ea"/>
              </a:rPr>
              <a:t>    </a:t>
            </a:r>
            <a:r>
              <a:rPr lang="en-US" altLang="ko-KR" sz="1200" dirty="0">
                <a:latin typeface="+mn-ea"/>
              </a:rPr>
              <a:t>O </a:t>
            </a:r>
            <a:r>
              <a:rPr lang="ko-KR" altLang="en-US" sz="1200" b="1" dirty="0">
                <a:latin typeface="+mn-ea"/>
              </a:rPr>
              <a:t>평가기준</a:t>
            </a:r>
            <a:endParaRPr lang="en-US" altLang="ko-KR" sz="1200" b="1" dirty="0">
              <a:latin typeface="+mn-ea"/>
            </a:endParaRPr>
          </a:p>
          <a:p>
            <a:pPr latinLnBrk="1">
              <a:lnSpc>
                <a:spcPts val="2000"/>
              </a:lnSpc>
            </a:pPr>
            <a:endParaRPr lang="en-US" altLang="ko-KR" sz="1200" b="1" dirty="0">
              <a:latin typeface="+mn-ea"/>
            </a:endParaRPr>
          </a:p>
          <a:p>
            <a:pPr latinLnBrk="1">
              <a:lnSpc>
                <a:spcPts val="2000"/>
              </a:lnSpc>
            </a:pPr>
            <a:endParaRPr lang="en-US" altLang="ko-KR" sz="1200" b="1" dirty="0">
              <a:latin typeface="+mn-ea"/>
            </a:endParaRPr>
          </a:p>
          <a:p>
            <a:pPr latinLnBrk="1">
              <a:lnSpc>
                <a:spcPts val="2000"/>
              </a:lnSpc>
            </a:pPr>
            <a:endParaRPr lang="en-US" altLang="ko-KR" sz="1200" b="1" dirty="0">
              <a:latin typeface="+mn-ea"/>
            </a:endParaRPr>
          </a:p>
          <a:p>
            <a:pPr latinLnBrk="1">
              <a:lnSpc>
                <a:spcPts val="2000"/>
              </a:lnSpc>
            </a:pPr>
            <a:endParaRPr lang="en-US" altLang="ko-KR" sz="1200" b="1" dirty="0">
              <a:latin typeface="+mn-ea"/>
            </a:endParaRPr>
          </a:p>
          <a:p>
            <a:pPr latinLnBrk="1">
              <a:lnSpc>
                <a:spcPts val="2000"/>
              </a:lnSpc>
            </a:pPr>
            <a:endParaRPr lang="en-US" altLang="ko-KR" sz="1200" b="1" dirty="0">
              <a:latin typeface="+mn-ea"/>
            </a:endParaRPr>
          </a:p>
          <a:p>
            <a:pPr latinLnBrk="1">
              <a:lnSpc>
                <a:spcPts val="2000"/>
              </a:lnSpc>
            </a:pPr>
            <a:endParaRPr lang="en-US" altLang="ko-KR" sz="1200" b="1" dirty="0">
              <a:latin typeface="+mn-ea"/>
            </a:endParaRPr>
          </a:p>
          <a:p>
            <a:pPr latinLnBrk="1">
              <a:lnSpc>
                <a:spcPts val="2000"/>
              </a:lnSpc>
            </a:pPr>
            <a:endParaRPr lang="en-US" altLang="ko-KR" sz="1200" b="1" dirty="0">
              <a:latin typeface="+mn-ea"/>
            </a:endParaRPr>
          </a:p>
          <a:p>
            <a:pPr latinLnBrk="1">
              <a:lnSpc>
                <a:spcPts val="2000"/>
              </a:lnSpc>
            </a:pPr>
            <a:endParaRPr lang="en-US" altLang="ko-KR" sz="1200" b="1" dirty="0">
              <a:latin typeface="+mn-ea"/>
            </a:endParaRPr>
          </a:p>
          <a:p>
            <a:pPr latinLnBrk="1">
              <a:lnSpc>
                <a:spcPts val="2000"/>
              </a:lnSpc>
            </a:pPr>
            <a:endParaRPr lang="en-US" altLang="ko-KR" sz="1200" b="1" dirty="0">
              <a:latin typeface="+mn-ea"/>
            </a:endParaRPr>
          </a:p>
          <a:p>
            <a:pPr latinLnBrk="1">
              <a:lnSpc>
                <a:spcPts val="2000"/>
              </a:lnSpc>
            </a:pPr>
            <a:endParaRPr lang="en-US" altLang="ko-KR" sz="1200" b="1" dirty="0">
              <a:latin typeface="+mn-ea"/>
            </a:endParaRPr>
          </a:p>
          <a:p>
            <a:pPr latinLnBrk="1">
              <a:lnSpc>
                <a:spcPts val="2000"/>
              </a:lnSpc>
            </a:pPr>
            <a:endParaRPr lang="en-US" altLang="ko-KR" sz="1200" b="1" dirty="0">
              <a:latin typeface="+mn-ea"/>
            </a:endParaRPr>
          </a:p>
          <a:p>
            <a:pPr latinLnBrk="1">
              <a:lnSpc>
                <a:spcPts val="1000"/>
              </a:lnSpc>
            </a:pPr>
            <a:endParaRPr lang="en-US" altLang="ko-KR" sz="1200" b="1" dirty="0">
              <a:latin typeface="+mn-ea"/>
            </a:endParaRPr>
          </a:p>
          <a:p>
            <a:pPr latinLnBrk="1">
              <a:lnSpc>
                <a:spcPts val="1000"/>
              </a:lnSpc>
            </a:pPr>
            <a:endParaRPr lang="en-US" altLang="ko-KR" sz="1200" b="1" dirty="0">
              <a:latin typeface="+mn-ea"/>
            </a:endParaRPr>
          </a:p>
          <a:p>
            <a:pPr latinLnBrk="1">
              <a:lnSpc>
                <a:spcPts val="800"/>
              </a:lnSpc>
            </a:pPr>
            <a:r>
              <a:rPr lang="en-US" altLang="ko-KR" sz="1200" dirty="0">
                <a:latin typeface="+mn-ea"/>
              </a:rPr>
              <a:t>    </a:t>
            </a:r>
          </a:p>
          <a:p>
            <a:pPr latinLnBrk="1">
              <a:lnSpc>
                <a:spcPts val="2000"/>
              </a:lnSpc>
            </a:pPr>
            <a:r>
              <a:rPr lang="en-US" altLang="ko-KR" sz="1200" dirty="0">
                <a:latin typeface="+mn-ea"/>
              </a:rPr>
              <a:t>O </a:t>
            </a:r>
            <a:r>
              <a:rPr lang="ko-KR" altLang="en-US" sz="1200" b="1" dirty="0">
                <a:latin typeface="+mn-ea"/>
              </a:rPr>
              <a:t>평가결과 포상</a:t>
            </a:r>
            <a:r>
              <a:rPr lang="en-US" altLang="ko-KR" sz="1200" b="1" dirty="0">
                <a:latin typeface="+mn-ea"/>
              </a:rPr>
              <a:t>(</a:t>
            </a:r>
            <a:r>
              <a:rPr lang="ko-KR" altLang="en-US" sz="1200" b="1" dirty="0" err="1">
                <a:latin typeface="+mn-ea"/>
              </a:rPr>
              <a:t>매분기</a:t>
            </a:r>
            <a:r>
              <a:rPr lang="ko-KR" altLang="en-US" sz="1200" b="1" dirty="0">
                <a:latin typeface="+mn-ea"/>
              </a:rPr>
              <a:t> </a:t>
            </a:r>
            <a:r>
              <a:rPr lang="en-US" altLang="ko-KR" sz="1200" b="1" dirty="0">
                <a:latin typeface="+mn-ea"/>
              </a:rPr>
              <a:t>3</a:t>
            </a:r>
            <a:r>
              <a:rPr lang="ko-KR" altLang="en-US" sz="1200" b="1" dirty="0">
                <a:latin typeface="+mn-ea"/>
              </a:rPr>
              <a:t>개 사업장</a:t>
            </a:r>
            <a:r>
              <a:rPr lang="en-US" altLang="ko-KR" sz="1200" b="1" dirty="0">
                <a:latin typeface="+mn-ea"/>
              </a:rPr>
              <a:t> </a:t>
            </a:r>
            <a:r>
              <a:rPr lang="ko-KR" altLang="en-US" sz="1200" b="1" dirty="0">
                <a:latin typeface="+mn-ea"/>
              </a:rPr>
              <a:t>및 직원</a:t>
            </a:r>
            <a:r>
              <a:rPr lang="en-US" altLang="ko-KR" sz="1200" b="1" dirty="0">
                <a:latin typeface="+mn-ea"/>
              </a:rPr>
              <a:t>)</a:t>
            </a:r>
          </a:p>
        </p:txBody>
      </p:sp>
      <p:graphicFrame>
        <p:nvGraphicFramePr>
          <p:cNvPr id="19" name="표 29">
            <a:extLst>
              <a:ext uri="{FF2B5EF4-FFF2-40B4-BE49-F238E27FC236}">
                <a16:creationId xmlns:a16="http://schemas.microsoft.com/office/drawing/2014/main" id="{2B7A2183-C8C2-43C3-9476-0C08820F3A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3731032"/>
              </p:ext>
            </p:extLst>
          </p:nvPr>
        </p:nvGraphicFramePr>
        <p:xfrm>
          <a:off x="296864" y="5244456"/>
          <a:ext cx="6259507" cy="2788292"/>
        </p:xfrm>
        <a:graphic>
          <a:graphicData uri="http://schemas.openxmlformats.org/drawingml/2006/table">
            <a:tbl>
              <a:tblPr firstRow="1" bandRow="1"/>
              <a:tblGrid>
                <a:gridCol w="570047">
                  <a:extLst>
                    <a:ext uri="{9D8B030D-6E8A-4147-A177-3AD203B41FA5}">
                      <a16:colId xmlns:a16="http://schemas.microsoft.com/office/drawing/2014/main" val="4248832240"/>
                    </a:ext>
                  </a:extLst>
                </a:gridCol>
                <a:gridCol w="3774601">
                  <a:extLst>
                    <a:ext uri="{9D8B030D-6E8A-4147-A177-3AD203B41FA5}">
                      <a16:colId xmlns:a16="http://schemas.microsoft.com/office/drawing/2014/main" val="3149879736"/>
                    </a:ext>
                  </a:extLst>
                </a:gridCol>
                <a:gridCol w="712188">
                  <a:extLst>
                    <a:ext uri="{9D8B030D-6E8A-4147-A177-3AD203B41FA5}">
                      <a16:colId xmlns:a16="http://schemas.microsoft.com/office/drawing/2014/main" val="1607966499"/>
                    </a:ext>
                  </a:extLst>
                </a:gridCol>
                <a:gridCol w="1202671">
                  <a:extLst>
                    <a:ext uri="{9D8B030D-6E8A-4147-A177-3AD203B41FA5}">
                      <a16:colId xmlns:a16="http://schemas.microsoft.com/office/drawing/2014/main" val="585297666"/>
                    </a:ext>
                  </a:extLst>
                </a:gridCol>
              </a:tblGrid>
              <a:tr h="198999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ko-KR" altLang="en-US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구 분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ko-KR" altLang="en-US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평 가 항 목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ko-KR" altLang="en-US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배점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ko-KR" altLang="en-US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비  고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3766959"/>
                  </a:ext>
                </a:extLst>
              </a:tr>
              <a:tr h="596998">
                <a:tc rowSpan="5"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ko-KR" sz="1000" b="1" kern="100" dirty="0">
                          <a:effectLst/>
                          <a:latin typeface="바탕" panose="02030600000101010101" pitchFamily="18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기본</a:t>
                      </a:r>
                      <a:endParaRPr lang="ko-KR" sz="1000" b="1" kern="100" dirty="0">
                        <a:effectLst/>
                        <a:latin typeface="바탕" panose="02030600000101010101" pitchFamily="18" charset="-127"/>
                        <a:ea typeface="바탕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ko-KR" sz="1000" b="1" kern="100" dirty="0">
                          <a:effectLst/>
                          <a:latin typeface="바탕" panose="02030600000101010101" pitchFamily="18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지표</a:t>
                      </a:r>
                      <a:endParaRPr lang="ko-KR" sz="1000" b="1" kern="100" dirty="0">
                        <a:effectLst/>
                        <a:latin typeface="바탕" panose="02030600000101010101" pitchFamily="18" charset="-127"/>
                        <a:ea typeface="바탕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l" latinLnBrk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ko-KR" altLang="en-US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ㅇ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우수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개선사례 제출</a:t>
                      </a:r>
                      <a:endParaRPr lang="en-US" altLang="ko-KR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algn="l" latinLnBrk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 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 - 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실적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개선사례 </a:t>
                      </a:r>
                      <a:endParaRPr lang="en-US" altLang="ko-KR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algn="l" latinLnBrk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    - </a:t>
                      </a:r>
                      <a:r>
                        <a:rPr lang="ko-KR" altLang="en-US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전사가능한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사례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20</a:t>
                      </a:r>
                    </a:p>
                    <a:p>
                      <a:pPr algn="ctr" latinLnBrk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최대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  <a:endParaRPr lang="ko-KR" alt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점 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~ 20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점</a:t>
                      </a:r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 </a:t>
                      </a:r>
                      <a:endParaRPr lang="ko-KR" alt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0070308"/>
                  </a:ext>
                </a:extLst>
              </a:tr>
              <a:tr h="19899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l" latinLnBrk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ko-KR" altLang="en-US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ㅇ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안전사고 </a:t>
                      </a:r>
                      <a:r>
                        <a:rPr lang="ko-KR" altLang="en-US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미발생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사업장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30</a:t>
                      </a:r>
                      <a:endParaRPr lang="ko-KR" alt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US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 </a:t>
                      </a:r>
                      <a:endParaRPr lang="ko-KR" altLang="en-US" sz="1000" b="0" i="0" u="none" strike="noStrike" kern="120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1639358"/>
                  </a:ext>
                </a:extLst>
              </a:tr>
              <a:tr h="19899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l" latinLnBrk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ko-KR" altLang="en-US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ㅇ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산업안전보건 법정교육일지 작성 및 보관 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10</a:t>
                      </a:r>
                      <a:endParaRPr lang="ko-KR" alt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endParaRPr lang="ko-KR" alt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7842923"/>
                  </a:ext>
                </a:extLst>
              </a:tr>
              <a:tr h="20130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l" latinLnBrk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ko-KR" altLang="en-US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ㅇ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자체 위험성 평가 이행도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30</a:t>
                      </a:r>
                      <a:endParaRPr lang="ko-KR" alt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endParaRPr lang="ko-KR" alt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7497540"/>
                  </a:ext>
                </a:extLst>
              </a:tr>
              <a:tr h="39799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633039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ㅇ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안전점검의 날 행사 결과 보고서 제출</a:t>
                      </a:r>
                      <a:endParaRPr lang="en-US" altLang="ko-KR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633039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   - 7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일 이상 제출기일 </a:t>
                      </a:r>
                      <a:r>
                        <a:rPr lang="ko-KR" altLang="en-US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지연시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-5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점</a:t>
                      </a:r>
                      <a:endParaRPr lang="ko-KR" alt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10</a:t>
                      </a:r>
                      <a:endParaRPr lang="ko-KR" alt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indent="46990" algn="l" latinLnBrk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endParaRPr lang="ko-KR" alt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6077959"/>
                  </a:ext>
                </a:extLst>
              </a:tr>
              <a:tr h="198999">
                <a:tc gridSpan="2"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ko-KR" sz="1000" b="1" kern="100" dirty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계</a:t>
                      </a:r>
                      <a:endParaRPr lang="ko-KR" sz="1000" kern="100" dirty="0">
                        <a:effectLst/>
                        <a:latin typeface="바탕" panose="02030600000101010101" pitchFamily="18" charset="-127"/>
                        <a:ea typeface="바탕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US" sz="1000" b="1" kern="1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바탕" panose="02030600000101010101" pitchFamily="18" charset="-127"/>
                          <a:cs typeface="Times New Roman" panose="02020603050405020304" pitchFamily="18" charset="0"/>
                        </a:rPr>
                        <a:t>100</a:t>
                      </a:r>
                      <a:endParaRPr lang="ko-KR" sz="1000" kern="100" dirty="0">
                        <a:effectLst/>
                        <a:latin typeface="바탕" panose="02030600000101010101" pitchFamily="18" charset="-127"/>
                        <a:ea typeface="바탕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US" sz="1000" b="1" kern="100" dirty="0">
                          <a:effectLst/>
                          <a:latin typeface="맑은 고딕" panose="020B0503020000020004" pitchFamily="50" charset="-127"/>
                          <a:ea typeface="바탕" panose="02030600000101010101" pitchFamily="18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effectLst/>
                        <a:latin typeface="바탕" panose="02030600000101010101" pitchFamily="18" charset="-127"/>
                        <a:ea typeface="바탕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7125152"/>
                  </a:ext>
                </a:extLst>
              </a:tr>
              <a:tr h="397998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ko-KR" sz="1000" kern="100" dirty="0">
                          <a:effectLst/>
                          <a:latin typeface="바탕" panose="02030600000101010101" pitchFamily="18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감점</a:t>
                      </a:r>
                      <a:endParaRPr lang="ko-KR" sz="1000" kern="100" dirty="0">
                        <a:effectLst/>
                        <a:latin typeface="바탕" panose="02030600000101010101" pitchFamily="18" charset="-127"/>
                        <a:ea typeface="바탕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ko-KR" sz="1000" kern="100" dirty="0">
                          <a:effectLst/>
                          <a:latin typeface="바탕" panose="02030600000101010101" pitchFamily="18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지표</a:t>
                      </a:r>
                      <a:endParaRPr lang="ko-KR" sz="1000" kern="100" dirty="0">
                        <a:effectLst/>
                        <a:latin typeface="바탕" panose="02030600000101010101" pitchFamily="18" charset="-127"/>
                        <a:ea typeface="바탕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l" defTabSz="633039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ko-KR" altLang="en-US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ㅇ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안전사고 발생보고 누락 및 지연보고</a:t>
                      </a:r>
                    </a:p>
                    <a:p>
                      <a:pPr marL="0" indent="152400" algn="l" defTabSz="633039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- 4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일 지연보고시부터 매일 </a:t>
                      </a:r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-1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점 </a:t>
                      </a:r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최대 </a:t>
                      </a:r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-10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점</a:t>
                      </a:r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  <a:endParaRPr lang="ko-KR" alt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-10</a:t>
                      </a:r>
                      <a:endParaRPr lang="ko-KR" alt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l" defTabSz="633039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사고발생일로부터 </a:t>
                      </a:r>
                    </a:p>
                    <a:p>
                      <a:pPr marL="0" algn="l" defTabSz="633039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일 이내 보고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7256810"/>
                  </a:ext>
                </a:extLst>
              </a:tr>
              <a:tr h="397998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ko-KR" altLang="en-US" sz="1000" kern="100" dirty="0">
                          <a:effectLst/>
                          <a:latin typeface="바탕" panose="02030600000101010101" pitchFamily="18" charset="-127"/>
                          <a:ea typeface="+mn-ea"/>
                          <a:cs typeface="Times New Roman" panose="02020603050405020304" pitchFamily="18" charset="0"/>
                        </a:rPr>
                        <a:t>가점</a:t>
                      </a:r>
                      <a:endParaRPr lang="ko-KR" altLang="ko-KR" sz="1000" kern="100" dirty="0">
                        <a:effectLst/>
                        <a:latin typeface="바탕" panose="02030600000101010101" pitchFamily="18" charset="-127"/>
                        <a:ea typeface="바탕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ko-KR" altLang="ko-KR" sz="1000" kern="100" dirty="0">
                          <a:effectLst/>
                          <a:latin typeface="바탕" panose="02030600000101010101" pitchFamily="18" charset="-127"/>
                          <a:ea typeface="+mn-ea"/>
                          <a:cs typeface="Times New Roman" panose="02020603050405020304" pitchFamily="18" charset="0"/>
                        </a:rPr>
                        <a:t>지표</a:t>
                      </a:r>
                      <a:endParaRPr lang="ko-KR" altLang="ko-KR" sz="1000" kern="100" dirty="0">
                        <a:effectLst/>
                        <a:latin typeface="바탕" panose="02030600000101010101" pitchFamily="18" charset="-127"/>
                        <a:ea typeface="바탕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633039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ㅇ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안전점검의 날 건의사항 이행도 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5</a:t>
                      </a:r>
                      <a:endParaRPr lang="ko-KR" alt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l" defTabSz="633039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endParaRPr lang="ko-KR" alt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7088131"/>
                  </a:ext>
                </a:extLst>
              </a:tr>
            </a:tbl>
          </a:graphicData>
        </a:graphic>
      </p:graphicFrame>
      <p:graphicFrame>
        <p:nvGraphicFramePr>
          <p:cNvPr id="20" name="표 26">
            <a:extLst>
              <a:ext uri="{FF2B5EF4-FFF2-40B4-BE49-F238E27FC236}">
                <a16:creationId xmlns:a16="http://schemas.microsoft.com/office/drawing/2014/main" id="{667C19F0-8D98-7722-567B-5C6775A522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297684"/>
              </p:ext>
            </p:extLst>
          </p:nvPr>
        </p:nvGraphicFramePr>
        <p:xfrm>
          <a:off x="268486" y="8655329"/>
          <a:ext cx="6328865" cy="812522"/>
        </p:xfrm>
        <a:graphic>
          <a:graphicData uri="http://schemas.openxmlformats.org/drawingml/2006/table">
            <a:tbl>
              <a:tblPr firstRow="1" bandRow="1"/>
              <a:tblGrid>
                <a:gridCol w="1265773">
                  <a:extLst>
                    <a:ext uri="{9D8B030D-6E8A-4147-A177-3AD203B41FA5}">
                      <a16:colId xmlns:a16="http://schemas.microsoft.com/office/drawing/2014/main" val="3786027038"/>
                    </a:ext>
                  </a:extLst>
                </a:gridCol>
                <a:gridCol w="1265773">
                  <a:extLst>
                    <a:ext uri="{9D8B030D-6E8A-4147-A177-3AD203B41FA5}">
                      <a16:colId xmlns:a16="http://schemas.microsoft.com/office/drawing/2014/main" val="1944303065"/>
                    </a:ext>
                  </a:extLst>
                </a:gridCol>
                <a:gridCol w="1265773">
                  <a:extLst>
                    <a:ext uri="{9D8B030D-6E8A-4147-A177-3AD203B41FA5}">
                      <a16:colId xmlns:a16="http://schemas.microsoft.com/office/drawing/2014/main" val="2037982604"/>
                    </a:ext>
                  </a:extLst>
                </a:gridCol>
                <a:gridCol w="1265773">
                  <a:extLst>
                    <a:ext uri="{9D8B030D-6E8A-4147-A177-3AD203B41FA5}">
                      <a16:colId xmlns:a16="http://schemas.microsoft.com/office/drawing/2014/main" val="4288223929"/>
                    </a:ext>
                  </a:extLst>
                </a:gridCol>
                <a:gridCol w="1265773">
                  <a:extLst>
                    <a:ext uri="{9D8B030D-6E8A-4147-A177-3AD203B41FA5}">
                      <a16:colId xmlns:a16="http://schemas.microsoft.com/office/drawing/2014/main" val="835511973"/>
                    </a:ext>
                  </a:extLst>
                </a:gridCol>
              </a:tblGrid>
              <a:tr h="251331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ct val="100000"/>
                        </a:lnSpc>
                      </a:pPr>
                      <a:r>
                        <a:rPr lang="ko-KR" altLang="en-US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구 분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ct val="100000"/>
                        </a:lnSpc>
                      </a:pPr>
                      <a:r>
                        <a:rPr lang="ko-KR" altLang="en-US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최 우 수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ct val="100000"/>
                        </a:lnSpc>
                      </a:pPr>
                      <a:r>
                        <a:rPr lang="ko-KR" altLang="en-US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우 수 상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ct val="100000"/>
                        </a:lnSpc>
                      </a:pPr>
                      <a:r>
                        <a:rPr lang="ko-KR" altLang="en-US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장 </a:t>
                      </a:r>
                      <a:r>
                        <a:rPr lang="ko-KR" altLang="en-US" sz="1000" b="1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려</a:t>
                      </a:r>
                      <a:r>
                        <a:rPr lang="ko-KR" altLang="en-US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상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ct val="100000"/>
                        </a:lnSpc>
                      </a:pPr>
                      <a:r>
                        <a:rPr lang="ko-KR" altLang="en-US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비 </a:t>
                      </a:r>
                      <a:r>
                        <a:rPr lang="en-US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</a:t>
                      </a:r>
                      <a:r>
                        <a:rPr lang="ko-KR" altLang="en-US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고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6129277"/>
                  </a:ext>
                </a:extLst>
              </a:tr>
              <a:tr h="251331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ct val="100000"/>
                        </a:lnSpc>
                      </a:pPr>
                      <a:r>
                        <a:rPr lang="ko-KR" altLang="en-US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사 업 장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ct val="100000"/>
                        </a:lnSpc>
                      </a:pPr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인당 </a:t>
                      </a:r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30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천원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ct val="100000"/>
                        </a:lnSpc>
                      </a:pPr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인당 </a:t>
                      </a:r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20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천원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ct val="100000"/>
                        </a:lnSpc>
                      </a:pPr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인당 </a:t>
                      </a:r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10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천원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ct val="100000"/>
                        </a:lnSpc>
                      </a:pP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분기별 포상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05538680"/>
                  </a:ext>
                </a:extLst>
              </a:tr>
              <a:tr h="309860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ct val="100000"/>
                        </a:lnSpc>
                      </a:pPr>
                      <a:r>
                        <a:rPr lang="ko-KR" altLang="en-US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직</a:t>
                      </a:r>
                      <a:r>
                        <a:rPr lang="en-US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 </a:t>
                      </a:r>
                      <a:r>
                        <a:rPr lang="ko-KR" altLang="en-US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원</a:t>
                      </a:r>
                      <a:r>
                        <a:rPr lang="en-US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endParaRPr lang="ko-KR" altLang="en-US" sz="1000" b="1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ct val="100000"/>
                        </a:lnSpc>
                      </a:pPr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명</a:t>
                      </a:r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/ 500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천원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ct val="100000"/>
                        </a:lnSpc>
                      </a:pPr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명</a:t>
                      </a:r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/ 300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천원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ct val="100000"/>
                        </a:lnSpc>
                      </a:pPr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명</a:t>
                      </a:r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/ 200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천원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ct val="100000"/>
                        </a:lnSpc>
                      </a:pPr>
                      <a:r>
                        <a:rPr lang="ko-KR" altLang="en-US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반기별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포상</a:t>
                      </a:r>
                      <a:endParaRPr lang="en-US" altLang="ko-KR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algn="ctr" defTabSz="633039" rtl="0" eaLnBrk="1" fontAlgn="ctr" latinLnBrk="1" hangingPunct="1">
                        <a:lnSpc>
                          <a:spcPct val="100000"/>
                        </a:lnSpc>
                      </a:pPr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정기포상시</a:t>
                      </a:r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  <a:endParaRPr lang="ko-KR" alt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28512553"/>
                  </a:ext>
                </a:extLst>
              </a:tr>
            </a:tbl>
          </a:graphicData>
        </a:graphic>
      </p:graphicFrame>
      <p:sp>
        <p:nvSpPr>
          <p:cNvPr id="22" name="TextBox 21">
            <a:extLst>
              <a:ext uri="{FF2B5EF4-FFF2-40B4-BE49-F238E27FC236}">
                <a16:creationId xmlns:a16="http://schemas.microsoft.com/office/drawing/2014/main" id="{13C3ABEC-716F-A872-9E63-DE04CB481567}"/>
              </a:ext>
            </a:extLst>
          </p:cNvPr>
          <p:cNvSpPr txBox="1"/>
          <p:nvPr/>
        </p:nvSpPr>
        <p:spPr>
          <a:xfrm>
            <a:off x="181242" y="7986174"/>
            <a:ext cx="6329163" cy="3347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90170" defTabSz="914400" latinLnBrk="1">
              <a:lnSpc>
                <a:spcPct val="150000"/>
              </a:lnSpc>
              <a:spcBef>
                <a:spcPts val="1200"/>
              </a:spcBef>
            </a:pPr>
            <a:r>
              <a:rPr lang="ko-KR" altLang="ko-KR" sz="1050" dirty="0">
                <a:latin typeface="+mn-ea"/>
              </a:rPr>
              <a:t>※ 평가결과 동점이 다수 발생시 우수</a:t>
            </a:r>
            <a:r>
              <a:rPr lang="en-US" altLang="ko-KR" sz="1050" dirty="0">
                <a:latin typeface="+mn-ea"/>
              </a:rPr>
              <a:t>/</a:t>
            </a:r>
            <a:r>
              <a:rPr lang="ko-KR" altLang="ko-KR" sz="1050" dirty="0">
                <a:latin typeface="+mn-ea"/>
              </a:rPr>
              <a:t>개선사례의 전사</a:t>
            </a:r>
            <a:r>
              <a:rPr lang="en-US" altLang="ko-KR" sz="1050" dirty="0">
                <a:latin typeface="+mn-ea"/>
              </a:rPr>
              <a:t> </a:t>
            </a:r>
            <a:r>
              <a:rPr lang="ko-KR" altLang="ko-KR" sz="1050" dirty="0">
                <a:latin typeface="+mn-ea"/>
              </a:rPr>
              <a:t>확산 기여도로 최종 선정</a:t>
            </a:r>
          </a:p>
        </p:txBody>
      </p:sp>
    </p:spTree>
    <p:extLst>
      <p:ext uri="{BB962C8B-B14F-4D97-AF65-F5344CB8AC3E}">
        <p14:creationId xmlns:p14="http://schemas.microsoft.com/office/powerpoint/2010/main" val="28751818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C4539-36A1-40A8-AE8C-25BF1186A385}" type="slidenum">
              <a:rPr lang="ko-KR" altLang="en-US" smtClean="0"/>
              <a:pPr/>
              <a:t>25</a:t>
            </a:fld>
            <a:endParaRPr lang="ko-KR" alt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645553A-17ED-4FE0-BDF2-C329797D05AE}"/>
              </a:ext>
            </a:extLst>
          </p:cNvPr>
          <p:cNvSpPr txBox="1"/>
          <p:nvPr/>
        </p:nvSpPr>
        <p:spPr>
          <a:xfrm>
            <a:off x="225744" y="443615"/>
            <a:ext cx="5294524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Ⅳ. 2022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년 주요활동 실적</a:t>
            </a:r>
          </a:p>
        </p:txBody>
      </p:sp>
      <p:sp>
        <p:nvSpPr>
          <p:cNvPr id="14" name="모서리가 둥근 직사각형 20">
            <a:extLst>
              <a:ext uri="{FF2B5EF4-FFF2-40B4-BE49-F238E27FC236}">
                <a16:creationId xmlns:a16="http://schemas.microsoft.com/office/drawing/2014/main" id="{FFCA593A-F50F-4A89-3A2F-901FA209EFAE}"/>
              </a:ext>
            </a:extLst>
          </p:cNvPr>
          <p:cNvSpPr/>
          <p:nvPr/>
        </p:nvSpPr>
        <p:spPr>
          <a:xfrm>
            <a:off x="588464" y="1539443"/>
            <a:ext cx="5967907" cy="381542"/>
          </a:xfrm>
          <a:prstGeom prst="roundRect">
            <a:avLst>
              <a:gd name="adj" fmla="val 0"/>
            </a:avLst>
          </a:prstGeom>
          <a:solidFill>
            <a:srgbClr val="4BACC6">
              <a:lumMod val="20000"/>
              <a:lumOff val="80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rtlCol="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fontAlgn="base" latinLnBrk="0">
              <a:lnSpc>
                <a:spcPct val="120000"/>
              </a:lnSpc>
              <a:spcBef>
                <a:spcPts val="600"/>
              </a:spcBef>
              <a:spcAft>
                <a:spcPct val="0"/>
              </a:spcAft>
              <a:defRPr/>
            </a:pPr>
            <a:r>
              <a:rPr kumimoji="1" lang="ko-KR" altLang="en-US" sz="1400" b="1" i="0" u="none" strike="noStrike" kern="1200" cap="none" spc="-4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  산업재해 예방활동 강화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black">
                  <a:lumMod val="85000"/>
                  <a:lumOff val="15000"/>
                </a:prstClr>
              </a:solidFill>
              <a:latin typeface="+mn-ea"/>
            </a:endParaRPr>
          </a:p>
        </p:txBody>
      </p:sp>
      <p:sp>
        <p:nvSpPr>
          <p:cNvPr id="15" name="모서리가 둥근 직사각형 20">
            <a:extLst>
              <a:ext uri="{FF2B5EF4-FFF2-40B4-BE49-F238E27FC236}">
                <a16:creationId xmlns:a16="http://schemas.microsoft.com/office/drawing/2014/main" id="{E9B74933-43D9-3E80-686B-DE4B3C0F2C9D}"/>
              </a:ext>
            </a:extLst>
          </p:cNvPr>
          <p:cNvSpPr/>
          <p:nvPr/>
        </p:nvSpPr>
        <p:spPr>
          <a:xfrm>
            <a:off x="273310" y="1539443"/>
            <a:ext cx="312873" cy="381542"/>
          </a:xfrm>
          <a:prstGeom prst="roundRect">
            <a:avLst>
              <a:gd name="adj" fmla="val 0"/>
            </a:avLst>
          </a:prstGeom>
          <a:solidFill>
            <a:srgbClr val="4F81BD">
              <a:lumMod val="75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rtlCol="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95324" rtl="0" eaLnBrk="1" fontAlgn="base" latinLnBrk="0" hangingPunct="1">
              <a:lnSpc>
                <a:spcPct val="12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400" b="1" i="0" u="none" strike="noStrike" kern="1200" cap="none" spc="-4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ea"/>
                <a:cs typeface="+mn-cs"/>
              </a:rPr>
              <a:t>3</a:t>
            </a:r>
            <a:endParaRPr kumimoji="1" lang="ko-KR" altLang="en-US" sz="1400" b="1" i="0" u="none" strike="noStrike" kern="1200" cap="none" spc="-40" normalizeH="0" baseline="0" noProof="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ea"/>
              <a:cs typeface="+mn-cs"/>
            </a:endParaRPr>
          </a:p>
        </p:txBody>
      </p:sp>
      <p:sp>
        <p:nvSpPr>
          <p:cNvPr id="16" name="사각형: 둥근 모서리 57">
            <a:extLst>
              <a:ext uri="{FF2B5EF4-FFF2-40B4-BE49-F238E27FC236}">
                <a16:creationId xmlns:a16="http://schemas.microsoft.com/office/drawing/2014/main" id="{812AA531-5172-34A0-BC0C-FE32F60059E1}"/>
              </a:ext>
            </a:extLst>
          </p:cNvPr>
          <p:cNvSpPr/>
          <p:nvPr/>
        </p:nvSpPr>
        <p:spPr>
          <a:xfrm>
            <a:off x="575767" y="2151284"/>
            <a:ext cx="4287177" cy="27000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latinLnBrk="1">
              <a:lnSpc>
                <a:spcPts val="1800"/>
              </a:lnSpc>
            </a:pPr>
            <a:r>
              <a:rPr lang="ko-KR" altLang="en-US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안전점검의 날 주기적인 실시 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7922890E-1728-7B8B-13A0-DA942937D1E5}"/>
              </a:ext>
            </a:extLst>
          </p:cNvPr>
          <p:cNvSpPr/>
          <p:nvPr/>
        </p:nvSpPr>
        <p:spPr>
          <a:xfrm>
            <a:off x="483725" y="3288563"/>
            <a:ext cx="5901170" cy="3554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29544" latinLnBrk="1">
              <a:lnSpc>
                <a:spcPts val="2000"/>
              </a:lnSpc>
            </a:pPr>
            <a:r>
              <a:rPr lang="ko-KR" altLang="en-US" sz="1200" b="1" dirty="0">
                <a:latin typeface="맑은 고딕"/>
              </a:rPr>
              <a:t>가</a:t>
            </a:r>
            <a:r>
              <a:rPr lang="en-US" altLang="ko-KR" sz="1200" b="1" dirty="0">
                <a:latin typeface="맑은 고딕"/>
              </a:rPr>
              <a:t>. </a:t>
            </a:r>
            <a:r>
              <a:rPr lang="ko-KR" altLang="en-US" sz="1200" b="1" dirty="0">
                <a:latin typeface="맑은 고딕"/>
              </a:rPr>
              <a:t>안전점검의 날 운영</a:t>
            </a:r>
            <a:endParaRPr lang="en-US" altLang="ko-KR" sz="1200" b="1" dirty="0">
              <a:latin typeface="맑은 고딕"/>
            </a:endParaRPr>
          </a:p>
          <a:p>
            <a:pPr defTabSz="829544" latinLnBrk="1">
              <a:lnSpc>
                <a:spcPts val="2000"/>
              </a:lnSpc>
            </a:pPr>
            <a:r>
              <a:rPr lang="en-US" altLang="ko-KR" sz="1200" dirty="0">
                <a:latin typeface="맑은 고딕"/>
              </a:rPr>
              <a:t>    O </a:t>
            </a:r>
            <a:r>
              <a:rPr lang="ko-KR" altLang="en-US" sz="1200" dirty="0">
                <a:latin typeface="맑은 고딕"/>
              </a:rPr>
              <a:t>매월 </a:t>
            </a:r>
            <a:r>
              <a:rPr lang="en-US" altLang="ko-KR" sz="1200" dirty="0">
                <a:latin typeface="맑은 고딕"/>
              </a:rPr>
              <a:t>4</a:t>
            </a:r>
            <a:r>
              <a:rPr lang="ko-KR" altLang="en-US" sz="1200" dirty="0">
                <a:latin typeface="맑은 고딕"/>
              </a:rPr>
              <a:t>일 </a:t>
            </a:r>
            <a:r>
              <a:rPr lang="en-US" altLang="ko-KR" sz="1200" dirty="0">
                <a:latin typeface="맑은 고딕"/>
              </a:rPr>
              <a:t>08:30~09:30, </a:t>
            </a:r>
            <a:r>
              <a:rPr lang="ko-KR" altLang="en-US" sz="1200" dirty="0" err="1">
                <a:latin typeface="맑은 고딕"/>
              </a:rPr>
              <a:t>전체사업장</a:t>
            </a:r>
            <a:r>
              <a:rPr lang="ko-KR" altLang="en-US" sz="1200" dirty="0">
                <a:latin typeface="맑은 고딕"/>
              </a:rPr>
              <a:t> 동시 </a:t>
            </a:r>
            <a:endParaRPr lang="en-US" altLang="ko-KR" sz="1200" b="1" dirty="0">
              <a:latin typeface="맑은 고딕"/>
            </a:endParaRPr>
          </a:p>
          <a:p>
            <a:pPr defTabSz="829544" latinLnBrk="1">
              <a:lnSpc>
                <a:spcPts val="2000"/>
              </a:lnSpc>
            </a:pPr>
            <a:r>
              <a:rPr lang="en-US" altLang="ko-KR" sz="1200" dirty="0">
                <a:latin typeface="맑은 고딕"/>
              </a:rPr>
              <a:t>    O</a:t>
            </a:r>
            <a:r>
              <a:rPr lang="ko-KR" altLang="en-US" sz="1200" dirty="0">
                <a:latin typeface="맑은 고딕"/>
              </a:rPr>
              <a:t> </a:t>
            </a:r>
            <a:r>
              <a:rPr lang="ko-KR" altLang="en-US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안전사고 예방 </a:t>
            </a:r>
            <a:r>
              <a:rPr lang="ko-KR" altLang="en-US" sz="1200" dirty="0" err="1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점검활동</a:t>
            </a:r>
            <a:r>
              <a:rPr lang="en-US" altLang="ko-KR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ko-KR" altLang="en-US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실시</a:t>
            </a:r>
            <a:endParaRPr lang="en-US" altLang="ko-KR" sz="1200" dirty="0">
              <a:latin typeface="+mn-ea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 defTabSz="829544">
              <a:lnSpc>
                <a:spcPts val="2000"/>
              </a:lnSpc>
            </a:pPr>
            <a:r>
              <a:rPr lang="en-US" altLang="ko-KR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       - </a:t>
            </a:r>
            <a:r>
              <a:rPr lang="ko-KR" altLang="en-US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시설</a:t>
            </a:r>
            <a:r>
              <a:rPr lang="en-US" altLang="ko-KR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lang="ko-KR" altLang="en-US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장비</a:t>
            </a:r>
            <a:r>
              <a:rPr lang="en-US" altLang="ko-KR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lang="ko-KR" altLang="en-US" sz="1200" dirty="0" err="1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안전보호구</a:t>
            </a:r>
            <a:r>
              <a:rPr lang="en-US" altLang="ko-KR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, MSDS</a:t>
            </a:r>
            <a:r>
              <a:rPr lang="ko-KR" altLang="en-US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 관리상태 및 이상유무 점검</a:t>
            </a:r>
            <a:r>
              <a:rPr lang="ko-KR" altLang="en-US" sz="1200" dirty="0">
                <a:latin typeface="+mn-ea"/>
                <a:sym typeface="Wingdings" panose="05000000000000000000" pitchFamily="2" charset="2"/>
              </a:rPr>
              <a:t> </a:t>
            </a:r>
            <a:endParaRPr lang="en-US" altLang="ko-KR" sz="1200" dirty="0">
              <a:latin typeface="+mn-ea"/>
              <a:sym typeface="Wingdings" panose="05000000000000000000" pitchFamily="2" charset="2"/>
            </a:endParaRPr>
          </a:p>
          <a:p>
            <a:pPr defTabSz="829544">
              <a:lnSpc>
                <a:spcPts val="2000"/>
              </a:lnSpc>
            </a:pPr>
            <a:r>
              <a:rPr lang="en-US" altLang="ko-KR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       - </a:t>
            </a:r>
            <a:r>
              <a:rPr lang="ko-KR" altLang="en-US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분야별</a:t>
            </a:r>
            <a:r>
              <a:rPr lang="en-US" altLang="ko-KR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/</a:t>
            </a:r>
            <a:r>
              <a:rPr lang="ko-KR" altLang="en-US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시기별 안전사고 발생 중요 위험요소</a:t>
            </a:r>
            <a:r>
              <a:rPr lang="en-US" altLang="ko-KR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/</a:t>
            </a:r>
            <a:r>
              <a:rPr lang="ko-KR" altLang="en-US" sz="1200" dirty="0" err="1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취약개소</a:t>
            </a:r>
            <a:r>
              <a:rPr lang="ko-KR" altLang="en-US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 일제 점검</a:t>
            </a:r>
            <a:endParaRPr lang="en-US" altLang="ko-KR" sz="1200" dirty="0">
              <a:latin typeface="맑은 고딕"/>
            </a:endParaRPr>
          </a:p>
          <a:p>
            <a:pPr defTabSz="829544" latinLnBrk="1">
              <a:lnSpc>
                <a:spcPts val="2000"/>
              </a:lnSpc>
            </a:pPr>
            <a:r>
              <a:rPr lang="en-US" altLang="ko-KR" sz="1200" dirty="0">
                <a:latin typeface="맑은 고딕"/>
              </a:rPr>
              <a:t>    O </a:t>
            </a:r>
            <a:r>
              <a:rPr lang="ko-KR" altLang="en-US" sz="1200" dirty="0">
                <a:latin typeface="맑은 고딕"/>
              </a:rPr>
              <a:t>현장 점검결과 개선 </a:t>
            </a:r>
            <a:r>
              <a:rPr lang="en-US" altLang="ko-KR" sz="1200" dirty="0">
                <a:latin typeface="맑은 고딕"/>
              </a:rPr>
              <a:t>/ </a:t>
            </a:r>
            <a:r>
              <a:rPr lang="ko-KR" altLang="en-US" sz="1200" dirty="0">
                <a:latin typeface="맑은 고딕"/>
              </a:rPr>
              <a:t>건의사항 제출</a:t>
            </a:r>
            <a:endParaRPr lang="en-US" altLang="ko-KR" sz="1200" dirty="0">
              <a:latin typeface="맑은 고딕"/>
            </a:endParaRPr>
          </a:p>
          <a:p>
            <a:pPr defTabSz="829544" latinLnBrk="1">
              <a:lnSpc>
                <a:spcPts val="2000"/>
              </a:lnSpc>
            </a:pPr>
            <a:r>
              <a:rPr lang="en-US" altLang="ko-KR" sz="1200" dirty="0">
                <a:latin typeface="맑은 고딕"/>
              </a:rPr>
              <a:t>    O </a:t>
            </a:r>
            <a:r>
              <a:rPr lang="ko-KR" altLang="en-US" sz="1200" dirty="0">
                <a:latin typeface="맑은 고딕"/>
              </a:rPr>
              <a:t>건의사항 조치 및 진행상황 관리</a:t>
            </a:r>
            <a:endParaRPr lang="en-US" altLang="ko-KR" sz="1200" dirty="0">
              <a:latin typeface="맑은 고딕"/>
            </a:endParaRPr>
          </a:p>
          <a:p>
            <a:pPr defTabSz="829544" latinLnBrk="1">
              <a:lnSpc>
                <a:spcPts val="2000"/>
              </a:lnSpc>
            </a:pPr>
            <a:endParaRPr lang="en-US" altLang="ko-KR" sz="1200" dirty="0">
              <a:latin typeface="맑은 고딕"/>
            </a:endParaRPr>
          </a:p>
          <a:p>
            <a:pPr defTabSz="829544" latinLnBrk="1">
              <a:lnSpc>
                <a:spcPts val="2000"/>
              </a:lnSpc>
            </a:pPr>
            <a:endParaRPr lang="en-US" altLang="ko-KR" sz="1200" dirty="0">
              <a:latin typeface="맑은 고딕"/>
            </a:endParaRPr>
          </a:p>
          <a:p>
            <a:pPr defTabSz="829544" latinLnBrk="1">
              <a:lnSpc>
                <a:spcPts val="1000"/>
              </a:lnSpc>
            </a:pPr>
            <a:endParaRPr lang="en-US" altLang="ko-KR" sz="1200" dirty="0">
              <a:latin typeface="맑은 고딕"/>
            </a:endParaRPr>
          </a:p>
          <a:p>
            <a:pPr defTabSz="829544" latinLnBrk="1">
              <a:lnSpc>
                <a:spcPts val="2000"/>
              </a:lnSpc>
            </a:pPr>
            <a:r>
              <a:rPr lang="ko-KR" altLang="en-US" sz="1200" b="1" dirty="0">
                <a:latin typeface="맑은 고딕"/>
              </a:rPr>
              <a:t>나</a:t>
            </a:r>
            <a:r>
              <a:rPr lang="en-US" altLang="ko-KR" sz="1200" b="1" dirty="0">
                <a:latin typeface="맑은 고딕"/>
              </a:rPr>
              <a:t>. </a:t>
            </a:r>
            <a:r>
              <a:rPr lang="ko-KR" altLang="en-US" sz="1200" b="1" dirty="0">
                <a:latin typeface="맑은 고딕"/>
              </a:rPr>
              <a:t>안전점검의 날 리포트 발행 </a:t>
            </a:r>
            <a:r>
              <a:rPr lang="en-US" altLang="ko-KR" sz="1200" b="1" dirty="0">
                <a:latin typeface="맑은 고딕"/>
              </a:rPr>
              <a:t>(</a:t>
            </a:r>
            <a:r>
              <a:rPr lang="ko-KR" altLang="en-US" sz="1200" b="1" dirty="0">
                <a:latin typeface="맑은 고딕"/>
              </a:rPr>
              <a:t>매월 마지막 주 발행</a:t>
            </a:r>
            <a:r>
              <a:rPr lang="en-US" altLang="ko-KR" sz="1200" b="1" dirty="0">
                <a:latin typeface="맑은 고딕"/>
              </a:rPr>
              <a:t>)</a:t>
            </a:r>
          </a:p>
          <a:p>
            <a:pPr defTabSz="829544" latinLnBrk="1">
              <a:lnSpc>
                <a:spcPts val="2000"/>
              </a:lnSpc>
            </a:pPr>
            <a:r>
              <a:rPr lang="en-US" altLang="ko-KR" sz="1200" dirty="0">
                <a:latin typeface="맑은 고딕"/>
              </a:rPr>
              <a:t>    O </a:t>
            </a:r>
            <a:r>
              <a:rPr lang="ko-KR" altLang="en-US" sz="1200" dirty="0">
                <a:latin typeface="맑은 고딕"/>
              </a:rPr>
              <a:t>매월 </a:t>
            </a:r>
            <a:r>
              <a:rPr lang="ko-KR" altLang="en-US" sz="1200" dirty="0" err="1">
                <a:latin typeface="맑은 고딕"/>
              </a:rPr>
              <a:t>산재발생</a:t>
            </a:r>
            <a:r>
              <a:rPr lang="ko-KR" altLang="en-US" sz="1200" dirty="0">
                <a:latin typeface="맑은 고딕"/>
              </a:rPr>
              <a:t> 현황</a:t>
            </a:r>
            <a:r>
              <a:rPr lang="en-US" altLang="ko-KR" sz="1200" dirty="0">
                <a:latin typeface="맑은 고딕"/>
              </a:rPr>
              <a:t>, </a:t>
            </a:r>
            <a:r>
              <a:rPr lang="ko-KR" altLang="en-US" sz="1200" dirty="0">
                <a:latin typeface="맑은 고딕"/>
              </a:rPr>
              <a:t>중점 이행사항</a:t>
            </a:r>
            <a:r>
              <a:rPr lang="en-US" altLang="ko-KR" sz="1200" dirty="0">
                <a:latin typeface="맑은 고딕"/>
              </a:rPr>
              <a:t>, </a:t>
            </a:r>
            <a:r>
              <a:rPr lang="ko-KR" altLang="en-US" sz="1200" dirty="0" err="1">
                <a:latin typeface="맑은 고딕"/>
              </a:rPr>
              <a:t>이슈사항</a:t>
            </a:r>
            <a:r>
              <a:rPr lang="ko-KR" altLang="en-US" sz="1200" dirty="0">
                <a:latin typeface="맑은 고딕"/>
              </a:rPr>
              <a:t> 공지</a:t>
            </a:r>
            <a:endParaRPr lang="en-US" altLang="ko-KR" sz="1200" dirty="0">
              <a:latin typeface="맑은 고딕"/>
            </a:endParaRPr>
          </a:p>
          <a:p>
            <a:pPr defTabSz="829544" latinLnBrk="1">
              <a:lnSpc>
                <a:spcPts val="2000"/>
              </a:lnSpc>
            </a:pPr>
            <a:r>
              <a:rPr lang="en-US" altLang="ko-KR" sz="1200" dirty="0">
                <a:latin typeface="맑은 고딕"/>
              </a:rPr>
              <a:t>    O </a:t>
            </a:r>
            <a:r>
              <a:rPr lang="ko-KR" altLang="en-US" sz="1200" dirty="0">
                <a:latin typeface="맑은 고딕"/>
              </a:rPr>
              <a:t>전체 사업장 게시</a:t>
            </a:r>
            <a:r>
              <a:rPr lang="en-US" altLang="ko-KR" sz="1200" dirty="0">
                <a:latin typeface="맑은 고딕"/>
              </a:rPr>
              <a:t>(1</a:t>
            </a:r>
            <a:r>
              <a:rPr lang="ko-KR" altLang="en-US" sz="1200" dirty="0">
                <a:latin typeface="맑은 고딕"/>
              </a:rPr>
              <a:t>개월간</a:t>
            </a:r>
            <a:r>
              <a:rPr lang="en-US" altLang="ko-KR" sz="1200" dirty="0">
                <a:latin typeface="맑은 고딕"/>
              </a:rPr>
              <a:t>)</a:t>
            </a:r>
          </a:p>
          <a:p>
            <a:pPr defTabSz="829544" latinLnBrk="1">
              <a:lnSpc>
                <a:spcPts val="2000"/>
              </a:lnSpc>
            </a:pPr>
            <a:r>
              <a:rPr lang="ko-KR" altLang="en-US" sz="1200" dirty="0">
                <a:latin typeface="맑은 고딕"/>
              </a:rPr>
              <a:t>    </a:t>
            </a:r>
            <a:r>
              <a:rPr lang="en-US" altLang="ko-KR" sz="1200" dirty="0">
                <a:latin typeface="맑은 고딕"/>
              </a:rPr>
              <a:t>O </a:t>
            </a:r>
            <a:r>
              <a:rPr lang="ko-KR" altLang="en-US" sz="1200" dirty="0">
                <a:latin typeface="맑은 고딕"/>
              </a:rPr>
              <a:t>안전점검의 날 교육용 활용</a:t>
            </a:r>
            <a:endParaRPr lang="en-US" altLang="ko-KR" sz="1200" dirty="0">
              <a:latin typeface="맑은 고딕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9A40D003-3368-C439-1E9B-A5B22A3EC3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811" y="6795584"/>
            <a:ext cx="6208560" cy="1700036"/>
          </a:xfrm>
          <a:prstGeom prst="rect">
            <a:avLst/>
          </a:prstGeom>
        </p:spPr>
      </p:pic>
      <p:sp>
        <p:nvSpPr>
          <p:cNvPr id="19" name="Round Diagonal Corner Rectangle 1">
            <a:extLst>
              <a:ext uri="{FF2B5EF4-FFF2-40B4-BE49-F238E27FC236}">
                <a16:creationId xmlns:a16="http://schemas.microsoft.com/office/drawing/2014/main" id="{A3C893D9-A2C6-5526-D0C9-D8D42D6C531A}"/>
              </a:ext>
            </a:extLst>
          </p:cNvPr>
          <p:cNvSpPr/>
          <p:nvPr/>
        </p:nvSpPr>
        <p:spPr>
          <a:xfrm>
            <a:off x="347811" y="2590237"/>
            <a:ext cx="6208560" cy="578413"/>
          </a:xfrm>
          <a:prstGeom prst="rect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 defTabSz="914400">
              <a:lnSpc>
                <a:spcPts val="2000"/>
              </a:lnSpc>
            </a:pPr>
            <a:r>
              <a:rPr lang="ko-KR" altLang="en-US" sz="1200" dirty="0">
                <a:latin typeface="Arial"/>
              </a:rPr>
              <a:t>매월 </a:t>
            </a:r>
            <a:r>
              <a:rPr lang="en-US" altLang="ko-KR" sz="1200" dirty="0">
                <a:latin typeface="Arial"/>
              </a:rPr>
              <a:t>4</a:t>
            </a:r>
            <a:r>
              <a:rPr lang="ko-KR" altLang="en-US" sz="1200" dirty="0">
                <a:latin typeface="Arial"/>
              </a:rPr>
              <a:t>일을 안전점검의 날로 정하고 </a:t>
            </a:r>
            <a:r>
              <a:rPr lang="ko-KR" altLang="en-US" sz="1200" dirty="0" err="1">
                <a:latin typeface="Arial"/>
              </a:rPr>
              <a:t>사업장별</a:t>
            </a:r>
            <a:r>
              <a:rPr lang="ko-KR" altLang="en-US" sz="1200" dirty="0">
                <a:latin typeface="Arial"/>
              </a:rPr>
              <a:t> 점검 및 </a:t>
            </a:r>
            <a:r>
              <a:rPr lang="ko-KR" altLang="en-US" sz="1200" dirty="0" err="1">
                <a:latin typeface="Arial"/>
              </a:rPr>
              <a:t>개선활동</a:t>
            </a:r>
            <a:r>
              <a:rPr lang="en-US" altLang="ko-KR" sz="1200" dirty="0">
                <a:latin typeface="Arial"/>
              </a:rPr>
              <a:t>, </a:t>
            </a:r>
            <a:r>
              <a:rPr lang="ko-KR" altLang="en-US" sz="1200" dirty="0">
                <a:latin typeface="Arial"/>
              </a:rPr>
              <a:t>교육</a:t>
            </a:r>
            <a:r>
              <a:rPr lang="en-US" altLang="ko-KR" sz="1200" dirty="0">
                <a:latin typeface="Arial"/>
              </a:rPr>
              <a:t> </a:t>
            </a:r>
            <a:r>
              <a:rPr lang="ko-KR" altLang="en-US" sz="1200" dirty="0">
                <a:latin typeface="Arial"/>
              </a:rPr>
              <a:t>등을 실시하고 본사는 안전점검의 날 리포트를 발행하여 각 사업장에 게시 및 교육용으로 활용토록 지원</a:t>
            </a: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3099161"/>
              </p:ext>
            </p:extLst>
          </p:nvPr>
        </p:nvGraphicFramePr>
        <p:xfrm>
          <a:off x="471488" y="5113338"/>
          <a:ext cx="6024560" cy="50050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04912">
                  <a:extLst>
                    <a:ext uri="{9D8B030D-6E8A-4147-A177-3AD203B41FA5}">
                      <a16:colId xmlns:a16="http://schemas.microsoft.com/office/drawing/2014/main" val="1997549748"/>
                    </a:ext>
                  </a:extLst>
                </a:gridCol>
                <a:gridCol w="1204912">
                  <a:extLst>
                    <a:ext uri="{9D8B030D-6E8A-4147-A177-3AD203B41FA5}">
                      <a16:colId xmlns:a16="http://schemas.microsoft.com/office/drawing/2014/main" val="3510690271"/>
                    </a:ext>
                  </a:extLst>
                </a:gridCol>
                <a:gridCol w="1204912">
                  <a:extLst>
                    <a:ext uri="{9D8B030D-6E8A-4147-A177-3AD203B41FA5}">
                      <a16:colId xmlns:a16="http://schemas.microsoft.com/office/drawing/2014/main" val="1618995762"/>
                    </a:ext>
                  </a:extLst>
                </a:gridCol>
                <a:gridCol w="1204912">
                  <a:extLst>
                    <a:ext uri="{9D8B030D-6E8A-4147-A177-3AD203B41FA5}">
                      <a16:colId xmlns:a16="http://schemas.microsoft.com/office/drawing/2014/main" val="1747217954"/>
                    </a:ext>
                  </a:extLst>
                </a:gridCol>
                <a:gridCol w="1204912">
                  <a:extLst>
                    <a:ext uri="{9D8B030D-6E8A-4147-A177-3AD203B41FA5}">
                      <a16:colId xmlns:a16="http://schemas.microsoft.com/office/drawing/2014/main" val="743035310"/>
                    </a:ext>
                  </a:extLst>
                </a:gridCol>
              </a:tblGrid>
              <a:tr h="250251"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1" u="none" strike="noStrike" dirty="0">
                          <a:effectLst/>
                          <a:latin typeface="+mn-ea"/>
                          <a:ea typeface="+mn-ea"/>
                        </a:rPr>
                        <a:t>건의사항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792" marR="3792" marT="379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1" u="none" strike="noStrike" dirty="0">
                          <a:effectLst/>
                          <a:latin typeface="+mn-ea"/>
                          <a:ea typeface="+mn-ea"/>
                        </a:rPr>
                        <a:t>완료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792" marR="3792" marT="379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1" u="none" strike="noStrike" dirty="0">
                          <a:effectLst/>
                          <a:latin typeface="+mn-ea"/>
                          <a:ea typeface="+mn-ea"/>
                        </a:rPr>
                        <a:t>진행중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792" marR="3792" marT="379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1" u="none" strike="noStrike" dirty="0" err="1">
                          <a:effectLst/>
                          <a:latin typeface="+mn-ea"/>
                          <a:ea typeface="+mn-ea"/>
                        </a:rPr>
                        <a:t>발주처</a:t>
                      </a:r>
                      <a:r>
                        <a:rPr lang="ko-KR" altLang="en-US" sz="1100" b="1" u="none" strike="noStrike" dirty="0">
                          <a:effectLst/>
                          <a:latin typeface="+mn-ea"/>
                          <a:ea typeface="+mn-ea"/>
                        </a:rPr>
                        <a:t> 건의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792" marR="3792" marT="379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1" u="none" strike="noStrike" spc="-150" dirty="0">
                          <a:effectLst/>
                          <a:latin typeface="+mn-ea"/>
                          <a:ea typeface="+mn-ea"/>
                        </a:rPr>
                        <a:t>처리율</a:t>
                      </a:r>
                      <a:r>
                        <a:rPr lang="en-US" altLang="ko-KR" sz="1100" b="1" u="none" strike="noStrike" spc="-150" dirty="0"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100" b="1" u="none" strike="noStrike" spc="-150" dirty="0" err="1">
                          <a:effectLst/>
                          <a:latin typeface="+mn-ea"/>
                          <a:ea typeface="+mn-ea"/>
                        </a:rPr>
                        <a:t>발주처</a:t>
                      </a:r>
                      <a:r>
                        <a:rPr lang="ko-KR" altLang="en-US" sz="1100" b="1" u="none" strike="noStrike" spc="-150" dirty="0">
                          <a:effectLst/>
                          <a:latin typeface="+mn-ea"/>
                          <a:ea typeface="+mn-ea"/>
                        </a:rPr>
                        <a:t> 제외</a:t>
                      </a:r>
                      <a:r>
                        <a:rPr lang="en-US" altLang="ko-KR" sz="1100" b="1" u="none" strike="noStrike" spc="-150" dirty="0"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en-US" altLang="ko-KR" sz="11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792" marR="3792" marT="379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880826"/>
                  </a:ext>
                </a:extLst>
              </a:tr>
              <a:tr h="250251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100" u="none" strike="noStrike" dirty="0">
                          <a:effectLst/>
                          <a:latin typeface="+mn-ea"/>
                          <a:ea typeface="+mn-ea"/>
                        </a:rPr>
                        <a:t>95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792" marR="3792" marT="379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100" u="none" strike="noStrike">
                          <a:effectLst/>
                          <a:latin typeface="+mn-ea"/>
                          <a:ea typeface="+mn-ea"/>
                        </a:rPr>
                        <a:t>82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792" marR="3792" marT="379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100" u="none" strike="noStrike">
                          <a:effectLst/>
                          <a:latin typeface="+mn-ea"/>
                          <a:ea typeface="+mn-ea"/>
                        </a:rPr>
                        <a:t>1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792" marR="3792" marT="379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100" u="none" strike="noStrike">
                          <a:effectLst/>
                          <a:latin typeface="+mn-ea"/>
                          <a:ea typeface="+mn-ea"/>
                        </a:rPr>
                        <a:t>13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792" marR="3792" marT="379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 dirty="0">
                          <a:effectLst/>
                          <a:latin typeface="+mn-ea"/>
                          <a:ea typeface="+mn-ea"/>
                        </a:rPr>
                        <a:t>100%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792" marR="3792" marT="379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7496651"/>
                  </a:ext>
                </a:extLst>
              </a:tr>
            </a:tbl>
          </a:graphicData>
        </a:graphic>
      </p:graphicFrame>
      <p:sp>
        <p:nvSpPr>
          <p:cNvPr id="6" name="직사각형 5"/>
          <p:cNvSpPr/>
          <p:nvPr/>
        </p:nvSpPr>
        <p:spPr>
          <a:xfrm>
            <a:off x="476250" y="8610273"/>
            <a:ext cx="50673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829544" latinLnBrk="1">
              <a:lnSpc>
                <a:spcPts val="2000"/>
              </a:lnSpc>
            </a:pPr>
            <a:r>
              <a:rPr lang="ko-KR" altLang="en-US" sz="1200" b="1" dirty="0">
                <a:solidFill>
                  <a:prstClr val="black"/>
                </a:solidFill>
                <a:latin typeface="맑은 고딕"/>
              </a:rPr>
              <a:t>다</a:t>
            </a:r>
            <a:r>
              <a:rPr lang="en-US" altLang="ko-KR" sz="1200" b="1" dirty="0">
                <a:solidFill>
                  <a:prstClr val="black"/>
                </a:solidFill>
                <a:latin typeface="맑은 고딕"/>
              </a:rPr>
              <a:t>. </a:t>
            </a:r>
            <a:r>
              <a:rPr lang="ko-KR" altLang="en-US" sz="1200" b="1" dirty="0">
                <a:solidFill>
                  <a:prstClr val="black"/>
                </a:solidFill>
                <a:latin typeface="맑은 고딕"/>
              </a:rPr>
              <a:t>안전한 직장 만들기 </a:t>
            </a:r>
            <a:r>
              <a:rPr lang="ko-KR" altLang="en-US" sz="1200" b="1" dirty="0" err="1">
                <a:solidFill>
                  <a:prstClr val="black"/>
                </a:solidFill>
                <a:latin typeface="맑은 고딕"/>
              </a:rPr>
              <a:t>우수사례집</a:t>
            </a:r>
            <a:r>
              <a:rPr lang="ko-KR" altLang="en-US" sz="1200" b="1" dirty="0">
                <a:solidFill>
                  <a:prstClr val="black"/>
                </a:solidFill>
                <a:latin typeface="맑은 고딕"/>
              </a:rPr>
              <a:t> 발간 </a:t>
            </a:r>
            <a:r>
              <a:rPr lang="en-US" altLang="ko-KR" sz="1200" b="1" dirty="0">
                <a:solidFill>
                  <a:prstClr val="black"/>
                </a:solidFill>
                <a:latin typeface="맑은 고딕"/>
              </a:rPr>
              <a:t>(</a:t>
            </a:r>
            <a:r>
              <a:rPr lang="ko-KR" altLang="en-US" sz="1200" b="1" dirty="0">
                <a:solidFill>
                  <a:prstClr val="black"/>
                </a:solidFill>
                <a:latin typeface="맑은 고딕"/>
              </a:rPr>
              <a:t>매년 정례화</a:t>
            </a:r>
            <a:r>
              <a:rPr lang="en-US" altLang="ko-KR" sz="1200" b="1" dirty="0">
                <a:solidFill>
                  <a:prstClr val="black"/>
                </a:solidFill>
                <a:latin typeface="맑은 고딕"/>
              </a:rPr>
              <a:t>)</a:t>
            </a:r>
          </a:p>
          <a:p>
            <a:pPr lvl="0" defTabSz="829544" latinLnBrk="1">
              <a:lnSpc>
                <a:spcPts val="2000"/>
              </a:lnSpc>
            </a:pPr>
            <a:r>
              <a:rPr lang="en-US" altLang="ko-KR" sz="1200" b="1" dirty="0">
                <a:solidFill>
                  <a:prstClr val="black"/>
                </a:solidFill>
                <a:latin typeface="맑은 고딕"/>
              </a:rPr>
              <a:t>     </a:t>
            </a:r>
            <a:r>
              <a:rPr lang="en-US" altLang="ko-KR" sz="1200" dirty="0">
                <a:solidFill>
                  <a:prstClr val="black"/>
                </a:solidFill>
                <a:latin typeface="맑은 고딕"/>
              </a:rPr>
              <a:t>O </a:t>
            </a:r>
            <a:r>
              <a:rPr lang="ko-KR" altLang="en-US" sz="1200" dirty="0">
                <a:solidFill>
                  <a:prstClr val="black"/>
                </a:solidFill>
                <a:latin typeface="맑은 고딕"/>
              </a:rPr>
              <a:t>현장을 통한 우수사례 수집 발굴</a:t>
            </a:r>
            <a:endParaRPr lang="en-US" altLang="ko-KR" sz="1200" dirty="0">
              <a:solidFill>
                <a:prstClr val="black"/>
              </a:solidFill>
              <a:latin typeface="맑은 고딕"/>
            </a:endParaRPr>
          </a:p>
          <a:p>
            <a:pPr lvl="0" defTabSz="829544" latinLnBrk="1">
              <a:lnSpc>
                <a:spcPts val="2000"/>
              </a:lnSpc>
            </a:pPr>
            <a:r>
              <a:rPr lang="en-US" altLang="ko-KR" sz="1200" dirty="0">
                <a:solidFill>
                  <a:prstClr val="black"/>
                </a:solidFill>
                <a:latin typeface="맑은 고딕"/>
              </a:rPr>
              <a:t>     O </a:t>
            </a:r>
            <a:r>
              <a:rPr lang="ko-KR" altLang="en-US" sz="1200" dirty="0">
                <a:solidFill>
                  <a:prstClr val="black"/>
                </a:solidFill>
                <a:latin typeface="맑은 고딕"/>
              </a:rPr>
              <a:t>안전점검의 날 개선</a:t>
            </a:r>
            <a:r>
              <a:rPr lang="en-US" altLang="ko-KR" sz="1200" dirty="0">
                <a:solidFill>
                  <a:prstClr val="black"/>
                </a:solidFill>
                <a:latin typeface="맑은 고딕"/>
              </a:rPr>
              <a:t>, </a:t>
            </a:r>
            <a:r>
              <a:rPr lang="ko-KR" altLang="en-US" sz="1200" dirty="0">
                <a:solidFill>
                  <a:prstClr val="black"/>
                </a:solidFill>
                <a:latin typeface="맑은 고딕"/>
              </a:rPr>
              <a:t>건의사항 중 발굴</a:t>
            </a:r>
            <a:r>
              <a:rPr lang="en-US" altLang="ko-KR" sz="1200" dirty="0">
                <a:solidFill>
                  <a:prstClr val="black"/>
                </a:solidFill>
                <a:latin typeface="맑은 고딕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50653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C4539-36A1-40A8-AE8C-25BF1186A385}" type="slidenum">
              <a:rPr lang="ko-KR" altLang="en-US" smtClean="0"/>
              <a:pPr/>
              <a:t>26</a:t>
            </a:fld>
            <a:endParaRPr lang="ko-KR" alt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645553A-17ED-4FE0-BDF2-C329797D05AE}"/>
              </a:ext>
            </a:extLst>
          </p:cNvPr>
          <p:cNvSpPr txBox="1"/>
          <p:nvPr/>
        </p:nvSpPr>
        <p:spPr>
          <a:xfrm>
            <a:off x="225744" y="443615"/>
            <a:ext cx="5294524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Ⅳ. 2022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년 주요활동 실적</a:t>
            </a:r>
          </a:p>
        </p:txBody>
      </p:sp>
      <p:sp>
        <p:nvSpPr>
          <p:cNvPr id="14" name="모서리가 둥근 직사각형 20">
            <a:extLst>
              <a:ext uri="{FF2B5EF4-FFF2-40B4-BE49-F238E27FC236}">
                <a16:creationId xmlns:a16="http://schemas.microsoft.com/office/drawing/2014/main" id="{FFCA593A-F50F-4A89-3A2F-901FA209EFAE}"/>
              </a:ext>
            </a:extLst>
          </p:cNvPr>
          <p:cNvSpPr/>
          <p:nvPr/>
        </p:nvSpPr>
        <p:spPr>
          <a:xfrm>
            <a:off x="588464" y="1539443"/>
            <a:ext cx="5967907" cy="381542"/>
          </a:xfrm>
          <a:prstGeom prst="roundRect">
            <a:avLst>
              <a:gd name="adj" fmla="val 0"/>
            </a:avLst>
          </a:prstGeom>
          <a:solidFill>
            <a:srgbClr val="4BACC6">
              <a:lumMod val="20000"/>
              <a:lumOff val="80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rtlCol="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fontAlgn="base" latinLnBrk="0">
              <a:lnSpc>
                <a:spcPct val="120000"/>
              </a:lnSpc>
              <a:spcBef>
                <a:spcPts val="600"/>
              </a:spcBef>
              <a:spcAft>
                <a:spcPct val="0"/>
              </a:spcAft>
              <a:defRPr/>
            </a:pPr>
            <a:r>
              <a:rPr kumimoji="1" lang="ko-KR" altLang="en-US" sz="1400" b="1" i="0" u="none" strike="noStrike" kern="1200" cap="none" spc="-4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  산업재해 예방활동 강화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black">
                  <a:lumMod val="85000"/>
                  <a:lumOff val="15000"/>
                </a:prstClr>
              </a:solidFill>
              <a:latin typeface="+mn-ea"/>
            </a:endParaRPr>
          </a:p>
        </p:txBody>
      </p:sp>
      <p:sp>
        <p:nvSpPr>
          <p:cNvPr id="15" name="모서리가 둥근 직사각형 20">
            <a:extLst>
              <a:ext uri="{FF2B5EF4-FFF2-40B4-BE49-F238E27FC236}">
                <a16:creationId xmlns:a16="http://schemas.microsoft.com/office/drawing/2014/main" id="{E9B74933-43D9-3E80-686B-DE4B3C0F2C9D}"/>
              </a:ext>
            </a:extLst>
          </p:cNvPr>
          <p:cNvSpPr/>
          <p:nvPr/>
        </p:nvSpPr>
        <p:spPr>
          <a:xfrm>
            <a:off x="273310" y="1539443"/>
            <a:ext cx="312873" cy="381542"/>
          </a:xfrm>
          <a:prstGeom prst="roundRect">
            <a:avLst>
              <a:gd name="adj" fmla="val 0"/>
            </a:avLst>
          </a:prstGeom>
          <a:solidFill>
            <a:srgbClr val="4F81BD">
              <a:lumMod val="75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rtlCol="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95324" rtl="0" eaLnBrk="1" fontAlgn="base" latinLnBrk="0" hangingPunct="1">
              <a:lnSpc>
                <a:spcPct val="12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400" b="1" i="0" u="none" strike="noStrike" kern="1200" cap="none" spc="-4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ea"/>
                <a:cs typeface="+mn-cs"/>
              </a:rPr>
              <a:t>3</a:t>
            </a:r>
            <a:endParaRPr kumimoji="1" lang="ko-KR" altLang="en-US" sz="1400" b="1" i="0" u="none" strike="noStrike" kern="1200" cap="none" spc="-40" normalizeH="0" baseline="0" noProof="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ea"/>
              <a:cs typeface="+mn-cs"/>
            </a:endParaRPr>
          </a:p>
        </p:txBody>
      </p:sp>
      <p:sp>
        <p:nvSpPr>
          <p:cNvPr id="16" name="사각형: 둥근 모서리 57">
            <a:extLst>
              <a:ext uri="{FF2B5EF4-FFF2-40B4-BE49-F238E27FC236}">
                <a16:creationId xmlns:a16="http://schemas.microsoft.com/office/drawing/2014/main" id="{812AA531-5172-34A0-BC0C-FE32F60059E1}"/>
              </a:ext>
            </a:extLst>
          </p:cNvPr>
          <p:cNvSpPr/>
          <p:nvPr/>
        </p:nvSpPr>
        <p:spPr>
          <a:xfrm>
            <a:off x="575767" y="2135382"/>
            <a:ext cx="4287177" cy="27000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latinLnBrk="1">
              <a:lnSpc>
                <a:spcPts val="1800"/>
              </a:lnSpc>
            </a:pPr>
            <a:r>
              <a:rPr lang="ko-KR" altLang="en-US" sz="1200" b="1" dirty="0" err="1">
                <a:ln>
                  <a:solidFill>
                    <a:prstClr val="black"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위험성평가</a:t>
            </a:r>
            <a:r>
              <a:rPr lang="ko-KR" altLang="en-US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 목표달성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382A1032-DAEA-ACC0-4155-1F954EEABC14}"/>
              </a:ext>
            </a:extLst>
          </p:cNvPr>
          <p:cNvSpPr/>
          <p:nvPr/>
        </p:nvSpPr>
        <p:spPr>
          <a:xfrm>
            <a:off x="380210" y="2538683"/>
            <a:ext cx="6176161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29544" latinLnBrk="1">
              <a:lnSpc>
                <a:spcPts val="2000"/>
              </a:lnSpc>
            </a:pPr>
            <a:r>
              <a:rPr lang="ko-KR" altLang="en-US" sz="1200" b="1" dirty="0">
                <a:latin typeface="+mn-ea"/>
              </a:rPr>
              <a:t>   가</a:t>
            </a:r>
            <a:r>
              <a:rPr lang="en-US" altLang="ko-KR" sz="1200" b="1" dirty="0">
                <a:latin typeface="+mn-ea"/>
              </a:rPr>
              <a:t>. </a:t>
            </a:r>
            <a:r>
              <a:rPr lang="ko-KR" altLang="en-US" sz="1200" b="1" dirty="0" err="1">
                <a:latin typeface="+mn-ea"/>
              </a:rPr>
              <a:t>평가목적</a:t>
            </a:r>
            <a:endParaRPr lang="en-US" altLang="ko-KR" sz="1200" dirty="0">
              <a:latin typeface="+mn-ea"/>
            </a:endParaRPr>
          </a:p>
          <a:p>
            <a:pPr defTabSz="829544" latinLnBrk="1">
              <a:lnSpc>
                <a:spcPts val="2000"/>
              </a:lnSpc>
            </a:pPr>
            <a:r>
              <a:rPr lang="en-US" altLang="ko-KR" sz="1200" dirty="0">
                <a:latin typeface="+mn-ea"/>
              </a:rPr>
              <a:t>       O </a:t>
            </a:r>
            <a:r>
              <a:rPr lang="ko-KR" altLang="en-US" sz="1200" dirty="0">
                <a:latin typeface="+mn-ea"/>
              </a:rPr>
              <a:t>사업장의 유해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위험요인을 찾아내어 근로자에 대한 위험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건강장해 예방</a:t>
            </a:r>
            <a:endParaRPr lang="en-US" altLang="ko-KR" sz="1200" dirty="0">
              <a:latin typeface="+mn-ea"/>
            </a:endParaRPr>
          </a:p>
          <a:p>
            <a:pPr defTabSz="829544" latinLnBrk="1">
              <a:lnSpc>
                <a:spcPts val="2000"/>
              </a:lnSpc>
            </a:pPr>
            <a:r>
              <a:rPr lang="ko-KR" altLang="en-US" sz="1200" dirty="0">
                <a:latin typeface="+mn-ea"/>
              </a:rPr>
              <a:t>         </a:t>
            </a:r>
            <a:r>
              <a:rPr lang="en-US" altLang="ko-KR" sz="1200" spc="-150" dirty="0">
                <a:latin typeface="+mn-ea"/>
              </a:rPr>
              <a:t>(</a:t>
            </a:r>
            <a:r>
              <a:rPr lang="ko-KR" altLang="en-US" sz="1200" spc="-150" dirty="0">
                <a:latin typeface="+mn-ea"/>
              </a:rPr>
              <a:t>법 제 </a:t>
            </a:r>
            <a:r>
              <a:rPr lang="en-US" altLang="ko-KR" sz="1200" spc="-150" dirty="0">
                <a:latin typeface="+mn-ea"/>
              </a:rPr>
              <a:t>36</a:t>
            </a:r>
            <a:r>
              <a:rPr lang="ko-KR" altLang="en-US" sz="1200" spc="-150" dirty="0">
                <a:latin typeface="+mn-ea"/>
              </a:rPr>
              <a:t>조</a:t>
            </a:r>
            <a:r>
              <a:rPr lang="en-US" altLang="ko-KR" sz="1200" spc="-150" dirty="0">
                <a:latin typeface="+mn-ea"/>
              </a:rPr>
              <a:t>(</a:t>
            </a:r>
            <a:r>
              <a:rPr lang="ko-KR" altLang="en-US" sz="1200" spc="-150" dirty="0">
                <a:latin typeface="+mn-ea"/>
              </a:rPr>
              <a:t>위험성평가의 실시</a:t>
            </a:r>
            <a:r>
              <a:rPr lang="en-US" altLang="ko-KR" sz="1200" spc="-150" dirty="0">
                <a:latin typeface="+mn-ea"/>
              </a:rPr>
              <a:t>), </a:t>
            </a:r>
            <a:r>
              <a:rPr lang="ko-KR" altLang="en-US" sz="1200" spc="-150" dirty="0">
                <a:latin typeface="+mn-ea"/>
              </a:rPr>
              <a:t>시행규칙 제 </a:t>
            </a:r>
            <a:r>
              <a:rPr lang="en-US" altLang="ko-KR" sz="1200" spc="-150" dirty="0">
                <a:latin typeface="+mn-ea"/>
              </a:rPr>
              <a:t>37</a:t>
            </a:r>
            <a:r>
              <a:rPr lang="ko-KR" altLang="en-US" sz="1200" spc="-150" dirty="0">
                <a:latin typeface="+mn-ea"/>
              </a:rPr>
              <a:t>조 </a:t>
            </a:r>
            <a:r>
              <a:rPr lang="en-US" altLang="ko-KR" sz="1200" spc="-150" dirty="0">
                <a:latin typeface="+mn-ea"/>
              </a:rPr>
              <a:t>(</a:t>
            </a:r>
            <a:r>
              <a:rPr lang="ko-KR" altLang="en-US" sz="1200" spc="-150" dirty="0">
                <a:latin typeface="+mn-ea"/>
              </a:rPr>
              <a:t>위험성평가 실시내용 및 결과의 기록 보존</a:t>
            </a:r>
            <a:r>
              <a:rPr lang="en-US" altLang="ko-KR" sz="1200" spc="-150" dirty="0">
                <a:latin typeface="+mn-ea"/>
              </a:rPr>
              <a:t>)</a:t>
            </a:r>
          </a:p>
          <a:p>
            <a:pPr defTabSz="829544" latinLnBrk="1">
              <a:lnSpc>
                <a:spcPts val="800"/>
              </a:lnSpc>
            </a:pPr>
            <a:endParaRPr lang="en-US" altLang="ko-KR" sz="1200" b="1" dirty="0">
              <a:latin typeface="+mn-ea"/>
            </a:endParaRPr>
          </a:p>
          <a:p>
            <a:pPr defTabSz="829544" latinLnBrk="1">
              <a:lnSpc>
                <a:spcPts val="2000"/>
              </a:lnSpc>
            </a:pPr>
            <a:r>
              <a:rPr lang="ko-KR" altLang="en-US" sz="1200" b="1" dirty="0">
                <a:latin typeface="+mn-ea"/>
              </a:rPr>
              <a:t>   나</a:t>
            </a:r>
            <a:r>
              <a:rPr lang="en-US" altLang="ko-KR" sz="1200" b="1" dirty="0">
                <a:latin typeface="+mn-ea"/>
              </a:rPr>
              <a:t>. </a:t>
            </a:r>
            <a:r>
              <a:rPr lang="ko-KR" altLang="en-US" sz="1200" b="1" dirty="0" err="1">
                <a:latin typeface="+mn-ea"/>
              </a:rPr>
              <a:t>위험성평가</a:t>
            </a:r>
            <a:r>
              <a:rPr lang="ko-KR" altLang="en-US" sz="1200" b="1" dirty="0">
                <a:latin typeface="+mn-ea"/>
              </a:rPr>
              <a:t> 실적</a:t>
            </a:r>
            <a:endParaRPr lang="en-US" altLang="ko-KR" sz="1200" dirty="0">
              <a:latin typeface="+mn-ea"/>
            </a:endParaRPr>
          </a:p>
        </p:txBody>
      </p:sp>
      <p:graphicFrame>
        <p:nvGraphicFramePr>
          <p:cNvPr id="19" name="표 18">
            <a:extLst>
              <a:ext uri="{FF2B5EF4-FFF2-40B4-BE49-F238E27FC236}">
                <a16:creationId xmlns:a16="http://schemas.microsoft.com/office/drawing/2014/main" id="{4B57EB8D-9E16-7724-4D7F-87C4E46FE0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9563445"/>
              </p:ext>
            </p:extLst>
          </p:nvPr>
        </p:nvGraphicFramePr>
        <p:xfrm>
          <a:off x="548636" y="3742556"/>
          <a:ext cx="6007736" cy="759162"/>
        </p:xfrm>
        <a:graphic>
          <a:graphicData uri="http://schemas.openxmlformats.org/drawingml/2006/table">
            <a:tbl>
              <a:tblPr firstRow="1" firstCol="1" bandRow="1"/>
              <a:tblGrid>
                <a:gridCol w="1501934">
                  <a:extLst>
                    <a:ext uri="{9D8B030D-6E8A-4147-A177-3AD203B41FA5}">
                      <a16:colId xmlns:a16="http://schemas.microsoft.com/office/drawing/2014/main" val="2257438984"/>
                    </a:ext>
                  </a:extLst>
                </a:gridCol>
                <a:gridCol w="1501934">
                  <a:extLst>
                    <a:ext uri="{9D8B030D-6E8A-4147-A177-3AD203B41FA5}">
                      <a16:colId xmlns:a16="http://schemas.microsoft.com/office/drawing/2014/main" val="1915264140"/>
                    </a:ext>
                  </a:extLst>
                </a:gridCol>
                <a:gridCol w="1501934">
                  <a:extLst>
                    <a:ext uri="{9D8B030D-6E8A-4147-A177-3AD203B41FA5}">
                      <a16:colId xmlns:a16="http://schemas.microsoft.com/office/drawing/2014/main" val="1594638445"/>
                    </a:ext>
                  </a:extLst>
                </a:gridCol>
                <a:gridCol w="1501934">
                  <a:extLst>
                    <a:ext uri="{9D8B030D-6E8A-4147-A177-3AD203B41FA5}">
                      <a16:colId xmlns:a16="http://schemas.microsoft.com/office/drawing/2014/main" val="1309400621"/>
                    </a:ext>
                  </a:extLst>
                </a:gridCol>
              </a:tblGrid>
              <a:tr h="253054"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kern="1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kt</a:t>
                      </a:r>
                      <a:r>
                        <a:rPr lang="ko-KR" altLang="en-US" sz="11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빌딩</a:t>
                      </a:r>
                      <a:endParaRPr lang="ko-KR" sz="11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100" kern="1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외부빌</a:t>
                      </a:r>
                      <a:r>
                        <a:rPr lang="ko-KR" sz="1100" kern="1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딩</a:t>
                      </a:r>
                      <a:endParaRPr lang="ko-KR" sz="11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ko-KR" sz="11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호텔</a:t>
                      </a:r>
                      <a:endParaRPr lang="ko-KR" sz="11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ko-KR" sz="11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계</a:t>
                      </a:r>
                      <a:endParaRPr lang="ko-KR" sz="11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9125020"/>
                  </a:ext>
                </a:extLst>
              </a:tr>
              <a:tr h="253054"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1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95</a:t>
                      </a:r>
                      <a:endParaRPr lang="ko-KR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1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21</a:t>
                      </a:r>
                      <a:endParaRPr lang="ko-KR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1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5</a:t>
                      </a:r>
                      <a:endParaRPr lang="ko-KR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1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121</a:t>
                      </a:r>
                      <a:endParaRPr lang="ko-KR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8738984"/>
                  </a:ext>
                </a:extLst>
              </a:tr>
              <a:tr h="253054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FM</a:t>
                      </a:r>
                      <a:r>
                        <a:rPr lang="ko-KR" altLang="en-US" sz="1100" dirty="0">
                          <a:latin typeface="+mn-ea"/>
                          <a:ea typeface="+mn-ea"/>
                        </a:rPr>
                        <a:t>사업본부 수행</a:t>
                      </a: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1100" dirty="0" err="1">
                          <a:latin typeface="+mn-ea"/>
                          <a:ea typeface="+mn-ea"/>
                        </a:rPr>
                        <a:t>안전보건팀</a:t>
                      </a:r>
                      <a:r>
                        <a:rPr lang="ko-KR" altLang="en-US" sz="1100" dirty="0">
                          <a:latin typeface="+mn-ea"/>
                          <a:ea typeface="+mn-ea"/>
                        </a:rPr>
                        <a:t> 수행</a:t>
                      </a:r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100" dirty="0">
                          <a:latin typeface="+mn-ea"/>
                          <a:ea typeface="+mn-ea"/>
                        </a:rPr>
                        <a:t>담당부서 보조</a:t>
                      </a:r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)</a:t>
                      </a:r>
                      <a:endParaRPr lang="ko-KR" altLang="en-US" sz="1100" dirty="0">
                        <a:latin typeface="+mn-ea"/>
                        <a:ea typeface="+mn-ea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100" dirty="0">
                        <a:latin typeface="+mn-ea"/>
                        <a:ea typeface="+mn-ea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100" dirty="0">
                        <a:latin typeface="+mn-ea"/>
                        <a:ea typeface="+mn-ea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0124160"/>
                  </a:ext>
                </a:extLst>
              </a:tr>
            </a:tbl>
          </a:graphicData>
        </a:graphic>
      </p:graphicFrame>
      <p:sp>
        <p:nvSpPr>
          <p:cNvPr id="21" name="직사각형 20">
            <a:extLst>
              <a:ext uri="{FF2B5EF4-FFF2-40B4-BE49-F238E27FC236}">
                <a16:creationId xmlns:a16="http://schemas.microsoft.com/office/drawing/2014/main" id="{FC8223EA-D402-8F15-58EF-2688626B58BA}"/>
              </a:ext>
            </a:extLst>
          </p:cNvPr>
          <p:cNvSpPr/>
          <p:nvPr/>
        </p:nvSpPr>
        <p:spPr>
          <a:xfrm>
            <a:off x="380210" y="4586868"/>
            <a:ext cx="3309195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29544" latinLnBrk="1">
              <a:lnSpc>
                <a:spcPts val="1800"/>
              </a:lnSpc>
            </a:pPr>
            <a:r>
              <a:rPr lang="ko-KR" altLang="en-US" sz="1200" b="1" dirty="0">
                <a:latin typeface="맑은 고딕"/>
              </a:rPr>
              <a:t>   다</a:t>
            </a:r>
            <a:r>
              <a:rPr lang="en-US" altLang="ko-KR" sz="1200" b="1" dirty="0">
                <a:latin typeface="맑은 고딕"/>
              </a:rPr>
              <a:t>. </a:t>
            </a:r>
            <a:r>
              <a:rPr lang="ko-KR" altLang="en-US" sz="1200" b="1" dirty="0" err="1">
                <a:latin typeface="맑은 고딕"/>
              </a:rPr>
              <a:t>위험성평가</a:t>
            </a:r>
            <a:r>
              <a:rPr lang="ko-KR" altLang="en-US" sz="1200" b="1" dirty="0">
                <a:latin typeface="맑은 고딕"/>
              </a:rPr>
              <a:t> </a:t>
            </a:r>
            <a:r>
              <a:rPr lang="ko-KR" altLang="en-US" sz="1200" b="1" dirty="0" err="1">
                <a:latin typeface="맑은 고딕"/>
              </a:rPr>
              <a:t>결과관리</a:t>
            </a:r>
            <a:endParaRPr lang="en-US" altLang="ko-KR" sz="1200" dirty="0">
              <a:latin typeface="맑은 고딕"/>
            </a:endParaRPr>
          </a:p>
        </p:txBody>
      </p:sp>
      <p:graphicFrame>
        <p:nvGraphicFramePr>
          <p:cNvPr id="22" name="표 21">
            <a:extLst>
              <a:ext uri="{FF2B5EF4-FFF2-40B4-BE49-F238E27FC236}">
                <a16:creationId xmlns:a16="http://schemas.microsoft.com/office/drawing/2014/main" id="{3AED7821-5F5E-8F4E-51F4-5DC8DC2746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4917904"/>
              </p:ext>
            </p:extLst>
          </p:nvPr>
        </p:nvGraphicFramePr>
        <p:xfrm>
          <a:off x="575809" y="4911629"/>
          <a:ext cx="5980564" cy="582144"/>
        </p:xfrm>
        <a:graphic>
          <a:graphicData uri="http://schemas.openxmlformats.org/drawingml/2006/table">
            <a:tbl>
              <a:tblPr/>
              <a:tblGrid>
                <a:gridCol w="1495141">
                  <a:extLst>
                    <a:ext uri="{9D8B030D-6E8A-4147-A177-3AD203B41FA5}">
                      <a16:colId xmlns:a16="http://schemas.microsoft.com/office/drawing/2014/main" val="4269314690"/>
                    </a:ext>
                  </a:extLst>
                </a:gridCol>
                <a:gridCol w="1495141">
                  <a:extLst>
                    <a:ext uri="{9D8B030D-6E8A-4147-A177-3AD203B41FA5}">
                      <a16:colId xmlns:a16="http://schemas.microsoft.com/office/drawing/2014/main" val="434298408"/>
                    </a:ext>
                  </a:extLst>
                </a:gridCol>
                <a:gridCol w="1495141">
                  <a:extLst>
                    <a:ext uri="{9D8B030D-6E8A-4147-A177-3AD203B41FA5}">
                      <a16:colId xmlns:a16="http://schemas.microsoft.com/office/drawing/2014/main" val="3325700589"/>
                    </a:ext>
                  </a:extLst>
                </a:gridCol>
                <a:gridCol w="1495141">
                  <a:extLst>
                    <a:ext uri="{9D8B030D-6E8A-4147-A177-3AD203B41FA5}">
                      <a16:colId xmlns:a16="http://schemas.microsoft.com/office/drawing/2014/main" val="301941440"/>
                    </a:ext>
                  </a:extLst>
                </a:gridCol>
              </a:tblGrid>
              <a:tr h="270994"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위험성 추정 및 결정</a:t>
                      </a:r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감소대책 완료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위험성 감소대책 진행예정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감소대책 </a:t>
                      </a:r>
                      <a:r>
                        <a:rPr lang="ko-KR" altLang="en-US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완료율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6835777"/>
                  </a:ext>
                </a:extLst>
              </a:tr>
              <a:tr h="270994"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3,250</a:t>
                      </a:r>
                      <a:endParaRPr lang="ko-KR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2,980</a:t>
                      </a:r>
                      <a:endParaRPr lang="ko-KR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269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92%</a:t>
                      </a:r>
                      <a:endParaRPr lang="ko-KR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3211881"/>
                  </a:ext>
                </a:extLst>
              </a:tr>
            </a:tbl>
          </a:graphicData>
        </a:graphic>
      </p:graphicFrame>
      <p:graphicFrame>
        <p:nvGraphicFramePr>
          <p:cNvPr id="25" name="표 24">
            <a:extLst>
              <a:ext uri="{FF2B5EF4-FFF2-40B4-BE49-F238E27FC236}">
                <a16:creationId xmlns:a16="http://schemas.microsoft.com/office/drawing/2014/main" id="{7738DDDC-5C94-104A-2516-68AEB6A49D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9423812"/>
              </p:ext>
            </p:extLst>
          </p:nvPr>
        </p:nvGraphicFramePr>
        <p:xfrm>
          <a:off x="572493" y="6049434"/>
          <a:ext cx="6016721" cy="3437735"/>
        </p:xfrm>
        <a:graphic>
          <a:graphicData uri="http://schemas.openxmlformats.org/drawingml/2006/table">
            <a:tbl>
              <a:tblPr/>
              <a:tblGrid>
                <a:gridCol w="636104">
                  <a:extLst>
                    <a:ext uri="{9D8B030D-6E8A-4147-A177-3AD203B41FA5}">
                      <a16:colId xmlns:a16="http://schemas.microsoft.com/office/drawing/2014/main" val="3508148744"/>
                    </a:ext>
                  </a:extLst>
                </a:gridCol>
                <a:gridCol w="2623562">
                  <a:extLst>
                    <a:ext uri="{9D8B030D-6E8A-4147-A177-3AD203B41FA5}">
                      <a16:colId xmlns:a16="http://schemas.microsoft.com/office/drawing/2014/main" val="3712443741"/>
                    </a:ext>
                  </a:extLst>
                </a:gridCol>
                <a:gridCol w="638092">
                  <a:extLst>
                    <a:ext uri="{9D8B030D-6E8A-4147-A177-3AD203B41FA5}">
                      <a16:colId xmlns:a16="http://schemas.microsoft.com/office/drawing/2014/main" val="747999810"/>
                    </a:ext>
                  </a:extLst>
                </a:gridCol>
                <a:gridCol w="690416">
                  <a:extLst>
                    <a:ext uri="{9D8B030D-6E8A-4147-A177-3AD203B41FA5}">
                      <a16:colId xmlns:a16="http://schemas.microsoft.com/office/drawing/2014/main" val="2143555008"/>
                    </a:ext>
                  </a:extLst>
                </a:gridCol>
                <a:gridCol w="625002">
                  <a:extLst>
                    <a:ext uri="{9D8B030D-6E8A-4147-A177-3AD203B41FA5}">
                      <a16:colId xmlns:a16="http://schemas.microsoft.com/office/drawing/2014/main" val="957895364"/>
                    </a:ext>
                  </a:extLst>
                </a:gridCol>
                <a:gridCol w="803545">
                  <a:extLst>
                    <a:ext uri="{9D8B030D-6E8A-4147-A177-3AD203B41FA5}">
                      <a16:colId xmlns:a16="http://schemas.microsoft.com/office/drawing/2014/main" val="322603750"/>
                    </a:ext>
                  </a:extLst>
                </a:gridCol>
              </a:tblGrid>
              <a:tr h="225278"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월별</a:t>
                      </a:r>
                      <a:endParaRPr lang="ko-KR" altLang="en-US" sz="1000" b="1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교육과정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인원수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단가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소계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합계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7877803"/>
                  </a:ext>
                </a:extLst>
              </a:tr>
              <a:tr h="229783">
                <a:tc rowSpan="2"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3</a:t>
                      </a:r>
                      <a:r>
                        <a:rPr lang="ko-KR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월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l" defTabSz="633039" rtl="0" eaLnBrk="1" fontAlgn="ctr" latinLnBrk="1" hangingPunct="1"/>
                      <a:r>
                        <a:rPr lang="ko-KR" altLang="en-US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산업안전보건 교육 </a:t>
                      </a:r>
                      <a:r>
                        <a:rPr lang="en-US" altLang="ko-KR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</a:t>
                      </a:r>
                      <a:r>
                        <a:rPr lang="ko-KR" altLang="en-US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분기 사무직</a:t>
                      </a:r>
                    </a:p>
                  </a:txBody>
                  <a:tcPr marL="14287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316520" lvl="1" algn="l" defTabSz="633039" rtl="0" eaLnBrk="1" fontAlgn="ctr" latinLnBrk="1" hangingPunct="1"/>
                      <a:r>
                        <a:rPr lang="en-US" altLang="ko-KR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37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r" rtl="0" fontAlgn="ctr"/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4.5</a:t>
                      </a:r>
                    </a:p>
                  </a:txBody>
                  <a:tcPr marL="7620" marR="13716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167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 rowSpan="2"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2,012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3121958"/>
                  </a:ext>
                </a:extLst>
              </a:tr>
              <a:tr h="229783">
                <a:tc vMerge="1"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l" defTabSz="633039" rtl="0" eaLnBrk="1" fontAlgn="ctr" latinLnBrk="1" hangingPunct="1"/>
                      <a:r>
                        <a:rPr lang="ko-KR" altLang="en-US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산업안전보건 교육 </a:t>
                      </a:r>
                      <a:r>
                        <a:rPr lang="en-US" altLang="ko-KR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</a:t>
                      </a:r>
                      <a:r>
                        <a:rPr lang="ko-KR" altLang="en-US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분기 비사무직</a:t>
                      </a:r>
                    </a:p>
                  </a:txBody>
                  <a:tcPr marL="14287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316520" lvl="1" algn="l" defTabSz="633039" rtl="0" eaLnBrk="1" fontAlgn="ctr" latinLnBrk="1" hangingPunct="1"/>
                      <a:r>
                        <a:rPr lang="en-US" altLang="ko-KR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r" rtl="0" fontAlgn="ctr"/>
                      <a:r>
                        <a:rPr lang="en-US" altLang="ko-KR" sz="1000" b="0" i="0" u="none" strike="noStrike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9</a:t>
                      </a:r>
                    </a:p>
                  </a:txBody>
                  <a:tcPr marL="7620" marR="13716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rtl="0" fontAlgn="ctr"/>
                      <a:r>
                        <a:rPr lang="en-US" altLang="ko-KR" sz="1000" b="0" i="0" u="none" strike="noStrike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1,845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5198679"/>
                  </a:ext>
                </a:extLst>
              </a:tr>
              <a:tr h="229783">
                <a:tc rowSpan="7"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6</a:t>
                      </a:r>
                      <a:r>
                        <a:rPr lang="ko-KR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월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l" defTabSz="633039" rtl="0" eaLnBrk="1" fontAlgn="ctr" latinLnBrk="1" hangingPunct="1"/>
                      <a:r>
                        <a:rPr lang="ko-KR" altLang="en-US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산업안전보건 교육 </a:t>
                      </a:r>
                      <a:r>
                        <a:rPr lang="en-US" altLang="ko-KR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</a:t>
                      </a:r>
                      <a:r>
                        <a:rPr lang="ko-KR" altLang="en-US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분기 사무직</a:t>
                      </a:r>
                    </a:p>
                  </a:txBody>
                  <a:tcPr marL="14287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316520" lvl="1" algn="l" defTabSz="633039" rtl="0" eaLnBrk="1" fontAlgn="ctr" latinLnBrk="1" hangingPunct="1"/>
                      <a:r>
                        <a:rPr lang="en-US" altLang="ko-KR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54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r" rtl="0" fontAlgn="ctr"/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4.5</a:t>
                      </a:r>
                    </a:p>
                  </a:txBody>
                  <a:tcPr marL="7620" marR="13716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243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 rowSpan="7"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4,891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2833002"/>
                  </a:ext>
                </a:extLst>
              </a:tr>
              <a:tr h="229783">
                <a:tc vMerge="1"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l" defTabSz="633039" rtl="0" eaLnBrk="1" fontAlgn="ctr" latinLnBrk="1" hangingPunct="1"/>
                      <a:r>
                        <a:rPr lang="ko-KR" altLang="en-US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산업안전보건 교육 </a:t>
                      </a:r>
                      <a:r>
                        <a:rPr lang="en-US" altLang="ko-KR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</a:t>
                      </a:r>
                      <a:r>
                        <a:rPr lang="ko-KR" altLang="en-US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분기 비사무직</a:t>
                      </a:r>
                    </a:p>
                  </a:txBody>
                  <a:tcPr marL="14287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316520" lvl="1" algn="l" defTabSz="633039" rtl="0" eaLnBrk="1" fontAlgn="ctr" latinLnBrk="1" hangingPunct="1"/>
                      <a:r>
                        <a:rPr lang="en-US" altLang="ko-KR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195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r" rtl="0" fontAlgn="ctr"/>
                      <a:r>
                        <a:rPr lang="en-US" altLang="ko-KR" sz="1000" b="0" i="0" u="none" strike="noStrike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9</a:t>
                      </a:r>
                    </a:p>
                  </a:txBody>
                  <a:tcPr marL="7620" marR="13716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rtl="0" fontAlgn="ctr"/>
                      <a:r>
                        <a:rPr lang="en-US" altLang="ko-KR" sz="1000" b="0" i="0" u="none" strike="noStrike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1,755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1312287"/>
                  </a:ext>
                </a:extLst>
              </a:tr>
              <a:tr h="229783">
                <a:tc vMerge="1"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l" defTabSz="633039" rtl="0" eaLnBrk="1" fontAlgn="ctr" latinLnBrk="1" hangingPunct="1"/>
                      <a:r>
                        <a:rPr lang="ko-KR" altLang="en-US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성희롱 예방 교육</a:t>
                      </a:r>
                    </a:p>
                  </a:txBody>
                  <a:tcPr marL="14287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316520" lvl="1" algn="l" defTabSz="633039" rtl="0" eaLnBrk="1" fontAlgn="ctr" latinLnBrk="1" hangingPunct="1"/>
                      <a:r>
                        <a:rPr lang="en-US" altLang="ko-KR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195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r" rtl="0" fontAlgn="ctr"/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1.5</a:t>
                      </a:r>
                    </a:p>
                  </a:txBody>
                  <a:tcPr marL="7620" marR="13716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293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4634272"/>
                  </a:ext>
                </a:extLst>
              </a:tr>
              <a:tr h="229783">
                <a:tc vMerge="1"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l" defTabSz="633039" rtl="0" eaLnBrk="1" fontAlgn="ctr" latinLnBrk="1" hangingPunct="1"/>
                      <a:r>
                        <a:rPr lang="ko-KR" altLang="en-US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개인정보 보호 교육</a:t>
                      </a:r>
                    </a:p>
                  </a:txBody>
                  <a:tcPr marL="14287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316520" lvl="1" algn="l" defTabSz="633039" rtl="0" eaLnBrk="1" fontAlgn="ctr" latinLnBrk="1" hangingPunct="1"/>
                      <a:r>
                        <a:rPr lang="en-US" altLang="ko-KR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195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r" rtl="0" fontAlgn="ctr"/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1.5</a:t>
                      </a:r>
                    </a:p>
                  </a:txBody>
                  <a:tcPr marL="7620" marR="13716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293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8353002"/>
                  </a:ext>
                </a:extLst>
              </a:tr>
              <a:tr h="229783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l" defTabSz="633039" rtl="0" eaLnBrk="1" fontAlgn="ctr" latinLnBrk="1" hangingPunct="1"/>
                      <a:r>
                        <a:rPr lang="ko-KR" altLang="en-US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직장내 장애 인식개선 교육</a:t>
                      </a:r>
                    </a:p>
                  </a:txBody>
                  <a:tcPr marL="14287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316520" lvl="1" algn="l" defTabSz="633039" rtl="0" eaLnBrk="1" fontAlgn="ctr" latinLnBrk="1" hangingPunct="1"/>
                      <a:r>
                        <a:rPr lang="en-US" altLang="ko-KR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195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r" rtl="0" fontAlgn="ctr"/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1.5</a:t>
                      </a:r>
                    </a:p>
                  </a:txBody>
                  <a:tcPr marL="7620" marR="13716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293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3247743"/>
                  </a:ext>
                </a:extLst>
              </a:tr>
              <a:tr h="229783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l" defTabSz="633039" rtl="0" eaLnBrk="1" fontAlgn="ctr" latinLnBrk="1" hangingPunct="1"/>
                      <a:r>
                        <a:rPr lang="ko-KR" altLang="en-US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직장내 괴롭힘 금지 교육</a:t>
                      </a:r>
                    </a:p>
                  </a:txBody>
                  <a:tcPr marL="14287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316520" lvl="1" algn="l" defTabSz="633039" rtl="0" eaLnBrk="1" fontAlgn="ctr" latinLnBrk="1" hangingPunct="1"/>
                      <a:r>
                        <a:rPr lang="en-US" altLang="ko-KR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r" rtl="0" fontAlgn="ctr"/>
                      <a:r>
                        <a:rPr lang="en-US" altLang="ko-KR" sz="1000" b="0" i="0" u="none" strike="noStrike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1.5</a:t>
                      </a:r>
                    </a:p>
                  </a:txBody>
                  <a:tcPr marL="7620" marR="13716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375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4293368"/>
                  </a:ext>
                </a:extLst>
              </a:tr>
              <a:tr h="229783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l" defTabSz="633039" rtl="0" eaLnBrk="1" fontAlgn="ctr" latinLnBrk="1" hangingPunct="1"/>
                      <a:r>
                        <a:rPr lang="ko-KR" altLang="en-US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관리감독자 교육</a:t>
                      </a:r>
                      <a:r>
                        <a:rPr lang="en-US" altLang="ko-KR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(4h)</a:t>
                      </a:r>
                    </a:p>
                  </a:txBody>
                  <a:tcPr marL="14287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316520" lvl="1" algn="l" defTabSz="633039" rtl="0" eaLnBrk="1" fontAlgn="ctr" latinLnBrk="1" hangingPunct="1"/>
                      <a:r>
                        <a:rPr lang="en-US" altLang="ko-KR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164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r" rtl="0" fontAlgn="ctr"/>
                      <a:r>
                        <a:rPr lang="en-US" altLang="ko-KR" sz="1000" b="0" i="0" u="none" strike="noStrike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</a:t>
                      </a:r>
                    </a:p>
                  </a:txBody>
                  <a:tcPr marL="7620" marR="13716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1,640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8343101"/>
                  </a:ext>
                </a:extLst>
              </a:tr>
              <a:tr h="229783">
                <a:tc rowSpan="2"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9</a:t>
                      </a:r>
                      <a:r>
                        <a:rPr lang="ko-KR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월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l" defTabSz="633039" rtl="0" eaLnBrk="1" fontAlgn="ctr" latinLnBrk="1" hangingPunct="1"/>
                      <a:r>
                        <a:rPr lang="ko-KR" altLang="en-US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산업안전보건 교육 </a:t>
                      </a:r>
                      <a:r>
                        <a:rPr lang="en-US" altLang="ko-KR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3</a:t>
                      </a:r>
                      <a:r>
                        <a:rPr lang="ko-KR" altLang="en-US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분기 사무직</a:t>
                      </a:r>
                    </a:p>
                  </a:txBody>
                  <a:tcPr marL="14287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316520" lvl="1" algn="l" defTabSz="633039" rtl="0" eaLnBrk="1" fontAlgn="ctr" latinLnBrk="1" hangingPunct="1"/>
                      <a:r>
                        <a:rPr lang="en-US" altLang="ko-KR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54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r" rtl="0" fontAlgn="ctr"/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4.5</a:t>
                      </a:r>
                    </a:p>
                  </a:txBody>
                  <a:tcPr marL="7620" marR="13716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243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 rowSpan="2"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2,016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2793556"/>
                  </a:ext>
                </a:extLst>
              </a:tr>
              <a:tr h="229783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l" defTabSz="633039" rtl="0" eaLnBrk="1" fontAlgn="ctr" latinLnBrk="1" hangingPunct="1"/>
                      <a:r>
                        <a:rPr lang="ko-KR" altLang="en-US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산업안전보건 교육 </a:t>
                      </a:r>
                      <a:r>
                        <a:rPr lang="en-US" altLang="ko-KR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3</a:t>
                      </a:r>
                      <a:r>
                        <a:rPr lang="ko-KR" altLang="en-US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분기 비사무직</a:t>
                      </a:r>
                    </a:p>
                  </a:txBody>
                  <a:tcPr marL="14287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316520" lvl="1" algn="l" defTabSz="633039" rtl="0" eaLnBrk="1" fontAlgn="ctr" latinLnBrk="1" hangingPunct="1"/>
                      <a:r>
                        <a:rPr lang="en-US" altLang="ko-KR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197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r" rtl="0" fontAlgn="ctr"/>
                      <a:r>
                        <a:rPr lang="en-US" altLang="ko-KR" sz="1000" b="0" i="0" u="none" strike="noStrike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9</a:t>
                      </a:r>
                    </a:p>
                  </a:txBody>
                  <a:tcPr marL="7620" marR="13716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1,773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3099585"/>
                  </a:ext>
                </a:extLst>
              </a:tr>
              <a:tr h="229783">
                <a:tc rowSpan="2"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12</a:t>
                      </a:r>
                      <a:r>
                        <a:rPr lang="ko-KR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월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l" defTabSz="633039" rtl="0" eaLnBrk="1" fontAlgn="ctr" latinLnBrk="1" hangingPunct="1"/>
                      <a:r>
                        <a:rPr lang="ko-KR" altLang="en-US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산업안전보건 교육 </a:t>
                      </a:r>
                      <a:r>
                        <a:rPr lang="en-US" altLang="ko-KR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4</a:t>
                      </a:r>
                      <a:r>
                        <a:rPr lang="ko-KR" altLang="en-US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분기 사무직</a:t>
                      </a:r>
                    </a:p>
                  </a:txBody>
                  <a:tcPr marL="14287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316520" lvl="1" algn="l" defTabSz="633039" rtl="0" eaLnBrk="1" fontAlgn="ctr" latinLnBrk="1" hangingPunct="1"/>
                      <a:r>
                        <a:rPr lang="en-US" altLang="ko-KR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59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r" rtl="0" fontAlgn="ctr"/>
                      <a:r>
                        <a:rPr lang="en-US" altLang="ko-KR" sz="1000" b="0" i="0" u="none" strike="noStrike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4.5</a:t>
                      </a:r>
                    </a:p>
                  </a:txBody>
                  <a:tcPr marL="7620" marR="13716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266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 rowSpan="2"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2,011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0524762"/>
                  </a:ext>
                </a:extLst>
              </a:tr>
              <a:tr h="229783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l" defTabSz="633039" rtl="0" eaLnBrk="1" fontAlgn="ctr" latinLnBrk="1" hangingPunct="1"/>
                      <a:r>
                        <a:rPr lang="ko-KR" altLang="en-US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산업안전보건 교육 </a:t>
                      </a:r>
                      <a:r>
                        <a:rPr lang="en-US" altLang="ko-KR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4</a:t>
                      </a:r>
                      <a:r>
                        <a:rPr lang="ko-KR" altLang="en-US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분기 비사무직</a:t>
                      </a:r>
                    </a:p>
                  </a:txBody>
                  <a:tcPr marL="14287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316520" lvl="1" algn="l" defTabSz="633039" rtl="0" eaLnBrk="1" fontAlgn="ctr" latinLnBrk="1" hangingPunct="1"/>
                      <a:r>
                        <a:rPr lang="en-US" altLang="ko-KR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194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r" rtl="0" fontAlgn="ctr"/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9</a:t>
                      </a:r>
                    </a:p>
                  </a:txBody>
                  <a:tcPr marL="7620" marR="13716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1,746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4320379"/>
                  </a:ext>
                </a:extLst>
              </a:tr>
              <a:tr h="225278">
                <a:tc gridSpan="5"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계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l" defTabSz="633039" rtl="0" eaLnBrk="1" fontAlgn="ctr" latinLnBrk="1" hangingPunct="1"/>
                      <a:endParaRPr lang="ko-KR" alt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42875" marR="9525" marT="9525" marB="0" anchor="ctr">
                    <a:lnL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r" defTabSz="633039" rtl="0" eaLnBrk="1" fontAlgn="ctr" latinLnBrk="1" hangingPunct="1"/>
                      <a:endParaRPr lang="ko-KR" alt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42875" marR="9525" marT="9525" marB="0" anchor="ctr">
                    <a:lnL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r" defTabSz="633039" rtl="0" eaLnBrk="1" fontAlgn="ctr" latinLnBrk="1" hangingPunct="1"/>
                      <a:endParaRPr lang="en-US" altLang="ko-KR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r" defTabSz="633039" rtl="0" eaLnBrk="1" fontAlgn="ctr" latinLnBrk="1" hangingPunct="1"/>
                      <a:endParaRPr lang="en-US" altLang="ko-KR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10,930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0405783"/>
                  </a:ext>
                </a:extLst>
              </a:tr>
            </a:tbl>
          </a:graphicData>
        </a:graphic>
      </p:graphicFrame>
      <p:sp>
        <p:nvSpPr>
          <p:cNvPr id="26" name="사각형: 둥근 모서리 57">
            <a:extLst>
              <a:ext uri="{FF2B5EF4-FFF2-40B4-BE49-F238E27FC236}">
                <a16:creationId xmlns:a16="http://schemas.microsoft.com/office/drawing/2014/main" id="{812AA531-5172-34A0-BC0C-FE32F60059E1}"/>
              </a:ext>
            </a:extLst>
          </p:cNvPr>
          <p:cNvSpPr/>
          <p:nvPr/>
        </p:nvSpPr>
        <p:spPr>
          <a:xfrm>
            <a:off x="575767" y="5682989"/>
            <a:ext cx="4287177" cy="27000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latinLnBrk="1">
              <a:lnSpc>
                <a:spcPts val="1800"/>
              </a:lnSpc>
            </a:pPr>
            <a:r>
              <a:rPr lang="ko-KR" altLang="en-US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맑은 고딕" panose="020B0503020000020004" pitchFamily="50" charset="-127"/>
                <a:cs typeface="Arial" panose="020B0604020202020204" pitchFamily="34" charset="0"/>
              </a:rPr>
              <a:t>안전보건교육 실시 </a:t>
            </a:r>
            <a:r>
              <a:rPr lang="en-US" altLang="ko-KR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맑은 고딕" panose="020B0503020000020004" pitchFamily="50" charset="-127"/>
                <a:cs typeface="Arial" panose="020B0604020202020204" pitchFamily="34" charset="0"/>
              </a:rPr>
              <a:t>(</a:t>
            </a:r>
            <a:r>
              <a:rPr lang="ko-KR" altLang="en-US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맑은 고딕" panose="020B0503020000020004" pitchFamily="50" charset="-127"/>
                <a:cs typeface="Arial" panose="020B0604020202020204" pitchFamily="34" charset="0"/>
              </a:rPr>
              <a:t>오프라인교육 제외</a:t>
            </a:r>
            <a:r>
              <a:rPr lang="en-US" altLang="ko-KR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맑은 고딕" panose="020B0503020000020004" pitchFamily="50" charset="-127"/>
                <a:cs typeface="Arial" panose="020B0604020202020204" pitchFamily="34" charset="0"/>
              </a:rPr>
              <a:t>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869880A-E424-5285-9D43-90AA88499ABE}"/>
              </a:ext>
            </a:extLst>
          </p:cNvPr>
          <p:cNvSpPr txBox="1"/>
          <p:nvPr/>
        </p:nvSpPr>
        <p:spPr>
          <a:xfrm>
            <a:off x="5543469" y="5786790"/>
            <a:ext cx="101239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latinLnBrk="1"/>
            <a:r>
              <a:rPr lang="en-US" altLang="ko-KR" sz="900" dirty="0">
                <a:latin typeface="맑은 고딕"/>
              </a:rPr>
              <a:t>(</a:t>
            </a:r>
            <a:r>
              <a:rPr lang="ko-KR" altLang="en-US" sz="900" dirty="0">
                <a:latin typeface="맑은 고딕"/>
              </a:rPr>
              <a:t>금액단위 </a:t>
            </a:r>
            <a:r>
              <a:rPr lang="en-US" altLang="ko-KR" sz="900" dirty="0">
                <a:latin typeface="맑은 고딕"/>
              </a:rPr>
              <a:t>: </a:t>
            </a:r>
            <a:r>
              <a:rPr lang="ko-KR" altLang="en-US" sz="900" dirty="0">
                <a:latin typeface="맑은 고딕"/>
              </a:rPr>
              <a:t>천원</a:t>
            </a:r>
            <a:r>
              <a:rPr lang="en-US" altLang="ko-KR" sz="900" dirty="0">
                <a:latin typeface="맑은 고딕"/>
              </a:rPr>
              <a:t>)</a:t>
            </a:r>
            <a:endParaRPr lang="ko-KR" altLang="en-US" sz="900" dirty="0">
              <a:latin typeface="맑은 고딕"/>
            </a:endParaRPr>
          </a:p>
        </p:txBody>
      </p:sp>
    </p:spTree>
    <p:extLst>
      <p:ext uri="{BB962C8B-B14F-4D97-AF65-F5344CB8AC3E}">
        <p14:creationId xmlns:p14="http://schemas.microsoft.com/office/powerpoint/2010/main" val="16875686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A617B490-F93C-F265-D321-88A232745447}"/>
              </a:ext>
            </a:extLst>
          </p:cNvPr>
          <p:cNvSpPr txBox="1"/>
          <p:nvPr/>
        </p:nvSpPr>
        <p:spPr>
          <a:xfrm>
            <a:off x="356066" y="2612053"/>
            <a:ext cx="3524173" cy="301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latinLnBrk="1">
              <a:lnSpc>
                <a:spcPts val="1800"/>
              </a:lnSpc>
            </a:pPr>
            <a:r>
              <a:rPr lang="ko-KR" altLang="en-US" sz="13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맑은 고딕" panose="020B0503020000020004" pitchFamily="50" charset="-127"/>
                <a:cs typeface="Arial" panose="020B0604020202020204" pitchFamily="34" charset="0"/>
              </a:rPr>
              <a:t> </a:t>
            </a:r>
            <a:r>
              <a:rPr lang="en-US" altLang="ko-KR" sz="13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맑은 고딕" panose="020B0503020000020004" pitchFamily="50" charset="-127"/>
                <a:cs typeface="Arial" panose="020B0604020202020204" pitchFamily="34" charset="0"/>
              </a:rPr>
              <a:t> </a:t>
            </a:r>
            <a:r>
              <a:rPr lang="en-US" altLang="ko-KR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맑은 고딕" panose="020B0503020000020004" pitchFamily="50" charset="-127"/>
                <a:cs typeface="Arial" panose="020B0604020202020204" pitchFamily="34" charset="0"/>
              </a:rPr>
              <a:t> </a:t>
            </a:r>
            <a:r>
              <a:rPr lang="ko-KR" altLang="en-US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맑은 고딕" panose="020B0503020000020004" pitchFamily="50" charset="-127"/>
                <a:cs typeface="Arial" panose="020B0604020202020204" pitchFamily="34" charset="0"/>
              </a:rPr>
              <a:t>가</a:t>
            </a:r>
            <a:r>
              <a:rPr lang="en-US" altLang="ko-KR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맑은 고딕" panose="020B0503020000020004" pitchFamily="50" charset="-127"/>
                <a:cs typeface="Arial" panose="020B0604020202020204" pitchFamily="34" charset="0"/>
              </a:rPr>
              <a:t>. </a:t>
            </a:r>
            <a:r>
              <a:rPr lang="ko-KR" altLang="en-US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맑은 고딕" panose="020B0503020000020004" pitchFamily="50" charset="-127"/>
                <a:cs typeface="Arial" panose="020B0604020202020204" pitchFamily="34" charset="0"/>
              </a:rPr>
              <a:t>건강검진 </a:t>
            </a:r>
            <a:r>
              <a:rPr lang="ko-KR" altLang="en-US" sz="1200" b="1" dirty="0" err="1">
                <a:ln>
                  <a:solidFill>
                    <a:prstClr val="black">
                      <a:alpha val="0"/>
                    </a:prstClr>
                  </a:solidFill>
                </a:ln>
                <a:latin typeface="맑은 고딕" panose="020B0503020000020004" pitchFamily="50" charset="-127"/>
                <a:cs typeface="Arial" panose="020B0604020202020204" pitchFamily="34" charset="0"/>
              </a:rPr>
              <a:t>위탁현황</a:t>
            </a:r>
            <a:endParaRPr lang="ko-KR" altLang="en-US" sz="1200" b="1" dirty="0">
              <a:ln>
                <a:solidFill>
                  <a:prstClr val="black">
                    <a:alpha val="0"/>
                  </a:prstClr>
                </a:solidFill>
              </a:ln>
              <a:latin typeface="맑은 고딕" panose="020B0503020000020004" pitchFamily="50" charset="-127"/>
              <a:cs typeface="Arial" panose="020B0604020202020204" pitchFamily="34" charset="0"/>
            </a:endParaRPr>
          </a:p>
        </p:txBody>
      </p:sp>
      <p:graphicFrame>
        <p:nvGraphicFramePr>
          <p:cNvPr id="10" name="표 9">
            <a:extLst>
              <a:ext uri="{FF2B5EF4-FFF2-40B4-BE49-F238E27FC236}">
                <a16:creationId xmlns:a16="http://schemas.microsoft.com/office/drawing/2014/main" id="{FE28B9E5-B3E1-2B77-C77B-B82B3A030C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8689592"/>
              </p:ext>
            </p:extLst>
          </p:nvPr>
        </p:nvGraphicFramePr>
        <p:xfrm>
          <a:off x="548636" y="2973724"/>
          <a:ext cx="6007735" cy="620828"/>
        </p:xfrm>
        <a:graphic>
          <a:graphicData uri="http://schemas.openxmlformats.org/drawingml/2006/table">
            <a:tbl>
              <a:tblPr firstRow="1" bandRow="1"/>
              <a:tblGrid>
                <a:gridCol w="1567810">
                  <a:extLst>
                    <a:ext uri="{9D8B030D-6E8A-4147-A177-3AD203B41FA5}">
                      <a16:colId xmlns:a16="http://schemas.microsoft.com/office/drawing/2014/main" val="1519244084"/>
                    </a:ext>
                  </a:extLst>
                </a:gridCol>
                <a:gridCol w="1851659">
                  <a:extLst>
                    <a:ext uri="{9D8B030D-6E8A-4147-A177-3AD203B41FA5}">
                      <a16:colId xmlns:a16="http://schemas.microsoft.com/office/drawing/2014/main" val="175907887"/>
                    </a:ext>
                  </a:extLst>
                </a:gridCol>
                <a:gridCol w="1165858">
                  <a:extLst>
                    <a:ext uri="{9D8B030D-6E8A-4147-A177-3AD203B41FA5}">
                      <a16:colId xmlns:a16="http://schemas.microsoft.com/office/drawing/2014/main" val="3223047449"/>
                    </a:ext>
                  </a:extLst>
                </a:gridCol>
                <a:gridCol w="1422408">
                  <a:extLst>
                    <a:ext uri="{9D8B030D-6E8A-4147-A177-3AD203B41FA5}">
                      <a16:colId xmlns:a16="http://schemas.microsoft.com/office/drawing/2014/main" val="4283776032"/>
                    </a:ext>
                  </a:extLst>
                </a:gridCol>
              </a:tblGrid>
              <a:tr h="310414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한국의학연구소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</a:rPr>
                        <a:t>(KMI)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한국건강관리협회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</a:rPr>
                        <a:t>(KAHP)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원주 성지병원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지역 검진 기관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3920941"/>
                  </a:ext>
                </a:extLst>
              </a:tr>
              <a:tr h="310414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수도권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부산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대구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광주</a:t>
                      </a:r>
                    </a:p>
                  </a:txBody>
                  <a:tcPr marL="13716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dirty="0"/>
                        <a:t>부산</a:t>
                      </a:r>
                      <a:r>
                        <a:rPr lang="en-US" altLang="ko-KR" sz="1000" dirty="0"/>
                        <a:t>,</a:t>
                      </a:r>
                      <a:r>
                        <a:rPr lang="ko-KR" altLang="en-US" sz="1000" dirty="0"/>
                        <a:t>울산</a:t>
                      </a:r>
                      <a:r>
                        <a:rPr lang="en-US" altLang="ko-KR" sz="1000" dirty="0"/>
                        <a:t>,</a:t>
                      </a:r>
                      <a:r>
                        <a:rPr lang="ko-KR" altLang="en-US" sz="1000" dirty="0"/>
                        <a:t>경남</a:t>
                      </a:r>
                      <a:r>
                        <a:rPr lang="en-US" altLang="ko-KR" sz="1000" dirty="0"/>
                        <a:t>,</a:t>
                      </a:r>
                      <a:r>
                        <a:rPr lang="ko-KR" altLang="en-US" sz="1000" dirty="0"/>
                        <a:t>충남</a:t>
                      </a:r>
                      <a:r>
                        <a:rPr lang="en-US" altLang="ko-KR" sz="1000" dirty="0"/>
                        <a:t>,</a:t>
                      </a:r>
                      <a:r>
                        <a:rPr lang="ko-KR" altLang="en-US" sz="1000" dirty="0"/>
                        <a:t>충북</a:t>
                      </a:r>
                      <a:r>
                        <a:rPr lang="en-US" altLang="ko-KR" sz="1000" dirty="0"/>
                        <a:t>,</a:t>
                      </a:r>
                      <a:r>
                        <a:rPr lang="ko-KR" altLang="en-US" sz="1000" dirty="0"/>
                        <a:t>제주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dirty="0"/>
                        <a:t>강원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lvl="0"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그 </a:t>
                      </a:r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외지역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0216535"/>
                  </a:ext>
                </a:extLst>
              </a:tr>
            </a:tbl>
          </a:graphicData>
        </a:graphic>
      </p:graphicFrame>
      <p:graphicFrame>
        <p:nvGraphicFramePr>
          <p:cNvPr id="11" name="표 10">
            <a:extLst>
              <a:ext uri="{FF2B5EF4-FFF2-40B4-BE49-F238E27FC236}">
                <a16:creationId xmlns:a16="http://schemas.microsoft.com/office/drawing/2014/main" id="{91A40019-1163-8EC9-C402-77AA11C34D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2866299"/>
              </p:ext>
            </p:extLst>
          </p:nvPr>
        </p:nvGraphicFramePr>
        <p:xfrm>
          <a:off x="548636" y="4058260"/>
          <a:ext cx="6007735" cy="1394666"/>
        </p:xfrm>
        <a:graphic>
          <a:graphicData uri="http://schemas.openxmlformats.org/drawingml/2006/table">
            <a:tbl>
              <a:tblPr firstRow="1" bandRow="1"/>
              <a:tblGrid>
                <a:gridCol w="822175">
                  <a:extLst>
                    <a:ext uri="{9D8B030D-6E8A-4147-A177-3AD203B41FA5}">
                      <a16:colId xmlns:a16="http://schemas.microsoft.com/office/drawing/2014/main" val="3777021518"/>
                    </a:ext>
                  </a:extLst>
                </a:gridCol>
                <a:gridCol w="2366600">
                  <a:extLst>
                    <a:ext uri="{9D8B030D-6E8A-4147-A177-3AD203B41FA5}">
                      <a16:colId xmlns:a16="http://schemas.microsoft.com/office/drawing/2014/main" val="4198386105"/>
                    </a:ext>
                  </a:extLst>
                </a:gridCol>
                <a:gridCol w="2818960">
                  <a:extLst>
                    <a:ext uri="{9D8B030D-6E8A-4147-A177-3AD203B41FA5}">
                      <a16:colId xmlns:a16="http://schemas.microsoft.com/office/drawing/2014/main" val="968539822"/>
                    </a:ext>
                  </a:extLst>
                </a:gridCol>
              </a:tblGrid>
              <a:tr h="267255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구 분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일반건강진단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특수건강진단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야간작업 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종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8362368"/>
                  </a:ext>
                </a:extLst>
              </a:tr>
              <a:tr h="587593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건강진단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</a:p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결과접수</a:t>
                      </a:r>
                    </a:p>
                  </a:txBody>
                  <a:tcPr marL="13716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l" latinLnBrk="1"/>
                      <a:r>
                        <a:rPr lang="en-US" altLang="ko-KR" sz="10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• </a:t>
                      </a:r>
                      <a:r>
                        <a:rPr lang="en-US" altLang="ko-KR" sz="1000" dirty="0"/>
                        <a:t>30</a:t>
                      </a:r>
                      <a:r>
                        <a:rPr lang="ko-KR" altLang="en-US" sz="1000" dirty="0"/>
                        <a:t>일 이내 결과 접수</a:t>
                      </a:r>
                      <a:r>
                        <a:rPr lang="en-US" altLang="ko-KR" sz="1000" dirty="0"/>
                        <a:t>(</a:t>
                      </a:r>
                      <a:r>
                        <a:rPr lang="ko-KR" altLang="en-US" sz="1000" dirty="0"/>
                        <a:t>직원</a:t>
                      </a:r>
                      <a:r>
                        <a:rPr lang="en-US" altLang="ko-KR" sz="1000" dirty="0"/>
                        <a:t>/</a:t>
                      </a:r>
                      <a:r>
                        <a:rPr lang="ko-KR" altLang="en-US" sz="1000" dirty="0"/>
                        <a:t>회사</a:t>
                      </a:r>
                      <a:r>
                        <a:rPr lang="en-US" altLang="ko-KR" sz="1000" dirty="0"/>
                        <a:t>)</a:t>
                      </a:r>
                    </a:p>
                    <a:p>
                      <a:pPr algn="l" latinLnBrk="1"/>
                      <a:r>
                        <a:rPr lang="en-US" altLang="ko-KR" sz="1000" dirty="0"/>
                        <a:t>※ </a:t>
                      </a:r>
                      <a:r>
                        <a:rPr lang="ko-KR" altLang="en-US" sz="1000" dirty="0"/>
                        <a:t>일반건강진단 결과표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l" latinLnBrk="1"/>
                      <a:r>
                        <a:rPr lang="en-US" altLang="ko-KR" sz="10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• </a:t>
                      </a:r>
                      <a:r>
                        <a:rPr lang="ko-KR" altLang="en-US" sz="1000" dirty="0"/>
                        <a:t>유소견자 발생시 </a:t>
                      </a:r>
                      <a:r>
                        <a:rPr lang="en-US" altLang="ko-KR" sz="1000" dirty="0"/>
                        <a:t>30</a:t>
                      </a:r>
                      <a:r>
                        <a:rPr lang="ko-KR" altLang="en-US" sz="1000" dirty="0"/>
                        <a:t>일 이내 접수</a:t>
                      </a:r>
                      <a:r>
                        <a:rPr lang="en-US" altLang="ko-KR" sz="1000" dirty="0"/>
                        <a:t>(</a:t>
                      </a:r>
                      <a:r>
                        <a:rPr lang="ko-KR" altLang="en-US" sz="1000" dirty="0"/>
                        <a:t>직원</a:t>
                      </a:r>
                      <a:r>
                        <a:rPr lang="en-US" altLang="ko-KR" sz="1000" dirty="0"/>
                        <a:t>/</a:t>
                      </a:r>
                      <a:r>
                        <a:rPr lang="ko-KR" altLang="en-US" sz="1000" dirty="0"/>
                        <a:t>회사</a:t>
                      </a:r>
                      <a:r>
                        <a:rPr lang="en-US" altLang="ko-KR" sz="1000" dirty="0"/>
                        <a:t>)</a:t>
                      </a:r>
                    </a:p>
                    <a:p>
                      <a:pPr algn="l" latinLnBrk="1"/>
                      <a:r>
                        <a:rPr lang="en-US" altLang="ko-KR" sz="10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• </a:t>
                      </a:r>
                      <a:r>
                        <a:rPr lang="en-US" altLang="ko-KR" sz="1000" dirty="0"/>
                        <a:t>30</a:t>
                      </a:r>
                      <a:r>
                        <a:rPr lang="ko-KR" altLang="en-US" sz="1000" dirty="0"/>
                        <a:t>일 이내 고용노동부 제출</a:t>
                      </a:r>
                      <a:endParaRPr lang="en-US" altLang="ko-KR" sz="1000" dirty="0"/>
                    </a:p>
                    <a:p>
                      <a:pPr algn="l" latinLnBrk="1"/>
                      <a:r>
                        <a:rPr lang="en-US" altLang="ko-KR" sz="1000" dirty="0"/>
                        <a:t>※ </a:t>
                      </a:r>
                      <a:r>
                        <a:rPr lang="ko-KR" altLang="en-US" sz="1000" dirty="0"/>
                        <a:t>특수</a:t>
                      </a:r>
                      <a:r>
                        <a:rPr lang="en-US" altLang="ko-KR" sz="1000" dirty="0"/>
                        <a:t>/</a:t>
                      </a:r>
                      <a:r>
                        <a:rPr lang="ko-KR" altLang="en-US" sz="1000" dirty="0" err="1"/>
                        <a:t>배치전</a:t>
                      </a:r>
                      <a:r>
                        <a:rPr lang="en-US" altLang="ko-KR" sz="1000" dirty="0"/>
                        <a:t>/</a:t>
                      </a:r>
                      <a:r>
                        <a:rPr lang="ko-KR" altLang="en-US" sz="1000" dirty="0"/>
                        <a:t>수시</a:t>
                      </a:r>
                      <a:r>
                        <a:rPr lang="en-US" altLang="ko-KR" sz="1000" dirty="0"/>
                        <a:t>/</a:t>
                      </a:r>
                      <a:r>
                        <a:rPr lang="ko-KR" altLang="en-US" sz="1000" dirty="0"/>
                        <a:t>임시</a:t>
                      </a:r>
                      <a:r>
                        <a:rPr lang="en-US" altLang="ko-KR" sz="1000" dirty="0"/>
                        <a:t>/ </a:t>
                      </a:r>
                      <a:r>
                        <a:rPr lang="ko-KR" altLang="en-US" sz="1000" dirty="0"/>
                        <a:t>건강진단 결과표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9478969"/>
                  </a:ext>
                </a:extLst>
              </a:tr>
              <a:tr h="539818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사후관리</a:t>
                      </a:r>
                    </a:p>
                  </a:txBody>
                  <a:tcPr marL="13716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l" latinLnBrk="1"/>
                      <a:r>
                        <a:rPr lang="en-US" altLang="ko-KR" sz="10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• </a:t>
                      </a:r>
                      <a:r>
                        <a:rPr lang="ko-KR" altLang="en-US" sz="1000" dirty="0"/>
                        <a:t>건강진단 결과 결과표 접수 후 중요질병</a:t>
                      </a:r>
                      <a:r>
                        <a:rPr lang="en-US" altLang="ko-KR" sz="1000" dirty="0"/>
                        <a:t>/</a:t>
                      </a:r>
                      <a:r>
                        <a:rPr lang="ko-KR" altLang="en-US" sz="1000" dirty="0"/>
                        <a:t>직업병 질병 유소견자 개별면담</a:t>
                      </a:r>
                      <a:endParaRPr lang="en-US" altLang="ko-KR" sz="1000" dirty="0"/>
                    </a:p>
                    <a:p>
                      <a:pPr algn="l" latinLnBrk="1"/>
                      <a:r>
                        <a:rPr lang="en-US" altLang="ko-KR" sz="10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• </a:t>
                      </a:r>
                      <a:r>
                        <a:rPr lang="ko-KR" altLang="en-US" sz="1000" dirty="0"/>
                        <a:t>유소견자에 대한 건강증진활동 프로그램 계획작성 및 실행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/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8573171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A617B490-F93C-F265-D321-88A232745447}"/>
              </a:ext>
            </a:extLst>
          </p:cNvPr>
          <p:cNvSpPr txBox="1"/>
          <p:nvPr/>
        </p:nvSpPr>
        <p:spPr>
          <a:xfrm>
            <a:off x="356066" y="3717300"/>
            <a:ext cx="6336704" cy="301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latinLnBrk="1">
              <a:lnSpc>
                <a:spcPts val="1800"/>
              </a:lnSpc>
            </a:pPr>
            <a:r>
              <a:rPr lang="ko-KR" altLang="en-US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맑은 고딕" panose="020B0503020000020004" pitchFamily="50" charset="-127"/>
                <a:cs typeface="Arial" panose="020B0604020202020204" pitchFamily="34" charset="0"/>
              </a:rPr>
              <a:t>   나</a:t>
            </a:r>
            <a:r>
              <a:rPr lang="en-US" altLang="ko-KR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맑은 고딕" panose="020B0503020000020004" pitchFamily="50" charset="-127"/>
                <a:cs typeface="Arial" panose="020B0604020202020204" pitchFamily="34" charset="0"/>
              </a:rPr>
              <a:t>. </a:t>
            </a:r>
            <a:r>
              <a:rPr lang="ko-KR" altLang="en-US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맑은 고딕" panose="020B0503020000020004" pitchFamily="50" charset="-127"/>
                <a:cs typeface="Arial" panose="020B0604020202020204" pitchFamily="34" charset="0"/>
              </a:rPr>
              <a:t>건강검진 조치 프로세스</a:t>
            </a: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C4539-36A1-40A8-AE8C-25BF1186A385}" type="slidenum">
              <a:rPr lang="ko-KR" altLang="en-US" smtClean="0"/>
              <a:pPr/>
              <a:t>27</a:t>
            </a:fld>
            <a:endParaRPr lang="ko-KR" alt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645553A-17ED-4FE0-BDF2-C329797D05AE}"/>
              </a:ext>
            </a:extLst>
          </p:cNvPr>
          <p:cNvSpPr txBox="1"/>
          <p:nvPr/>
        </p:nvSpPr>
        <p:spPr>
          <a:xfrm>
            <a:off x="225744" y="443615"/>
            <a:ext cx="5294524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Ⅳ. 2022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년 주요활동 실적</a:t>
            </a:r>
          </a:p>
        </p:txBody>
      </p:sp>
      <p:sp>
        <p:nvSpPr>
          <p:cNvPr id="14" name="모서리가 둥근 직사각형 20">
            <a:extLst>
              <a:ext uri="{FF2B5EF4-FFF2-40B4-BE49-F238E27FC236}">
                <a16:creationId xmlns:a16="http://schemas.microsoft.com/office/drawing/2014/main" id="{FFCA593A-F50F-4A89-3A2F-901FA209EFAE}"/>
              </a:ext>
            </a:extLst>
          </p:cNvPr>
          <p:cNvSpPr/>
          <p:nvPr/>
        </p:nvSpPr>
        <p:spPr>
          <a:xfrm>
            <a:off x="588464" y="1539443"/>
            <a:ext cx="5967907" cy="381542"/>
          </a:xfrm>
          <a:prstGeom prst="roundRect">
            <a:avLst>
              <a:gd name="adj" fmla="val 0"/>
            </a:avLst>
          </a:prstGeom>
          <a:solidFill>
            <a:srgbClr val="4BACC6">
              <a:lumMod val="20000"/>
              <a:lumOff val="80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rtlCol="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fontAlgn="base" latinLnBrk="0">
              <a:lnSpc>
                <a:spcPct val="120000"/>
              </a:lnSpc>
              <a:spcBef>
                <a:spcPts val="600"/>
              </a:spcBef>
              <a:spcAft>
                <a:spcPct val="0"/>
              </a:spcAft>
              <a:defRPr/>
            </a:pPr>
            <a:r>
              <a:rPr kumimoji="1" lang="ko-KR" altLang="en-US" sz="1400" b="1" i="0" u="none" strike="noStrike" kern="1200" cap="none" spc="-4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  산업재해 예방활동 강화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black">
                  <a:lumMod val="85000"/>
                  <a:lumOff val="15000"/>
                </a:prstClr>
              </a:solidFill>
              <a:latin typeface="+mn-ea"/>
            </a:endParaRPr>
          </a:p>
        </p:txBody>
      </p:sp>
      <p:sp>
        <p:nvSpPr>
          <p:cNvPr id="15" name="모서리가 둥근 직사각형 20">
            <a:extLst>
              <a:ext uri="{FF2B5EF4-FFF2-40B4-BE49-F238E27FC236}">
                <a16:creationId xmlns:a16="http://schemas.microsoft.com/office/drawing/2014/main" id="{E9B74933-43D9-3E80-686B-DE4B3C0F2C9D}"/>
              </a:ext>
            </a:extLst>
          </p:cNvPr>
          <p:cNvSpPr/>
          <p:nvPr/>
        </p:nvSpPr>
        <p:spPr>
          <a:xfrm>
            <a:off x="273310" y="1539443"/>
            <a:ext cx="312873" cy="381542"/>
          </a:xfrm>
          <a:prstGeom prst="roundRect">
            <a:avLst>
              <a:gd name="adj" fmla="val 0"/>
            </a:avLst>
          </a:prstGeom>
          <a:solidFill>
            <a:srgbClr val="4F81BD">
              <a:lumMod val="75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rtlCol="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95324" rtl="0" eaLnBrk="1" fontAlgn="base" latinLnBrk="0" hangingPunct="1">
              <a:lnSpc>
                <a:spcPct val="12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400" b="1" i="0" u="none" strike="noStrike" kern="1200" cap="none" spc="-4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ea"/>
                <a:cs typeface="+mn-cs"/>
              </a:rPr>
              <a:t>3</a:t>
            </a:r>
            <a:endParaRPr kumimoji="1" lang="ko-KR" altLang="en-US" sz="1400" b="1" i="0" u="none" strike="noStrike" kern="1200" cap="none" spc="-40" normalizeH="0" baseline="0" noProof="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ea"/>
              <a:cs typeface="+mn-cs"/>
            </a:endParaRPr>
          </a:p>
        </p:txBody>
      </p:sp>
      <p:sp>
        <p:nvSpPr>
          <p:cNvPr id="16" name="사각형: 둥근 모서리 57">
            <a:extLst>
              <a:ext uri="{FF2B5EF4-FFF2-40B4-BE49-F238E27FC236}">
                <a16:creationId xmlns:a16="http://schemas.microsoft.com/office/drawing/2014/main" id="{812AA531-5172-34A0-BC0C-FE32F60059E1}"/>
              </a:ext>
            </a:extLst>
          </p:cNvPr>
          <p:cNvSpPr/>
          <p:nvPr/>
        </p:nvSpPr>
        <p:spPr>
          <a:xfrm>
            <a:off x="575767" y="2151284"/>
            <a:ext cx="4287177" cy="27000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latinLnBrk="1">
              <a:lnSpc>
                <a:spcPts val="1800"/>
              </a:lnSpc>
            </a:pPr>
            <a:r>
              <a:rPr lang="ko-KR" altLang="en-US" sz="1200" b="1" dirty="0" err="1">
                <a:ln>
                  <a:solidFill>
                    <a:prstClr val="black">
                      <a:alpha val="0"/>
                    </a:prstClr>
                  </a:solidFill>
                </a:ln>
                <a:latin typeface="맑은 고딕" panose="020B0503020000020004" pitchFamily="50" charset="-127"/>
                <a:cs typeface="Arial" panose="020B0604020202020204" pitchFamily="34" charset="0"/>
              </a:rPr>
              <a:t>직원건강</a:t>
            </a:r>
            <a:r>
              <a:rPr lang="ko-KR" altLang="en-US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맑은 고딕" panose="020B0503020000020004" pitchFamily="50" charset="-127"/>
                <a:cs typeface="Arial" panose="020B0604020202020204" pitchFamily="34" charset="0"/>
              </a:rPr>
              <a:t> 증진을 위한 건강검진 실시</a:t>
            </a:r>
            <a:endParaRPr lang="en-US" altLang="ko-KR" sz="1200" b="1" dirty="0">
              <a:ln>
                <a:solidFill>
                  <a:prstClr val="black">
                    <a:alpha val="0"/>
                  </a:prstClr>
                </a:solidFill>
              </a:ln>
              <a:latin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D8E96E1-9ADC-5271-2B56-3228B2925873}"/>
              </a:ext>
            </a:extLst>
          </p:cNvPr>
          <p:cNvSpPr txBox="1"/>
          <p:nvPr/>
        </p:nvSpPr>
        <p:spPr>
          <a:xfrm>
            <a:off x="356066" y="5597267"/>
            <a:ext cx="4602296" cy="298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ko-KR" altLang="en-US" sz="1200" b="1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+mn-ea"/>
                <a:cs typeface="Arial" panose="020B0604020202020204" pitchFamily="34" charset="0"/>
              </a:rPr>
              <a:t>  다</a:t>
            </a:r>
            <a:r>
              <a:rPr lang="en-US" altLang="ko-KR" sz="1200" b="1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+mn-ea"/>
                <a:cs typeface="Arial" panose="020B0604020202020204" pitchFamily="34" charset="0"/>
              </a:rPr>
              <a:t>. </a:t>
            </a:r>
            <a:r>
              <a:rPr lang="ko-KR" altLang="en-US" sz="1200" b="1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+mn-ea"/>
                <a:cs typeface="Arial" panose="020B0604020202020204" pitchFamily="34" charset="0"/>
              </a:rPr>
              <a:t>건강검진 실시</a:t>
            </a:r>
            <a:endParaRPr lang="en-US" altLang="ko-KR" sz="1200" b="1" dirty="0">
              <a:ln>
                <a:solidFill>
                  <a:schemeClr val="tx1">
                    <a:alpha val="0"/>
                  </a:schemeClr>
                </a:solidFill>
              </a:ln>
              <a:latin typeface="+mn-ea"/>
              <a:cs typeface="Arial" panose="020B0604020202020204" pitchFamily="34" charset="0"/>
            </a:endParaRPr>
          </a:p>
        </p:txBody>
      </p:sp>
      <p:graphicFrame>
        <p:nvGraphicFramePr>
          <p:cNvPr id="19" name="표 18">
            <a:extLst>
              <a:ext uri="{FF2B5EF4-FFF2-40B4-BE49-F238E27FC236}">
                <a16:creationId xmlns:a16="http://schemas.microsoft.com/office/drawing/2014/main" id="{F99D1B96-B0AA-A17B-45E0-F7767C44ED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6344906"/>
              </p:ext>
            </p:extLst>
          </p:nvPr>
        </p:nvGraphicFramePr>
        <p:xfrm>
          <a:off x="548636" y="5933045"/>
          <a:ext cx="6007229" cy="3496020"/>
        </p:xfrm>
        <a:graphic>
          <a:graphicData uri="http://schemas.openxmlformats.org/drawingml/2006/table">
            <a:tbl>
              <a:tblPr/>
              <a:tblGrid>
                <a:gridCol w="938825">
                  <a:extLst>
                    <a:ext uri="{9D8B030D-6E8A-4147-A177-3AD203B41FA5}">
                      <a16:colId xmlns:a16="http://schemas.microsoft.com/office/drawing/2014/main" val="2001633725"/>
                    </a:ext>
                  </a:extLst>
                </a:gridCol>
                <a:gridCol w="2889693">
                  <a:extLst>
                    <a:ext uri="{9D8B030D-6E8A-4147-A177-3AD203B41FA5}">
                      <a16:colId xmlns:a16="http://schemas.microsoft.com/office/drawing/2014/main" val="1370324081"/>
                    </a:ext>
                  </a:extLst>
                </a:gridCol>
                <a:gridCol w="616183">
                  <a:extLst>
                    <a:ext uri="{9D8B030D-6E8A-4147-A177-3AD203B41FA5}">
                      <a16:colId xmlns:a16="http://schemas.microsoft.com/office/drawing/2014/main" val="3851673073"/>
                    </a:ext>
                  </a:extLst>
                </a:gridCol>
                <a:gridCol w="625011">
                  <a:extLst>
                    <a:ext uri="{9D8B030D-6E8A-4147-A177-3AD203B41FA5}">
                      <a16:colId xmlns:a16="http://schemas.microsoft.com/office/drawing/2014/main" val="899067430"/>
                    </a:ext>
                  </a:extLst>
                </a:gridCol>
                <a:gridCol w="937517">
                  <a:extLst>
                    <a:ext uri="{9D8B030D-6E8A-4147-A177-3AD203B41FA5}">
                      <a16:colId xmlns:a16="http://schemas.microsoft.com/office/drawing/2014/main" val="692457382"/>
                    </a:ext>
                  </a:extLst>
                </a:gridCol>
              </a:tblGrid>
              <a:tr h="245162">
                <a:tc gridSpan="2"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u="none" strike="noStrike" dirty="0">
                          <a:effectLst/>
                          <a:latin typeface="+mn-ea"/>
                          <a:ea typeface="+mn-ea"/>
                        </a:rPr>
                        <a:t>구분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 hMerge="1"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교육과정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인원수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단가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집행금액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8213483"/>
                  </a:ext>
                </a:extLst>
              </a:tr>
              <a:tr h="250066">
                <a:tc rowSpan="6"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실본부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algn="ctr" fontAlgn="ctr"/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스탭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33039" rtl="0" eaLnBrk="1" fontAlgn="ctr" latinLnBrk="1" hangingPunct="1"/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실본부장</a:t>
                      </a:r>
                    </a:p>
                  </a:txBody>
                  <a:tcPr marL="14287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1" algn="ctr" defTabSz="633039" rtl="0" eaLnBrk="1" fontAlgn="ctr" latinLnBrk="1" hangingPunct="1"/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1"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500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1" algn="ctr" rtl="0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3,500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8280383"/>
                  </a:ext>
                </a:extLst>
              </a:tr>
              <a:tr h="250066">
                <a:tc vMerge="1"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33039" rtl="0" eaLnBrk="1" fontAlgn="ctr" latinLnBrk="1" hangingPunct="1"/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실본부장 배우자</a:t>
                      </a:r>
                    </a:p>
                  </a:txBody>
                  <a:tcPr marL="14287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1" algn="ctr" defTabSz="633039" rtl="0" eaLnBrk="1" fontAlgn="ctr" latinLnBrk="1" hangingPunct="1"/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1"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500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1" algn="ctr" rtl="0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3,500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4982469"/>
                  </a:ext>
                </a:extLst>
              </a:tr>
              <a:tr h="250066">
                <a:tc vMerge="1"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33039" rtl="0" eaLnBrk="1" fontAlgn="ctr" latinLnBrk="1" hangingPunct="1"/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단장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팀장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지사장</a:t>
                      </a:r>
                    </a:p>
                  </a:txBody>
                  <a:tcPr marL="14287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1" algn="ctr" defTabSz="633039" rtl="0" eaLnBrk="1" fontAlgn="ctr" latinLnBrk="1" hangingPunct="1"/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16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1"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1"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4,800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0982067"/>
                  </a:ext>
                </a:extLst>
              </a:tr>
              <a:tr h="250066">
                <a:tc vMerge="1"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33039" rtl="0" eaLnBrk="1" fontAlgn="ctr" latinLnBrk="1" hangingPunct="1"/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단장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팀장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지사장 배우자</a:t>
                      </a:r>
                    </a:p>
                  </a:txBody>
                  <a:tcPr marL="14287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1" algn="ctr" defTabSz="633039" rtl="0" eaLnBrk="1" fontAlgn="ctr" latinLnBrk="1" hangingPunct="1"/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12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1"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1"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2,400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3502161"/>
                  </a:ext>
                </a:extLst>
              </a:tr>
              <a:tr h="250066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33039" rtl="0" eaLnBrk="1" fontAlgn="ctr" latinLnBrk="1" hangingPunct="1"/>
                      <a:r>
                        <a:rPr lang="ko-KR" altLang="en-US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실본부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스탭</a:t>
                      </a:r>
                      <a:endParaRPr lang="ko-KR" alt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4287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1" algn="ctr" defTabSz="633039" rtl="0" eaLnBrk="1" fontAlgn="ctr" latinLnBrk="1" hangingPunct="1"/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31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1"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1"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6,200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3266202"/>
                  </a:ext>
                </a:extLst>
              </a:tr>
              <a:tr h="250066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33039" rtl="0" eaLnBrk="1" fontAlgn="ctr" latinLnBrk="1" hangingPunct="1"/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소계</a:t>
                      </a:r>
                    </a:p>
                  </a:txBody>
                  <a:tcPr marL="14287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1" algn="ctr" defTabSz="633039" rtl="0" eaLnBrk="1" fontAlgn="ctr" latinLnBrk="1" hangingPunct="1"/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73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1"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1"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20,400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7300120"/>
                  </a:ext>
                </a:extLst>
              </a:tr>
              <a:tr h="250066"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현장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33039" rtl="0" eaLnBrk="1" fontAlgn="ctr" latinLnBrk="1" hangingPunct="1"/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지사장</a:t>
                      </a:r>
                    </a:p>
                  </a:txBody>
                  <a:tcPr marL="14287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1" algn="ctr" defTabSz="633039" rtl="0" eaLnBrk="1" fontAlgn="ctr" latinLnBrk="1" hangingPunct="1"/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4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1"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1"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1,200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2164776"/>
                  </a:ext>
                </a:extLst>
              </a:tr>
              <a:tr h="25006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633039" rtl="0" eaLnBrk="1" fontAlgn="ctr" latinLnBrk="1" hangingPunct="1"/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지사장 배우자</a:t>
                      </a:r>
                    </a:p>
                  </a:txBody>
                  <a:tcPr marL="14287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1" algn="ctr" defTabSz="633039" rtl="0" eaLnBrk="1" fontAlgn="ctr" latinLnBrk="1" hangingPunct="1"/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4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1"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1"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800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775808"/>
                  </a:ext>
                </a:extLst>
              </a:tr>
              <a:tr h="25006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633039" rtl="0" eaLnBrk="1" fontAlgn="ctr" latinLnBrk="1" hangingPunct="1"/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전문 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FM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분야</a:t>
                      </a:r>
                    </a:p>
                  </a:txBody>
                  <a:tcPr marL="14287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1" algn="ctr" defTabSz="633039" rtl="0" eaLnBrk="1" fontAlgn="ctr" latinLnBrk="1" hangingPunct="1"/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34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1"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1"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6,800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9681693"/>
                  </a:ext>
                </a:extLst>
              </a:tr>
              <a:tr h="25006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633039" rtl="0" eaLnBrk="1" fontAlgn="ctr" latinLnBrk="1" hangingPunct="1"/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인프라</a:t>
                      </a:r>
                    </a:p>
                  </a:txBody>
                  <a:tcPr marL="14287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1" algn="ctr" defTabSz="633039" rtl="0" eaLnBrk="1" fontAlgn="ctr" latinLnBrk="1" hangingPunct="1"/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44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1"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1"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8,800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6008630"/>
                  </a:ext>
                </a:extLst>
              </a:tr>
              <a:tr h="25006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633039" rtl="0" eaLnBrk="1" fontAlgn="ctr" latinLnBrk="1" hangingPunct="1"/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FM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분야 </a:t>
                      </a:r>
                      <a:r>
                        <a:rPr lang="ko-KR" altLang="en-US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전직원</a:t>
                      </a:r>
                      <a:endParaRPr lang="ko-KR" alt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4287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1" algn="ctr" defTabSz="633039" rtl="0" eaLnBrk="1" fontAlgn="ctr" latinLnBrk="1" hangingPunct="1"/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1,279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1"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1"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63,950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5900777"/>
                  </a:ext>
                </a:extLst>
              </a:tr>
              <a:tr h="25006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633039" rtl="0" eaLnBrk="1" fontAlgn="ctr" latinLnBrk="1" hangingPunct="1"/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소계</a:t>
                      </a:r>
                    </a:p>
                  </a:txBody>
                  <a:tcPr marL="14287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1" algn="ctr" defTabSz="633039" rtl="0" eaLnBrk="1" fontAlgn="ctr" latinLnBrk="1" hangingPunct="1"/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1,365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1"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1"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81,550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9238753"/>
                  </a:ext>
                </a:extLst>
              </a:tr>
              <a:tr h="250066">
                <a:tc>
                  <a:txBody>
                    <a:bodyPr/>
                    <a:lstStyle/>
                    <a:p>
                      <a:pPr algn="ctr" fontAlgn="ctr"/>
                      <a:endParaRPr lang="ko-KR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33039" rtl="0" eaLnBrk="1" fontAlgn="ctr" latinLnBrk="1" hangingPunct="1"/>
                      <a:r>
                        <a:rPr lang="ko-KR" altLang="en-US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계</a:t>
                      </a:r>
                    </a:p>
                  </a:txBody>
                  <a:tcPr marL="14287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33039" rtl="0" eaLnBrk="1" fontAlgn="ctr" latinLnBrk="1" hangingPunct="1"/>
                      <a:r>
                        <a:rPr lang="en-US" altLang="ko-KR" sz="10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1,438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33039" rtl="0" eaLnBrk="1" fontAlgn="ctr" latinLnBrk="1" hangingPunct="1"/>
                      <a:r>
                        <a:rPr lang="ko-KR" altLang="en-US" sz="10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1" algn="ctr" rtl="0" fontAlgn="ctr"/>
                      <a:r>
                        <a:rPr lang="en-US" altLang="ko-KR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101,950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2587217"/>
                  </a:ext>
                </a:extLst>
              </a:tr>
            </a:tbl>
          </a:graphicData>
        </a:graphic>
      </p:graphicFrame>
      <p:sp>
        <p:nvSpPr>
          <p:cNvPr id="20" name="TextBox 19">
            <a:extLst>
              <a:ext uri="{FF2B5EF4-FFF2-40B4-BE49-F238E27FC236}">
                <a16:creationId xmlns:a16="http://schemas.microsoft.com/office/drawing/2014/main" id="{8D58604F-545E-531C-1214-65ED00E6BED6}"/>
              </a:ext>
            </a:extLst>
          </p:cNvPr>
          <p:cNvSpPr txBox="1"/>
          <p:nvPr/>
        </p:nvSpPr>
        <p:spPr>
          <a:xfrm>
            <a:off x="5543470" y="5702212"/>
            <a:ext cx="101239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/>
              <a:t>(</a:t>
            </a:r>
            <a:r>
              <a:rPr lang="ko-KR" altLang="en-US" sz="900" dirty="0"/>
              <a:t>금액단위 </a:t>
            </a:r>
            <a:r>
              <a:rPr lang="en-US" altLang="ko-KR" sz="900" dirty="0"/>
              <a:t>: </a:t>
            </a:r>
            <a:r>
              <a:rPr lang="ko-KR" altLang="en-US" sz="900" dirty="0"/>
              <a:t>천원</a:t>
            </a:r>
            <a:r>
              <a:rPr lang="en-US" altLang="ko-KR" sz="900" dirty="0"/>
              <a:t>)</a:t>
            </a:r>
            <a:endParaRPr lang="ko-KR" altLang="en-US" sz="900" dirty="0"/>
          </a:p>
        </p:txBody>
      </p:sp>
    </p:spTree>
    <p:extLst>
      <p:ext uri="{BB962C8B-B14F-4D97-AF65-F5344CB8AC3E}">
        <p14:creationId xmlns:p14="http://schemas.microsoft.com/office/powerpoint/2010/main" val="355060981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1645553A-17ED-4FE0-BDF2-C329797D05AE}"/>
              </a:ext>
            </a:extLst>
          </p:cNvPr>
          <p:cNvSpPr txBox="1"/>
          <p:nvPr/>
        </p:nvSpPr>
        <p:spPr>
          <a:xfrm>
            <a:off x="225744" y="443615"/>
            <a:ext cx="5294524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Ⅳ. 2022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년 주요활동 실적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2B5250C8-59AD-7D7C-54E6-964D65655F1A}"/>
              </a:ext>
            </a:extLst>
          </p:cNvPr>
          <p:cNvSpPr/>
          <p:nvPr/>
        </p:nvSpPr>
        <p:spPr>
          <a:xfrm>
            <a:off x="330200" y="2009158"/>
            <a:ext cx="63373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29544" latinLnBrk="1">
              <a:lnSpc>
                <a:spcPts val="1800"/>
              </a:lnSpc>
            </a:pPr>
            <a:r>
              <a:rPr lang="ko-KR" altLang="en-US" sz="1200" b="1" dirty="0">
                <a:latin typeface="+mn-ea"/>
              </a:rPr>
              <a:t>   가</a:t>
            </a:r>
            <a:r>
              <a:rPr lang="en-US" altLang="ko-KR" sz="1200" b="1" dirty="0">
                <a:latin typeface="+mn-ea"/>
              </a:rPr>
              <a:t>. </a:t>
            </a:r>
            <a:r>
              <a:rPr lang="ko-KR" altLang="en-US" sz="1200" b="1" dirty="0">
                <a:latin typeface="+mn-ea"/>
              </a:rPr>
              <a:t>컨설팅 실시</a:t>
            </a:r>
            <a:r>
              <a:rPr lang="en-US" altLang="ko-KR" sz="1200" b="1" dirty="0">
                <a:latin typeface="+mn-ea"/>
              </a:rPr>
              <a:t>(2022. 4. 1 ~ 6.30, </a:t>
            </a:r>
            <a:r>
              <a:rPr lang="ko-KR" altLang="en-US" sz="1200" b="1" dirty="0">
                <a:latin typeface="+mn-ea"/>
              </a:rPr>
              <a:t>매주</a:t>
            </a:r>
            <a:r>
              <a:rPr lang="en-US" altLang="ko-KR" sz="1200" b="1" dirty="0">
                <a:latin typeface="+mn-ea"/>
              </a:rPr>
              <a:t>1</a:t>
            </a:r>
            <a:r>
              <a:rPr lang="ko-KR" altLang="en-US" sz="1200" b="1" dirty="0">
                <a:latin typeface="+mn-ea"/>
              </a:rPr>
              <a:t>회 </a:t>
            </a:r>
            <a:r>
              <a:rPr lang="en-US" altLang="ko-KR" sz="1200" b="1" dirty="0">
                <a:latin typeface="+mn-ea"/>
              </a:rPr>
              <a:t>/ </a:t>
            </a:r>
            <a:r>
              <a:rPr lang="ko-KR" altLang="en-US" sz="1200" b="1" dirty="0">
                <a:latin typeface="+mn-ea"/>
              </a:rPr>
              <a:t>총</a:t>
            </a:r>
            <a:r>
              <a:rPr lang="en-US" altLang="ko-KR" sz="1200" b="1" dirty="0">
                <a:latin typeface="+mn-ea"/>
              </a:rPr>
              <a:t>12</a:t>
            </a:r>
            <a:r>
              <a:rPr lang="ko-KR" altLang="en-US" sz="1200" b="1" dirty="0">
                <a:latin typeface="+mn-ea"/>
              </a:rPr>
              <a:t>회</a:t>
            </a:r>
            <a:r>
              <a:rPr lang="en-US" altLang="ko-KR" sz="1200" b="1" dirty="0">
                <a:latin typeface="+mn-ea"/>
              </a:rPr>
              <a:t>)</a:t>
            </a:r>
            <a:r>
              <a:rPr lang="ko-KR" altLang="en-US" sz="1200" b="1" dirty="0">
                <a:latin typeface="+mn-ea"/>
              </a:rPr>
              <a:t> </a:t>
            </a:r>
            <a:endParaRPr lang="en-US" altLang="ko-KR" sz="1200" b="1" dirty="0">
              <a:latin typeface="+mn-ea"/>
            </a:endParaRPr>
          </a:p>
          <a:p>
            <a:pPr defTabSz="829544" latinLnBrk="1">
              <a:lnSpc>
                <a:spcPts val="1800"/>
              </a:lnSpc>
            </a:pPr>
            <a:endParaRPr lang="en-US" altLang="ko-KR" sz="1200" b="1" dirty="0">
              <a:latin typeface="+mn-ea"/>
            </a:endParaRPr>
          </a:p>
          <a:p>
            <a:pPr defTabSz="829544" latinLnBrk="1">
              <a:lnSpc>
                <a:spcPts val="1800"/>
              </a:lnSpc>
            </a:pPr>
            <a:r>
              <a:rPr lang="ko-KR" altLang="en-US" sz="1200" b="1" dirty="0">
                <a:latin typeface="+mn-ea"/>
              </a:rPr>
              <a:t>   </a:t>
            </a:r>
            <a:endParaRPr lang="en-US" altLang="ko-KR" sz="1200" b="1" dirty="0">
              <a:latin typeface="+mn-ea"/>
            </a:endParaRPr>
          </a:p>
          <a:p>
            <a:pPr defTabSz="829544" latinLnBrk="1">
              <a:lnSpc>
                <a:spcPts val="1800"/>
              </a:lnSpc>
            </a:pPr>
            <a:endParaRPr lang="en-US" altLang="ko-KR" sz="1200" b="1" dirty="0">
              <a:latin typeface="+mn-ea"/>
            </a:endParaRPr>
          </a:p>
          <a:p>
            <a:pPr defTabSz="829544" latinLnBrk="1">
              <a:lnSpc>
                <a:spcPts val="1200"/>
              </a:lnSpc>
            </a:pPr>
            <a:endParaRPr lang="en-US" altLang="ko-KR" sz="1200" b="1" dirty="0">
              <a:latin typeface="+mn-ea"/>
            </a:endParaRPr>
          </a:p>
          <a:p>
            <a:pPr defTabSz="829544" latinLnBrk="1">
              <a:lnSpc>
                <a:spcPts val="2000"/>
              </a:lnSpc>
            </a:pPr>
            <a:r>
              <a:rPr lang="en-US" altLang="ko-KR" sz="1200" b="1" dirty="0">
                <a:latin typeface="+mn-ea"/>
              </a:rPr>
              <a:t>   </a:t>
            </a:r>
            <a:r>
              <a:rPr lang="ko-KR" altLang="en-US" sz="1200" b="1" dirty="0">
                <a:latin typeface="+mn-ea"/>
              </a:rPr>
              <a:t>나</a:t>
            </a:r>
            <a:r>
              <a:rPr lang="en-US" altLang="ko-KR" sz="1200" b="1" dirty="0">
                <a:latin typeface="+mn-ea"/>
              </a:rPr>
              <a:t>. </a:t>
            </a:r>
            <a:r>
              <a:rPr lang="ko-KR" altLang="en-US" sz="1200" b="1" dirty="0">
                <a:latin typeface="+mn-ea"/>
              </a:rPr>
              <a:t>컨설팅 주요내용</a:t>
            </a:r>
            <a:r>
              <a:rPr lang="en-US" altLang="ko-KR" sz="1200" b="1" dirty="0">
                <a:latin typeface="+mn-ea"/>
              </a:rPr>
              <a:t>(2022</a:t>
            </a:r>
            <a:r>
              <a:rPr lang="ko-KR" altLang="en-US" sz="1200" b="1" dirty="0">
                <a:latin typeface="+mn-ea"/>
              </a:rPr>
              <a:t>년도 산업안전보건 운영계획 참조</a:t>
            </a:r>
            <a:r>
              <a:rPr lang="en-US" altLang="ko-KR" sz="1200" b="1" dirty="0">
                <a:latin typeface="+mn-ea"/>
              </a:rPr>
              <a:t>)</a:t>
            </a:r>
          </a:p>
          <a:p>
            <a:pPr defTabSz="829544" latinLnBrk="1">
              <a:lnSpc>
                <a:spcPts val="2000"/>
              </a:lnSpc>
            </a:pPr>
            <a:r>
              <a:rPr lang="en-US" altLang="ko-KR" sz="1200" b="1" dirty="0">
                <a:latin typeface="+mn-ea"/>
              </a:rPr>
              <a:t>      </a:t>
            </a:r>
            <a:r>
              <a:rPr lang="en-US" altLang="ko-KR" sz="1200" dirty="0">
                <a:latin typeface="+mn-ea"/>
              </a:rPr>
              <a:t>O </a:t>
            </a:r>
            <a:r>
              <a:rPr lang="ko-KR" altLang="en-US" sz="1200" dirty="0">
                <a:latin typeface="+mn-ea"/>
              </a:rPr>
              <a:t>안전보건 관리체계 진단</a:t>
            </a:r>
            <a:endParaRPr lang="en-US" altLang="ko-KR" sz="1200" dirty="0">
              <a:latin typeface="+mn-ea"/>
            </a:endParaRPr>
          </a:p>
          <a:p>
            <a:pPr defTabSz="829544" latinLnBrk="1">
              <a:lnSpc>
                <a:spcPts val="2000"/>
              </a:lnSpc>
            </a:pPr>
            <a:r>
              <a:rPr lang="en-US" altLang="ko-KR" sz="1200" dirty="0">
                <a:latin typeface="+mn-ea"/>
              </a:rPr>
              <a:t>      O </a:t>
            </a:r>
            <a:r>
              <a:rPr lang="ko-KR" altLang="en-US" sz="1200" dirty="0">
                <a:latin typeface="+mn-ea"/>
              </a:rPr>
              <a:t>안전보건 관리체계 구축 및 이행</a:t>
            </a:r>
            <a:endParaRPr lang="en-US" altLang="ko-KR" sz="1200" dirty="0">
              <a:latin typeface="+mn-ea"/>
            </a:endParaRPr>
          </a:p>
          <a:p>
            <a:pPr defTabSz="829544" latinLnBrk="1">
              <a:lnSpc>
                <a:spcPts val="2000"/>
              </a:lnSpc>
            </a:pPr>
            <a:r>
              <a:rPr lang="en-US" altLang="ko-KR" sz="1200" dirty="0">
                <a:latin typeface="+mn-ea"/>
              </a:rPr>
              <a:t>      O </a:t>
            </a:r>
            <a:r>
              <a:rPr lang="ko-KR" altLang="en-US" sz="1200" dirty="0">
                <a:latin typeface="+mn-ea"/>
              </a:rPr>
              <a:t>재해 발생시 재발방지 대책 수립 및 그 이행에 관한 조치</a:t>
            </a:r>
            <a:endParaRPr lang="en-US" altLang="ko-KR" sz="1200" dirty="0">
              <a:latin typeface="+mn-ea"/>
            </a:endParaRPr>
          </a:p>
          <a:p>
            <a:pPr defTabSz="829544" latinLnBrk="1">
              <a:lnSpc>
                <a:spcPts val="2000"/>
              </a:lnSpc>
            </a:pPr>
            <a:r>
              <a:rPr lang="en-US" altLang="ko-KR" sz="1200" dirty="0">
                <a:latin typeface="+mn-ea"/>
              </a:rPr>
              <a:t>      O </a:t>
            </a:r>
            <a:r>
              <a:rPr lang="ko-KR" altLang="en-US" sz="1200" dirty="0">
                <a:latin typeface="+mn-ea"/>
              </a:rPr>
              <a:t>안전보건 관계 법령상 의무이행에 필요한 관리상의 조치</a:t>
            </a:r>
            <a:endParaRPr lang="en-US" altLang="ko-KR" sz="1200" dirty="0">
              <a:latin typeface="+mn-ea"/>
            </a:endParaRPr>
          </a:p>
          <a:p>
            <a:pPr defTabSz="829544" latinLnBrk="1">
              <a:lnSpc>
                <a:spcPts val="2000"/>
              </a:lnSpc>
            </a:pPr>
            <a:r>
              <a:rPr lang="en-US" altLang="ko-KR" sz="1200" dirty="0">
                <a:latin typeface="+mn-ea"/>
              </a:rPr>
              <a:t>      O </a:t>
            </a:r>
            <a:r>
              <a:rPr lang="ko-KR" altLang="en-US" sz="1200" dirty="0">
                <a:latin typeface="+mn-ea"/>
              </a:rPr>
              <a:t>도급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용역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위탁 등 관계에서의 안전 및 보건 확보 의무</a:t>
            </a:r>
            <a:endParaRPr lang="en-US" altLang="ko-KR" sz="1200" dirty="0">
              <a:latin typeface="+mn-ea"/>
            </a:endParaRPr>
          </a:p>
          <a:p>
            <a:pPr defTabSz="829544" latinLnBrk="1">
              <a:lnSpc>
                <a:spcPts val="1200"/>
              </a:lnSpc>
            </a:pPr>
            <a:endParaRPr lang="en-US" altLang="ko-KR" sz="1200" dirty="0">
              <a:latin typeface="+mn-ea"/>
            </a:endParaRPr>
          </a:p>
          <a:p>
            <a:pPr defTabSz="829544" latinLnBrk="1">
              <a:lnSpc>
                <a:spcPts val="1800"/>
              </a:lnSpc>
            </a:pPr>
            <a:r>
              <a:rPr lang="ko-KR" altLang="en-US" sz="1200" b="1" dirty="0">
                <a:latin typeface="+mn-ea"/>
              </a:rPr>
              <a:t>   다</a:t>
            </a:r>
            <a:r>
              <a:rPr lang="en-US" altLang="ko-KR" sz="1200" b="1" dirty="0">
                <a:latin typeface="+mn-ea"/>
              </a:rPr>
              <a:t>. </a:t>
            </a:r>
            <a:r>
              <a:rPr lang="ko-KR" altLang="en-US" sz="1200" b="1" dirty="0">
                <a:latin typeface="+mn-ea"/>
              </a:rPr>
              <a:t>컨설팅 소요비용 </a:t>
            </a:r>
            <a:r>
              <a:rPr lang="en-US" altLang="ko-KR" sz="1200" b="1" dirty="0">
                <a:latin typeface="+mn-ea"/>
              </a:rPr>
              <a:t>: 19,920</a:t>
            </a:r>
            <a:r>
              <a:rPr lang="ko-KR" altLang="en-US" sz="1200" b="1" dirty="0">
                <a:latin typeface="+mn-ea"/>
              </a:rPr>
              <a:t>천원</a:t>
            </a:r>
            <a:r>
              <a:rPr lang="en-US" altLang="ko-KR" sz="1200" b="1" dirty="0">
                <a:latin typeface="+mn-ea"/>
              </a:rPr>
              <a:t>(VAT</a:t>
            </a:r>
            <a:r>
              <a:rPr lang="ko-KR" altLang="en-US" sz="1200" b="1" dirty="0">
                <a:latin typeface="+mn-ea"/>
              </a:rPr>
              <a:t>별도</a:t>
            </a:r>
            <a:r>
              <a:rPr lang="en-US" altLang="ko-KR" sz="1200" b="1" dirty="0">
                <a:latin typeface="+mn-ea"/>
              </a:rPr>
              <a:t>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1C6411-A9E1-AE28-34E2-03B5618C361E}"/>
              </a:ext>
            </a:extLst>
          </p:cNvPr>
          <p:cNvSpPr txBox="1"/>
          <p:nvPr/>
        </p:nvSpPr>
        <p:spPr>
          <a:xfrm>
            <a:off x="378204" y="5539524"/>
            <a:ext cx="6336704" cy="17338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latinLnBrk="1">
              <a:lnSpc>
                <a:spcPts val="1200"/>
              </a:lnSpc>
            </a:pPr>
            <a:r>
              <a:rPr lang="en-US" altLang="ko-KR" sz="13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맑은 고딕" panose="020B0503020000020004" pitchFamily="50" charset="-127"/>
                <a:cs typeface="Arial" panose="020B0604020202020204" pitchFamily="34" charset="0"/>
              </a:rPr>
              <a:t> </a:t>
            </a:r>
          </a:p>
          <a:p>
            <a:pPr defTabSz="829544" latinLnBrk="1">
              <a:lnSpc>
                <a:spcPts val="1800"/>
              </a:lnSpc>
            </a:pPr>
            <a:r>
              <a:rPr lang="en-US" altLang="ko-KR" sz="1200" b="1" dirty="0">
                <a:latin typeface="맑은 고딕"/>
              </a:rPr>
              <a:t>  </a:t>
            </a:r>
            <a:r>
              <a:rPr lang="ko-KR" altLang="en-US" sz="1200" b="1" dirty="0">
                <a:latin typeface="맑은 고딕"/>
              </a:rPr>
              <a:t>가</a:t>
            </a:r>
            <a:r>
              <a:rPr lang="en-US" altLang="ko-KR" sz="1200" b="1" dirty="0">
                <a:latin typeface="맑은 고딕"/>
              </a:rPr>
              <a:t>. </a:t>
            </a:r>
            <a:r>
              <a:rPr lang="ko-KR" altLang="en-US" sz="1200" b="1" dirty="0">
                <a:latin typeface="맑은 고딕"/>
              </a:rPr>
              <a:t>주     관 </a:t>
            </a:r>
            <a:r>
              <a:rPr lang="en-US" altLang="ko-KR" sz="1200" dirty="0">
                <a:latin typeface="맑은 고딕"/>
              </a:rPr>
              <a:t>: </a:t>
            </a:r>
            <a:r>
              <a:rPr lang="ko-KR" altLang="en-US" sz="1200" dirty="0">
                <a:latin typeface="맑은 고딕"/>
              </a:rPr>
              <a:t>사단법인 </a:t>
            </a:r>
            <a:r>
              <a:rPr lang="ko-KR" altLang="en-US" sz="1200" dirty="0" err="1">
                <a:latin typeface="맑은 고딕"/>
              </a:rPr>
              <a:t>한국퍼실리티매니지먼트</a:t>
            </a:r>
            <a:r>
              <a:rPr lang="ko-KR" altLang="en-US" sz="1200" dirty="0">
                <a:latin typeface="맑은 고딕"/>
              </a:rPr>
              <a:t> 학회</a:t>
            </a:r>
            <a:endParaRPr lang="en-US" altLang="ko-KR" sz="1200" dirty="0">
              <a:latin typeface="맑은 고딕"/>
            </a:endParaRPr>
          </a:p>
          <a:p>
            <a:pPr defTabSz="829544" latinLnBrk="1">
              <a:lnSpc>
                <a:spcPts val="1000"/>
              </a:lnSpc>
            </a:pPr>
            <a:endParaRPr lang="en-US" altLang="ko-KR" sz="1200" dirty="0">
              <a:latin typeface="맑은 고딕"/>
            </a:endParaRPr>
          </a:p>
          <a:p>
            <a:pPr defTabSz="829544" latinLnBrk="1">
              <a:lnSpc>
                <a:spcPts val="1800"/>
              </a:lnSpc>
            </a:pPr>
            <a:r>
              <a:rPr lang="en-US" altLang="ko-KR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맑은 고딕" panose="020B0503020000020004" pitchFamily="50" charset="-127"/>
                <a:cs typeface="Arial" panose="020B0604020202020204" pitchFamily="34" charset="0"/>
              </a:rPr>
              <a:t>  </a:t>
            </a:r>
            <a:r>
              <a:rPr lang="ko-KR" altLang="en-US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맑은 고딕" panose="020B0503020000020004" pitchFamily="50" charset="-127"/>
                <a:cs typeface="Arial" panose="020B0604020202020204" pitchFamily="34" charset="0"/>
              </a:rPr>
              <a:t>나</a:t>
            </a:r>
            <a:r>
              <a:rPr lang="en-US" altLang="ko-KR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맑은 고딕" panose="020B0503020000020004" pitchFamily="50" charset="-127"/>
                <a:cs typeface="Arial" panose="020B0604020202020204" pitchFamily="34" charset="0"/>
              </a:rPr>
              <a:t>. </a:t>
            </a:r>
            <a:r>
              <a:rPr lang="ko-KR" altLang="en-US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맑은 고딕" panose="020B0503020000020004" pitchFamily="50" charset="-127"/>
                <a:cs typeface="Arial" panose="020B0604020202020204" pitchFamily="34" charset="0"/>
              </a:rPr>
              <a:t>시상부문 </a:t>
            </a:r>
            <a:r>
              <a:rPr lang="en-US" altLang="ko-KR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맑은 고딕" panose="020B0503020000020004" pitchFamily="50" charset="-127"/>
                <a:cs typeface="Arial" panose="020B0604020202020204" pitchFamily="34" charset="0"/>
              </a:rPr>
              <a:t>: </a:t>
            </a:r>
            <a:r>
              <a:rPr lang="ko-KR" altLang="en-US" sz="1200" dirty="0">
                <a:ln>
                  <a:solidFill>
                    <a:prstClr val="black">
                      <a:alpha val="0"/>
                    </a:prstClr>
                  </a:solidFill>
                </a:ln>
                <a:latin typeface="맑은 고딕" panose="020B0503020000020004" pitchFamily="50" charset="-127"/>
                <a:cs typeface="Arial" panose="020B0604020202020204" pitchFamily="34" charset="0"/>
              </a:rPr>
              <a:t>건축물안전관리부문</a:t>
            </a:r>
            <a:r>
              <a:rPr lang="en-US" altLang="ko-KR" sz="1200" dirty="0">
                <a:ln>
                  <a:solidFill>
                    <a:prstClr val="black">
                      <a:alpha val="0"/>
                    </a:prstClr>
                  </a:solidFill>
                </a:ln>
                <a:latin typeface="맑은 고딕" panose="020B0503020000020004" pitchFamily="50" charset="-127"/>
                <a:cs typeface="Arial" panose="020B0604020202020204" pitchFamily="34" charset="0"/>
              </a:rPr>
              <a:t> </a:t>
            </a:r>
            <a:r>
              <a:rPr lang="ko-KR" altLang="en-US" sz="1200" dirty="0">
                <a:ln>
                  <a:solidFill>
                    <a:prstClr val="black">
                      <a:alpha val="0"/>
                    </a:prstClr>
                  </a:solidFill>
                </a:ln>
                <a:latin typeface="맑은 고딕" panose="020B0503020000020004" pitchFamily="50" charset="-127"/>
                <a:cs typeface="Arial" panose="020B0604020202020204" pitchFamily="34" charset="0"/>
              </a:rPr>
              <a:t>한국</a:t>
            </a:r>
            <a:r>
              <a:rPr lang="en-US" altLang="ko-KR" sz="1200" dirty="0">
                <a:ln>
                  <a:solidFill>
                    <a:prstClr val="black">
                      <a:alpha val="0"/>
                    </a:prstClr>
                  </a:solidFill>
                </a:ln>
                <a:latin typeface="맑은 고딕" panose="020B0503020000020004" pitchFamily="50" charset="-127"/>
                <a:cs typeface="Arial" panose="020B0604020202020204" pitchFamily="34" charset="0"/>
              </a:rPr>
              <a:t>FM </a:t>
            </a:r>
            <a:r>
              <a:rPr lang="ko-KR" altLang="en-US" sz="1200" dirty="0">
                <a:ln>
                  <a:solidFill>
                    <a:prstClr val="black">
                      <a:alpha val="0"/>
                    </a:prstClr>
                  </a:solidFill>
                </a:ln>
                <a:latin typeface="맑은 고딕" panose="020B0503020000020004" pitchFamily="50" charset="-127"/>
                <a:cs typeface="Arial" panose="020B0604020202020204" pitchFamily="34" charset="0"/>
              </a:rPr>
              <a:t>大賞</a:t>
            </a:r>
            <a:r>
              <a:rPr lang="en-US" altLang="ko-KR" sz="1200" dirty="0">
                <a:ln>
                  <a:solidFill>
                    <a:prstClr val="black">
                      <a:alpha val="0"/>
                    </a:prstClr>
                  </a:solidFill>
                </a:ln>
                <a:latin typeface="맑은 고딕" panose="020B0503020000020004" pitchFamily="50" charset="-127"/>
                <a:cs typeface="Arial" panose="020B0604020202020204" pitchFamily="34" charset="0"/>
              </a:rPr>
              <a:t>)</a:t>
            </a:r>
          </a:p>
          <a:p>
            <a:pPr defTabSz="829544" latinLnBrk="1">
              <a:lnSpc>
                <a:spcPts val="1000"/>
              </a:lnSpc>
            </a:pPr>
            <a:endParaRPr lang="en-US" altLang="ko-KR" sz="1200" dirty="0">
              <a:ln>
                <a:solidFill>
                  <a:prstClr val="black">
                    <a:alpha val="0"/>
                  </a:prstClr>
                </a:solidFill>
              </a:ln>
              <a:latin typeface="맑은 고딕" panose="020B0503020000020004" pitchFamily="50" charset="-127"/>
              <a:cs typeface="Arial" panose="020B0604020202020204" pitchFamily="34" charset="0"/>
            </a:endParaRPr>
          </a:p>
          <a:p>
            <a:pPr defTabSz="829544" latinLnBrk="1">
              <a:lnSpc>
                <a:spcPts val="2000"/>
              </a:lnSpc>
            </a:pPr>
            <a:r>
              <a:rPr lang="ko-KR" altLang="en-US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맑은 고딕" panose="020B0503020000020004" pitchFamily="50" charset="-127"/>
                <a:cs typeface="Arial" panose="020B0604020202020204" pitchFamily="34" charset="0"/>
              </a:rPr>
              <a:t>  다</a:t>
            </a:r>
            <a:r>
              <a:rPr lang="en-US" altLang="ko-KR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맑은 고딕" panose="020B0503020000020004" pitchFamily="50" charset="-127"/>
                <a:cs typeface="Arial" panose="020B0604020202020204" pitchFamily="34" charset="0"/>
              </a:rPr>
              <a:t>. </a:t>
            </a:r>
            <a:r>
              <a:rPr lang="ko-KR" altLang="en-US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맑은 고딕" panose="020B0503020000020004" pitchFamily="50" charset="-127"/>
                <a:cs typeface="Arial" panose="020B0604020202020204" pitchFamily="34" charset="0"/>
              </a:rPr>
              <a:t>시상효과 </a:t>
            </a:r>
            <a:endParaRPr lang="en-US" altLang="ko-KR" sz="1200" b="1" dirty="0">
              <a:ln>
                <a:solidFill>
                  <a:prstClr val="black">
                    <a:alpha val="0"/>
                  </a:prstClr>
                </a:solidFill>
              </a:ln>
              <a:latin typeface="맑은 고딕" panose="020B0503020000020004" pitchFamily="50" charset="-127"/>
              <a:cs typeface="Arial" panose="020B0604020202020204" pitchFamily="34" charset="0"/>
            </a:endParaRPr>
          </a:p>
          <a:p>
            <a:pPr defTabSz="829544" latinLnBrk="1">
              <a:lnSpc>
                <a:spcPts val="2000"/>
              </a:lnSpc>
            </a:pPr>
            <a:r>
              <a:rPr lang="en-US" altLang="ko-KR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맑은 고딕" panose="020B0503020000020004" pitchFamily="50" charset="-127"/>
                <a:cs typeface="Arial" panose="020B0604020202020204" pitchFamily="34" charset="0"/>
              </a:rPr>
              <a:t>      </a:t>
            </a:r>
            <a:r>
              <a:rPr lang="en-US" altLang="ko-KR" sz="1200" dirty="0">
                <a:ln>
                  <a:solidFill>
                    <a:prstClr val="black">
                      <a:alpha val="0"/>
                    </a:prstClr>
                  </a:solidFill>
                </a:ln>
                <a:latin typeface="맑은 고딕" panose="020B0503020000020004" pitchFamily="50" charset="-127"/>
                <a:cs typeface="Arial" panose="020B0604020202020204" pitchFamily="34" charset="0"/>
              </a:rPr>
              <a:t>O </a:t>
            </a:r>
            <a:r>
              <a:rPr lang="ko-KR" altLang="en-US" sz="1200" dirty="0">
                <a:ln>
                  <a:solidFill>
                    <a:prstClr val="black">
                      <a:alpha val="0"/>
                    </a:prstClr>
                  </a:solidFill>
                </a:ln>
                <a:latin typeface="맑은 고딕" panose="020B0503020000020004" pitchFamily="50" charset="-127"/>
                <a:cs typeface="Arial" panose="020B0604020202020204" pitchFamily="34" charset="0"/>
              </a:rPr>
              <a:t>대형자산관리사</a:t>
            </a:r>
            <a:r>
              <a:rPr lang="en-US" altLang="ko-KR" sz="1200" dirty="0">
                <a:ln>
                  <a:solidFill>
                    <a:prstClr val="black">
                      <a:alpha val="0"/>
                    </a:prstClr>
                  </a:solidFill>
                </a:ln>
                <a:latin typeface="맑은 고딕" panose="020B0503020000020004" pitchFamily="50" charset="-127"/>
                <a:cs typeface="Arial" panose="020B0604020202020204" pitchFamily="34" charset="0"/>
              </a:rPr>
              <a:t>/FM</a:t>
            </a:r>
            <a:r>
              <a:rPr lang="ko-KR" altLang="en-US" sz="1200" dirty="0">
                <a:ln>
                  <a:solidFill>
                    <a:prstClr val="black">
                      <a:alpha val="0"/>
                    </a:prstClr>
                  </a:solidFill>
                </a:ln>
                <a:latin typeface="맑은 고딕" panose="020B0503020000020004" pitchFamily="50" charset="-127"/>
                <a:cs typeface="Arial" panose="020B0604020202020204" pitchFamily="34" charset="0"/>
              </a:rPr>
              <a:t>사에 대한 </a:t>
            </a:r>
            <a:r>
              <a:rPr lang="ko-KR" altLang="en-US" sz="1200" dirty="0" err="1">
                <a:ln>
                  <a:solidFill>
                    <a:prstClr val="black">
                      <a:alpha val="0"/>
                    </a:prstClr>
                  </a:solidFill>
                </a:ln>
                <a:latin typeface="맑은 고딕" panose="020B0503020000020004" pitchFamily="50" charset="-127"/>
                <a:cs typeface="Arial" panose="020B0604020202020204" pitchFamily="34" charset="0"/>
              </a:rPr>
              <a:t>우량기업으로서의</a:t>
            </a:r>
            <a:r>
              <a:rPr lang="ko-KR" altLang="en-US" sz="1200" dirty="0">
                <a:ln>
                  <a:solidFill>
                    <a:prstClr val="black">
                      <a:alpha val="0"/>
                    </a:prstClr>
                  </a:solidFill>
                </a:ln>
                <a:latin typeface="맑은 고딕" panose="020B0503020000020004" pitchFamily="50" charset="-127"/>
                <a:cs typeface="Arial" panose="020B0604020202020204" pitchFamily="34" charset="0"/>
              </a:rPr>
              <a:t> 인지도</a:t>
            </a:r>
            <a:r>
              <a:rPr lang="en-US" altLang="ko-KR" sz="1200" dirty="0">
                <a:ln>
                  <a:solidFill>
                    <a:prstClr val="black">
                      <a:alpha val="0"/>
                    </a:prstClr>
                  </a:solidFill>
                </a:ln>
                <a:latin typeface="맑은 고딕" panose="020B0503020000020004" pitchFamily="50" charset="-127"/>
                <a:cs typeface="Arial" panose="020B0604020202020204" pitchFamily="34" charset="0"/>
              </a:rPr>
              <a:t>/</a:t>
            </a:r>
            <a:r>
              <a:rPr lang="ko-KR" altLang="en-US" sz="1200" dirty="0" err="1">
                <a:ln>
                  <a:solidFill>
                    <a:prstClr val="black">
                      <a:alpha val="0"/>
                    </a:prstClr>
                  </a:solidFill>
                </a:ln>
                <a:latin typeface="맑은 고딕" panose="020B0503020000020004" pitchFamily="50" charset="-127"/>
                <a:cs typeface="Arial" panose="020B0604020202020204" pitchFamily="34" charset="0"/>
              </a:rPr>
              <a:t>대외위상</a:t>
            </a:r>
            <a:r>
              <a:rPr lang="ko-KR" altLang="en-US" sz="1200" dirty="0">
                <a:ln>
                  <a:solidFill>
                    <a:prstClr val="black">
                      <a:alpha val="0"/>
                    </a:prstClr>
                  </a:solidFill>
                </a:ln>
                <a:latin typeface="맑은 고딕" panose="020B0503020000020004" pitchFamily="50" charset="-127"/>
                <a:cs typeface="Arial" panose="020B0604020202020204" pitchFamily="34" charset="0"/>
              </a:rPr>
              <a:t> 제고</a:t>
            </a:r>
            <a:endParaRPr lang="en-US" altLang="ko-KR" sz="1200" dirty="0">
              <a:ln>
                <a:solidFill>
                  <a:prstClr val="black">
                    <a:alpha val="0"/>
                  </a:prstClr>
                </a:solidFill>
              </a:ln>
              <a:latin typeface="맑은 고딕" panose="020B0503020000020004" pitchFamily="50" charset="-127"/>
              <a:cs typeface="Arial" panose="020B0604020202020204" pitchFamily="34" charset="0"/>
            </a:endParaRPr>
          </a:p>
          <a:p>
            <a:pPr defTabSz="829544" latinLnBrk="1">
              <a:lnSpc>
                <a:spcPts val="2000"/>
              </a:lnSpc>
            </a:pPr>
            <a:r>
              <a:rPr lang="en-US" altLang="ko-KR" sz="1200" dirty="0">
                <a:ln>
                  <a:solidFill>
                    <a:prstClr val="black">
                      <a:alpha val="0"/>
                    </a:prstClr>
                  </a:solidFill>
                </a:ln>
                <a:latin typeface="맑은 고딕" panose="020B0503020000020004" pitchFamily="50" charset="-127"/>
                <a:cs typeface="Arial" panose="020B0604020202020204" pitchFamily="34" charset="0"/>
              </a:rPr>
              <a:t>      O </a:t>
            </a:r>
            <a:r>
              <a:rPr lang="en-US" altLang="ko-KR" sz="1200" dirty="0" err="1">
                <a:ln>
                  <a:solidFill>
                    <a:prstClr val="black">
                      <a:alpha val="0"/>
                    </a:prstClr>
                  </a:solidFill>
                </a:ln>
                <a:latin typeface="맑은 고딕" panose="020B0503020000020004" pitchFamily="50" charset="-127"/>
                <a:cs typeface="Arial" panose="020B0604020202020204" pitchFamily="34" charset="0"/>
              </a:rPr>
              <a:t>kt</a:t>
            </a:r>
            <a:r>
              <a:rPr lang="ko-KR" altLang="en-US" sz="1200" dirty="0">
                <a:ln>
                  <a:solidFill>
                    <a:prstClr val="black">
                      <a:alpha val="0"/>
                    </a:prstClr>
                  </a:solidFill>
                </a:ln>
                <a:latin typeface="맑은 고딕" panose="020B0503020000020004" pitchFamily="50" charset="-127"/>
                <a:cs typeface="Arial" panose="020B0604020202020204" pitchFamily="34" charset="0"/>
              </a:rPr>
              <a:t>빌딩 </a:t>
            </a:r>
            <a:r>
              <a:rPr lang="en-US" altLang="ko-KR" sz="1200" dirty="0">
                <a:ln>
                  <a:solidFill>
                    <a:prstClr val="black">
                      <a:alpha val="0"/>
                    </a:prstClr>
                  </a:solidFill>
                </a:ln>
                <a:latin typeface="맑은 고딕" panose="020B0503020000020004" pitchFamily="50" charset="-127"/>
                <a:cs typeface="Arial" panose="020B0604020202020204" pitchFamily="34" charset="0"/>
              </a:rPr>
              <a:t>FM</a:t>
            </a:r>
            <a:r>
              <a:rPr lang="ko-KR" altLang="en-US" sz="1200" dirty="0">
                <a:ln>
                  <a:solidFill>
                    <a:prstClr val="black">
                      <a:alpha val="0"/>
                    </a:prstClr>
                  </a:solidFill>
                </a:ln>
                <a:latin typeface="맑은 고딕" panose="020B0503020000020004" pitchFamily="50" charset="-127"/>
                <a:cs typeface="Arial" panose="020B0604020202020204" pitchFamily="34" charset="0"/>
              </a:rPr>
              <a:t>품질평가 최우수</a:t>
            </a:r>
            <a:r>
              <a:rPr lang="en-US" altLang="ko-KR" sz="1200" dirty="0">
                <a:ln>
                  <a:solidFill>
                    <a:prstClr val="black">
                      <a:alpha val="0"/>
                    </a:prstClr>
                  </a:solidFill>
                </a:ln>
                <a:latin typeface="맑은 고딕" panose="020B0503020000020004" pitchFamily="50" charset="-127"/>
                <a:cs typeface="Arial" panose="020B0604020202020204" pitchFamily="34" charset="0"/>
              </a:rPr>
              <a:t>FM</a:t>
            </a:r>
            <a:r>
              <a:rPr lang="ko-KR" altLang="en-US" sz="1200" dirty="0">
                <a:ln>
                  <a:solidFill>
                    <a:prstClr val="black">
                      <a:alpha val="0"/>
                    </a:prstClr>
                  </a:solidFill>
                </a:ln>
                <a:latin typeface="맑은 고딕" panose="020B0503020000020004" pitchFamily="50" charset="-127"/>
                <a:cs typeface="Arial" panose="020B0604020202020204" pitchFamily="34" charset="0"/>
              </a:rPr>
              <a:t>사 선정</a:t>
            </a:r>
            <a:endParaRPr lang="en-US" altLang="ko-KR" sz="1300" b="1" dirty="0">
              <a:ln>
                <a:solidFill>
                  <a:prstClr val="black">
                    <a:alpha val="0"/>
                  </a:prstClr>
                </a:solidFill>
              </a:ln>
              <a:solidFill>
                <a:srgbClr val="003656"/>
              </a:solidFill>
              <a:latin typeface="맑은 고딕" panose="020B0503020000020004" pitchFamily="50" charset="-127"/>
              <a:cs typeface="Arial" panose="020B0604020202020204" pitchFamily="34" charset="0"/>
            </a:endParaRP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AD9BF456-C42C-096A-B254-6C414E78A777}"/>
              </a:ext>
            </a:extLst>
          </p:cNvPr>
          <p:cNvGrpSpPr/>
          <p:nvPr/>
        </p:nvGrpSpPr>
        <p:grpSpPr>
          <a:xfrm>
            <a:off x="1740396" y="7333110"/>
            <a:ext cx="3377208" cy="2098167"/>
            <a:chOff x="1524421" y="6681788"/>
            <a:chExt cx="3863085" cy="3173412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528B9B6F-DE22-0B6D-3D77-A77F810EAF3B}"/>
                </a:ext>
              </a:extLst>
            </p:cNvPr>
            <p:cNvSpPr/>
            <p:nvPr/>
          </p:nvSpPr>
          <p:spPr>
            <a:xfrm>
              <a:off x="1537870" y="9391670"/>
              <a:ext cx="1891130" cy="463530"/>
            </a:xfrm>
            <a:prstGeom prst="rect">
              <a:avLst/>
            </a:prstGeom>
            <a:solidFill>
              <a:srgbClr val="4BACC6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000" b="1" i="0" u="none" strike="noStrike" kern="0" cap="none" spc="0" normalizeH="0" baseline="0" noProof="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rgbClr val="003656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대기업과 </a:t>
              </a:r>
              <a:r>
                <a:rPr kumimoji="0" lang="ko-KR" altLang="en-US" sz="1000" b="1" i="0" u="none" strike="noStrike" kern="0" cap="none" spc="0" normalizeH="0" baseline="0" noProof="0" dirty="0" err="1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rgbClr val="003656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어꺠를</a:t>
              </a:r>
              <a:r>
                <a:rPr kumimoji="0" lang="ko-KR" altLang="en-US" sz="1000" b="1" i="0" u="none" strike="noStrike" kern="0" cap="none" spc="0" normalizeH="0" baseline="0" noProof="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rgbClr val="003656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 나란히</a:t>
              </a:r>
              <a:endParaRPr kumimoji="0" lang="en-US" altLang="ko-KR" sz="1000" b="1" i="0" u="none" strike="noStrike" kern="0" cap="none" spc="0" normalizeH="0" baseline="0" noProof="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rgbClr val="003656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endParaRPr>
            </a:p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000" b="1" i="0" u="none" strike="noStrike" kern="0" cap="none" spc="0" normalizeH="0" baseline="0" noProof="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rgbClr val="003656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하는 </a:t>
              </a:r>
              <a:r>
                <a:rPr kumimoji="0" lang="en-US" altLang="ko-KR" sz="1000" b="1" i="0" u="none" strike="noStrike" kern="0" cap="none" spc="0" normalizeH="0" baseline="0" noProof="0" dirty="0" err="1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rgbClr val="003656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KSmate</a:t>
              </a:r>
              <a:endParaRPr kumimoji="0" lang="ko-KR" altLang="en-US" sz="1000" b="1" i="0" u="none" strike="noStrike" kern="0" cap="none" spc="0" normalizeH="0" baseline="0" noProof="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rgbClr val="003656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endParaRPr>
            </a:p>
          </p:txBody>
        </p:sp>
        <p:pic>
          <p:nvPicPr>
            <p:cNvPr id="7" name="그림 6">
              <a:extLst>
                <a:ext uri="{FF2B5EF4-FFF2-40B4-BE49-F238E27FC236}">
                  <a16:creationId xmlns:a16="http://schemas.microsoft.com/office/drawing/2014/main" id="{AAD4DDC9-4E07-4DEA-3693-DF8D60D1F7D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524421" y="6681788"/>
              <a:ext cx="1920355" cy="2715931"/>
            </a:xfrm>
            <a:prstGeom prst="rect">
              <a:avLst/>
            </a:prstGeom>
          </p:spPr>
        </p:pic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FD43B85E-1C0E-2048-BD17-4204A352882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446304" y="6681788"/>
              <a:ext cx="1941202" cy="2706687"/>
            </a:xfrm>
            <a:prstGeom prst="rect">
              <a:avLst/>
            </a:prstGeom>
          </p:spPr>
        </p:pic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CB0230E3-A4CC-D6D2-5A96-A7385EB73692}"/>
                </a:ext>
              </a:extLst>
            </p:cNvPr>
            <p:cNvSpPr/>
            <p:nvPr/>
          </p:nvSpPr>
          <p:spPr>
            <a:xfrm>
              <a:off x="3438496" y="9389768"/>
              <a:ext cx="1949010" cy="463530"/>
            </a:xfrm>
            <a:prstGeom prst="rect">
              <a:avLst/>
            </a:prstGeom>
            <a:solidFill>
              <a:srgbClr val="4BACC6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000" b="1" i="0" u="none" strike="noStrike" kern="0" cap="none" spc="0" normalizeH="0" baseline="0" noProof="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rgbClr val="003656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한국</a:t>
              </a:r>
              <a:r>
                <a:rPr kumimoji="0" lang="en-US" altLang="ko-KR" sz="1000" b="1" i="0" u="none" strike="noStrike" kern="0" cap="none" spc="0" normalizeH="0" baseline="0" noProof="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rgbClr val="003656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FM </a:t>
              </a:r>
              <a:r>
                <a:rPr kumimoji="0" lang="ko-KR" altLang="en-US" sz="1000" b="1" i="0" u="none" strike="noStrike" kern="0" cap="none" spc="0" normalizeH="0" baseline="0" noProof="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rgbClr val="003656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大賞</a:t>
              </a:r>
              <a:r>
                <a:rPr kumimoji="0" lang="en-US" altLang="ko-KR" sz="1000" b="1" i="0" u="none" strike="noStrike" kern="0" cap="none" spc="0" normalizeH="0" baseline="0" noProof="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rgbClr val="003656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(</a:t>
              </a:r>
              <a:r>
                <a:rPr kumimoji="0" lang="ko-KR" altLang="en-US" sz="1000" b="1" i="0" u="none" strike="noStrike" kern="0" cap="none" spc="0" normalizeH="0" baseline="0" noProof="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rgbClr val="003656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건축물안전관리부문</a:t>
              </a:r>
              <a:r>
                <a:rPr kumimoji="0" lang="en-US" altLang="ko-KR" sz="1000" b="1" i="0" u="none" strike="noStrike" kern="0" cap="none" spc="0" normalizeH="0" baseline="0" noProof="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rgbClr val="003656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) </a:t>
              </a:r>
              <a:r>
                <a:rPr kumimoji="0" lang="ko-KR" altLang="en-US" sz="1000" b="1" i="0" u="none" strike="noStrike" kern="0" cap="none" spc="0" normalizeH="0" baseline="0" noProof="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rgbClr val="003656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대상 수상</a:t>
              </a:r>
              <a:endParaRPr kumimoji="0" lang="ko-KR" alt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endParaRPr>
            </a:p>
          </p:txBody>
        </p:sp>
      </p:grpSp>
      <p:graphicFrame>
        <p:nvGraphicFramePr>
          <p:cNvPr id="10" name="표 9">
            <a:extLst>
              <a:ext uri="{FF2B5EF4-FFF2-40B4-BE49-F238E27FC236}">
                <a16:creationId xmlns:a16="http://schemas.microsoft.com/office/drawing/2014/main" id="{3903F60A-B937-E350-E429-CA986EDA15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9846108"/>
              </p:ext>
            </p:extLst>
          </p:nvPr>
        </p:nvGraphicFramePr>
        <p:xfrm>
          <a:off x="548635" y="2333434"/>
          <a:ext cx="5981851" cy="579830"/>
        </p:xfrm>
        <a:graphic>
          <a:graphicData uri="http://schemas.openxmlformats.org/drawingml/2006/table">
            <a:tbl>
              <a:tblPr firstRow="1" bandRow="1"/>
              <a:tblGrid>
                <a:gridCol w="1677538">
                  <a:extLst>
                    <a:ext uri="{9D8B030D-6E8A-4147-A177-3AD203B41FA5}">
                      <a16:colId xmlns:a16="http://schemas.microsoft.com/office/drawing/2014/main" val="1519244084"/>
                    </a:ext>
                  </a:extLst>
                </a:gridCol>
                <a:gridCol w="4304313">
                  <a:extLst>
                    <a:ext uri="{9D8B030D-6E8A-4147-A177-3AD203B41FA5}">
                      <a16:colId xmlns:a16="http://schemas.microsoft.com/office/drawing/2014/main" val="175907887"/>
                    </a:ext>
                  </a:extLst>
                </a:gridCol>
              </a:tblGrid>
              <a:tr h="289915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1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한국능률협회</a:t>
                      </a:r>
                      <a:r>
                        <a:rPr lang="en-US" altLang="ko-KR" sz="11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1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주관</a:t>
                      </a:r>
                      <a:r>
                        <a:rPr lang="en-US" altLang="ko-KR" sz="11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ko-KR" altLang="en-US" sz="11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100" b="0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류청래</a:t>
                      </a:r>
                      <a:r>
                        <a:rPr lang="ko-KR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전문위원</a:t>
                      </a:r>
                      <a:r>
                        <a:rPr lang="en-US" altLang="ko-KR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100" b="0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류청래</a:t>
                      </a:r>
                      <a:r>
                        <a:rPr lang="en-US" altLang="ko-KR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),</a:t>
                      </a:r>
                      <a:r>
                        <a:rPr lang="en-US" altLang="ko-KR" sz="1100" b="0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센터장</a:t>
                      </a:r>
                      <a:r>
                        <a:rPr lang="en-US" altLang="ko-KR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성상훈</a:t>
                      </a:r>
                      <a:r>
                        <a:rPr lang="en-US" altLang="ko-KR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), </a:t>
                      </a:r>
                      <a:r>
                        <a:rPr lang="ko-KR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담당</a:t>
                      </a:r>
                      <a:r>
                        <a:rPr lang="en-US" altLang="ko-KR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100" b="0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박다희</a:t>
                      </a:r>
                      <a:r>
                        <a:rPr lang="en-US" altLang="ko-KR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ko-KR" altLang="en-US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03920941"/>
                  </a:ext>
                </a:extLst>
              </a:tr>
              <a:tr h="289915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KSmate(</a:t>
                      </a:r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보조</a:t>
                      </a:r>
                      <a:r>
                        <a:rPr lang="en-US" altLang="ko-K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3716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부사장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인사팀장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안전보건팀장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담당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0216535"/>
                  </a:ext>
                </a:extLst>
              </a:tr>
            </a:tbl>
          </a:graphicData>
        </a:graphic>
      </p:graphicFrame>
      <p:sp>
        <p:nvSpPr>
          <p:cNvPr id="11" name="슬라이드 번호 개체 틀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C4539-36A1-40A8-AE8C-25BF1186A385}" type="slidenum">
              <a:rPr lang="ko-KR" altLang="en-US" smtClean="0"/>
              <a:pPr/>
              <a:t>28</a:t>
            </a:fld>
            <a:endParaRPr lang="ko-KR" altLang="en-US"/>
          </a:p>
        </p:txBody>
      </p:sp>
      <p:sp>
        <p:nvSpPr>
          <p:cNvPr id="13" name="모서리가 둥근 직사각형 20">
            <a:extLst>
              <a:ext uri="{FF2B5EF4-FFF2-40B4-BE49-F238E27FC236}">
                <a16:creationId xmlns:a16="http://schemas.microsoft.com/office/drawing/2014/main" id="{FFCA593A-F50F-4A89-3A2F-901FA209EFAE}"/>
              </a:ext>
            </a:extLst>
          </p:cNvPr>
          <p:cNvSpPr/>
          <p:nvPr/>
        </p:nvSpPr>
        <p:spPr>
          <a:xfrm>
            <a:off x="588464" y="1539443"/>
            <a:ext cx="5967907" cy="381542"/>
          </a:xfrm>
          <a:prstGeom prst="roundRect">
            <a:avLst>
              <a:gd name="adj" fmla="val 0"/>
            </a:avLst>
          </a:prstGeom>
          <a:solidFill>
            <a:srgbClr val="4BACC6">
              <a:lumMod val="20000"/>
              <a:lumOff val="80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rtlCol="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defTabSz="914400">
              <a:lnSpc>
                <a:spcPts val="2000"/>
              </a:lnSpc>
            </a:pPr>
            <a:r>
              <a:rPr kumimoji="1" lang="ko-KR" altLang="en-US" sz="1400" b="1" i="0" u="none" strike="noStrike" kern="1200" cap="none" spc="-4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  안전보건 체계 구축을 위한</a:t>
            </a:r>
            <a:r>
              <a:rPr lang="ko-KR" altLang="en-US" sz="1300" b="1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  <a:cs typeface="Arial" panose="020B0604020202020204" pitchFamily="34" charset="0"/>
              </a:rPr>
              <a:t> 전문기관 컨설팅</a:t>
            </a:r>
            <a:r>
              <a:rPr lang="en-US" altLang="ko-KR" sz="1300" b="1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  <a:cs typeface="Arial" panose="020B0604020202020204" pitchFamily="34" charset="0"/>
              </a:rPr>
              <a:t>(</a:t>
            </a:r>
            <a:r>
              <a:rPr lang="ko-KR" altLang="en-US" sz="1300" b="1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  <a:cs typeface="Arial" panose="020B0604020202020204" pitchFamily="34" charset="0"/>
              </a:rPr>
              <a:t>한국능률협회</a:t>
            </a:r>
            <a:r>
              <a:rPr lang="en-US" altLang="ko-KR" sz="1300" b="1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  <a:cs typeface="Arial" panose="020B0604020202020204" pitchFamily="34" charset="0"/>
              </a:rPr>
              <a:t>)</a:t>
            </a:r>
            <a:endParaRPr lang="ko-KR" altLang="en-US" sz="1300" b="1" dirty="0">
              <a:ln>
                <a:solidFill>
                  <a:prstClr val="black">
                    <a:alpha val="0"/>
                  </a:prstClr>
                </a:solidFill>
              </a:ln>
              <a:solidFill>
                <a:srgbClr val="003656"/>
              </a:solidFill>
              <a:latin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15" name="모서리가 둥근 직사각형 20">
            <a:extLst>
              <a:ext uri="{FF2B5EF4-FFF2-40B4-BE49-F238E27FC236}">
                <a16:creationId xmlns:a16="http://schemas.microsoft.com/office/drawing/2014/main" id="{E9B74933-43D9-3E80-686B-DE4B3C0F2C9D}"/>
              </a:ext>
            </a:extLst>
          </p:cNvPr>
          <p:cNvSpPr/>
          <p:nvPr/>
        </p:nvSpPr>
        <p:spPr>
          <a:xfrm>
            <a:off x="273310" y="1539443"/>
            <a:ext cx="312873" cy="381542"/>
          </a:xfrm>
          <a:prstGeom prst="roundRect">
            <a:avLst>
              <a:gd name="adj" fmla="val 0"/>
            </a:avLst>
          </a:prstGeom>
          <a:solidFill>
            <a:srgbClr val="4F81BD">
              <a:lumMod val="75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rtlCol="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95324" rtl="0" eaLnBrk="1" fontAlgn="base" latinLnBrk="0" hangingPunct="1">
              <a:lnSpc>
                <a:spcPct val="12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4</a:t>
            </a:r>
            <a:endParaRPr kumimoji="1" lang="ko-KR" altLang="en-US" sz="1400" b="1" i="0" u="none" strike="noStrike" kern="1200" cap="none" spc="-40" normalizeH="0" baseline="0" noProof="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ea"/>
              <a:cs typeface="+mn-cs"/>
            </a:endParaRPr>
          </a:p>
        </p:txBody>
      </p:sp>
      <p:sp>
        <p:nvSpPr>
          <p:cNvPr id="16" name="모서리가 둥근 직사각형 20">
            <a:extLst>
              <a:ext uri="{FF2B5EF4-FFF2-40B4-BE49-F238E27FC236}">
                <a16:creationId xmlns:a16="http://schemas.microsoft.com/office/drawing/2014/main" id="{FFCA593A-F50F-4A89-3A2F-901FA209EFAE}"/>
              </a:ext>
            </a:extLst>
          </p:cNvPr>
          <p:cNvSpPr/>
          <p:nvPr/>
        </p:nvSpPr>
        <p:spPr>
          <a:xfrm>
            <a:off x="597745" y="5206316"/>
            <a:ext cx="5967907" cy="381542"/>
          </a:xfrm>
          <a:prstGeom prst="roundRect">
            <a:avLst>
              <a:gd name="adj" fmla="val 0"/>
            </a:avLst>
          </a:prstGeom>
          <a:solidFill>
            <a:srgbClr val="4BACC6">
              <a:lumMod val="20000"/>
              <a:lumOff val="80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rtlCol="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defTabSz="914400">
              <a:lnSpc>
                <a:spcPts val="1800"/>
              </a:lnSpc>
            </a:pPr>
            <a:r>
              <a:rPr kumimoji="1" lang="ko-KR" altLang="en-US" sz="1400" b="1" i="0" u="none" strike="noStrike" kern="1200" cap="none" spc="-4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  </a:t>
            </a:r>
            <a:r>
              <a:rPr lang="en-US" altLang="ko-KR" sz="1300" b="1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  <a:cs typeface="Arial" panose="020B0604020202020204" pitchFamily="34" charset="0"/>
              </a:rPr>
              <a:t>2022</a:t>
            </a:r>
            <a:r>
              <a:rPr lang="ko-KR" altLang="en-US" sz="1300" b="1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  <a:cs typeface="Arial" panose="020B0604020202020204" pitchFamily="34" charset="0"/>
              </a:rPr>
              <a:t>년 한국</a:t>
            </a:r>
            <a:r>
              <a:rPr lang="en-US" altLang="ko-KR" sz="1300" b="1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  <a:cs typeface="Arial" panose="020B0604020202020204" pitchFamily="34" charset="0"/>
              </a:rPr>
              <a:t>FM </a:t>
            </a:r>
            <a:r>
              <a:rPr lang="ko-KR" altLang="en-US" sz="1300" b="1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  <a:cs typeface="Arial" panose="020B0604020202020204" pitchFamily="34" charset="0"/>
              </a:rPr>
              <a:t>大賞</a:t>
            </a:r>
            <a:r>
              <a:rPr lang="en-US" altLang="ko-KR" sz="1300" b="1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  <a:cs typeface="Arial" panose="020B0604020202020204" pitchFamily="34" charset="0"/>
              </a:rPr>
              <a:t>(</a:t>
            </a:r>
            <a:r>
              <a:rPr lang="ko-KR" altLang="en-US" sz="1300" b="1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  <a:cs typeface="Arial" panose="020B0604020202020204" pitchFamily="34" charset="0"/>
              </a:rPr>
              <a:t>건축물안전관리부문</a:t>
            </a:r>
            <a:r>
              <a:rPr lang="en-US" altLang="ko-KR" sz="1300" b="1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  <a:cs typeface="Arial" panose="020B0604020202020204" pitchFamily="34" charset="0"/>
              </a:rPr>
              <a:t>) </a:t>
            </a:r>
            <a:r>
              <a:rPr lang="ko-KR" altLang="en-US" sz="1300" b="1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  <a:cs typeface="Arial" panose="020B0604020202020204" pitchFamily="34" charset="0"/>
              </a:rPr>
              <a:t>수상</a:t>
            </a:r>
            <a:r>
              <a:rPr lang="en-US" altLang="ko-KR" sz="1300" b="1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  <a:cs typeface="Arial" panose="020B0604020202020204" pitchFamily="34" charset="0"/>
              </a:rPr>
              <a:t>(2022.11. 3)</a:t>
            </a:r>
          </a:p>
        </p:txBody>
      </p:sp>
      <p:sp>
        <p:nvSpPr>
          <p:cNvPr id="17" name="모서리가 둥근 직사각형 20">
            <a:extLst>
              <a:ext uri="{FF2B5EF4-FFF2-40B4-BE49-F238E27FC236}">
                <a16:creationId xmlns:a16="http://schemas.microsoft.com/office/drawing/2014/main" id="{E9B74933-43D9-3E80-686B-DE4B3C0F2C9D}"/>
              </a:ext>
            </a:extLst>
          </p:cNvPr>
          <p:cNvSpPr/>
          <p:nvPr/>
        </p:nvSpPr>
        <p:spPr>
          <a:xfrm>
            <a:off x="282591" y="5206316"/>
            <a:ext cx="312873" cy="381542"/>
          </a:xfrm>
          <a:prstGeom prst="roundRect">
            <a:avLst>
              <a:gd name="adj" fmla="val 0"/>
            </a:avLst>
          </a:prstGeom>
          <a:solidFill>
            <a:srgbClr val="4F81BD">
              <a:lumMod val="75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rtlCol="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95324" rtl="0" eaLnBrk="1" fontAlgn="base" latinLnBrk="0" hangingPunct="1">
              <a:lnSpc>
                <a:spcPct val="12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400" b="1" i="0" u="none" strike="noStrike" kern="1200" cap="none" spc="-4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ea"/>
                <a:cs typeface="+mn-cs"/>
              </a:rPr>
              <a:t>5</a:t>
            </a:r>
            <a:endParaRPr kumimoji="1" lang="ko-KR" altLang="en-US" sz="1400" b="1" i="0" u="none" strike="noStrike" kern="1200" cap="none" spc="-40" normalizeH="0" baseline="0" noProof="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74265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1645553A-17ED-4FE0-BDF2-C329797D05AE}"/>
              </a:ext>
            </a:extLst>
          </p:cNvPr>
          <p:cNvSpPr txBox="1"/>
          <p:nvPr/>
        </p:nvSpPr>
        <p:spPr>
          <a:xfrm>
            <a:off x="225744" y="443615"/>
            <a:ext cx="5294524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Ⅳ. 2022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년 주요활동 실적</a:t>
            </a:r>
          </a:p>
        </p:txBody>
      </p:sp>
      <p:sp>
        <p:nvSpPr>
          <p:cNvPr id="11" name="슬라이드 번호 개체 틀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C4539-36A1-40A8-AE8C-25BF1186A385}" type="slidenum">
              <a:rPr lang="ko-KR" altLang="en-US" smtClean="0"/>
              <a:pPr/>
              <a:t>29</a:t>
            </a:fld>
            <a:endParaRPr lang="ko-KR" altLang="en-US"/>
          </a:p>
        </p:txBody>
      </p:sp>
      <p:sp>
        <p:nvSpPr>
          <p:cNvPr id="13" name="모서리가 둥근 직사각형 20">
            <a:extLst>
              <a:ext uri="{FF2B5EF4-FFF2-40B4-BE49-F238E27FC236}">
                <a16:creationId xmlns:a16="http://schemas.microsoft.com/office/drawing/2014/main" id="{FFCA593A-F50F-4A89-3A2F-901FA209EFAE}"/>
              </a:ext>
            </a:extLst>
          </p:cNvPr>
          <p:cNvSpPr/>
          <p:nvPr/>
        </p:nvSpPr>
        <p:spPr>
          <a:xfrm>
            <a:off x="588464" y="1539443"/>
            <a:ext cx="5967907" cy="381542"/>
          </a:xfrm>
          <a:prstGeom prst="roundRect">
            <a:avLst>
              <a:gd name="adj" fmla="val 0"/>
            </a:avLst>
          </a:prstGeom>
          <a:solidFill>
            <a:srgbClr val="4BACC6">
              <a:lumMod val="20000"/>
              <a:lumOff val="80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rtlCol="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defTabSz="914400">
              <a:lnSpc>
                <a:spcPts val="2000"/>
              </a:lnSpc>
            </a:pPr>
            <a:r>
              <a:rPr kumimoji="1" lang="ko-KR" altLang="en-US" sz="1400" b="1" i="0" u="none" strike="noStrike" kern="1200" cap="none" spc="-4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  안전보건 체계 구축을 위한</a:t>
            </a:r>
            <a:r>
              <a:rPr lang="ko-KR" altLang="en-US" sz="1300" b="1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  <a:cs typeface="Arial" panose="020B0604020202020204" pitchFamily="34" charset="0"/>
              </a:rPr>
              <a:t> 전문기관 컨설팅</a:t>
            </a:r>
            <a:r>
              <a:rPr lang="en-US" altLang="ko-KR" sz="1300" b="1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  <a:cs typeface="Arial" panose="020B0604020202020204" pitchFamily="34" charset="0"/>
              </a:rPr>
              <a:t>(</a:t>
            </a:r>
            <a:r>
              <a:rPr lang="ko-KR" altLang="en-US" sz="1300" b="1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  <a:cs typeface="Arial" panose="020B0604020202020204" pitchFamily="34" charset="0"/>
              </a:rPr>
              <a:t>한국능률협회</a:t>
            </a:r>
            <a:r>
              <a:rPr lang="en-US" altLang="ko-KR" sz="1300" b="1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  <a:cs typeface="Arial" panose="020B0604020202020204" pitchFamily="34" charset="0"/>
              </a:rPr>
              <a:t>)</a:t>
            </a:r>
            <a:endParaRPr lang="ko-KR" altLang="en-US" sz="1300" b="1" dirty="0">
              <a:ln>
                <a:solidFill>
                  <a:prstClr val="black">
                    <a:alpha val="0"/>
                  </a:prstClr>
                </a:solidFill>
              </a:ln>
              <a:solidFill>
                <a:srgbClr val="003656"/>
              </a:solidFill>
              <a:latin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15" name="모서리가 둥근 직사각형 20">
            <a:extLst>
              <a:ext uri="{FF2B5EF4-FFF2-40B4-BE49-F238E27FC236}">
                <a16:creationId xmlns:a16="http://schemas.microsoft.com/office/drawing/2014/main" id="{E9B74933-43D9-3E80-686B-DE4B3C0F2C9D}"/>
              </a:ext>
            </a:extLst>
          </p:cNvPr>
          <p:cNvSpPr/>
          <p:nvPr/>
        </p:nvSpPr>
        <p:spPr>
          <a:xfrm>
            <a:off x="273310" y="1539443"/>
            <a:ext cx="312873" cy="381542"/>
          </a:xfrm>
          <a:prstGeom prst="roundRect">
            <a:avLst>
              <a:gd name="adj" fmla="val 0"/>
            </a:avLst>
          </a:prstGeom>
          <a:solidFill>
            <a:srgbClr val="4F81BD">
              <a:lumMod val="75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rtlCol="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95324" rtl="0" eaLnBrk="1" fontAlgn="base" latinLnBrk="0" hangingPunct="1">
              <a:lnSpc>
                <a:spcPct val="12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4</a:t>
            </a:r>
            <a:endParaRPr kumimoji="1" lang="ko-KR" altLang="en-US" sz="1400" b="1" i="0" u="none" strike="noStrike" kern="1200" cap="none" spc="-40" normalizeH="0" baseline="0" noProof="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ea"/>
              <a:cs typeface="+mn-cs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EE0427E8-2157-F4B5-FD33-FC4A257E6EEB}"/>
              </a:ext>
            </a:extLst>
          </p:cNvPr>
          <p:cNvSpPr/>
          <p:nvPr/>
        </p:nvSpPr>
        <p:spPr>
          <a:xfrm>
            <a:off x="317500" y="2707658"/>
            <a:ext cx="6243638" cy="122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29544" latinLnBrk="1">
              <a:lnSpc>
                <a:spcPts val="1800"/>
              </a:lnSpc>
            </a:pPr>
            <a:r>
              <a:rPr lang="ko-KR" altLang="en-US" sz="1200" b="1" dirty="0">
                <a:latin typeface="+mn-ea"/>
              </a:rPr>
              <a:t>   가</a:t>
            </a:r>
            <a:r>
              <a:rPr lang="en-US" altLang="ko-KR" sz="1200" b="1" dirty="0">
                <a:latin typeface="+mn-ea"/>
              </a:rPr>
              <a:t>. </a:t>
            </a:r>
            <a:r>
              <a:rPr lang="ko-KR" altLang="en-US" sz="1200" b="1" dirty="0">
                <a:latin typeface="+mn-ea"/>
              </a:rPr>
              <a:t>안전보건용품 종류 </a:t>
            </a:r>
            <a:r>
              <a:rPr lang="en-US" altLang="ko-KR" sz="1200" b="1" dirty="0">
                <a:latin typeface="+mn-ea"/>
              </a:rPr>
              <a:t>(12</a:t>
            </a:r>
            <a:r>
              <a:rPr lang="ko-KR" altLang="en-US" sz="1200" b="1" dirty="0">
                <a:latin typeface="+mn-ea"/>
              </a:rPr>
              <a:t>종</a:t>
            </a:r>
            <a:r>
              <a:rPr lang="en-US" altLang="ko-KR" sz="1200" b="1" dirty="0">
                <a:latin typeface="+mn-ea"/>
              </a:rPr>
              <a:t>)</a:t>
            </a:r>
          </a:p>
          <a:p>
            <a:pPr defTabSz="829544" latinLnBrk="1">
              <a:lnSpc>
                <a:spcPts val="1800"/>
              </a:lnSpc>
            </a:pPr>
            <a:r>
              <a:rPr lang="en-US" altLang="ko-KR" sz="1200" b="1" dirty="0">
                <a:latin typeface="+mn-ea"/>
              </a:rPr>
              <a:t>      </a:t>
            </a:r>
            <a:r>
              <a:rPr lang="en-US" altLang="ko-KR" sz="1200" dirty="0">
                <a:latin typeface="+mn-ea"/>
              </a:rPr>
              <a:t>O </a:t>
            </a:r>
            <a:r>
              <a:rPr lang="ko-KR" altLang="en-US" sz="1200" dirty="0">
                <a:latin typeface="+mn-ea"/>
              </a:rPr>
              <a:t>안전모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안전보호구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안전벨트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안전화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안전장화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안전장갑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 err="1">
                <a:latin typeface="+mn-ea"/>
              </a:rPr>
              <a:t>활선경보기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혈압계</a:t>
            </a:r>
            <a:endParaRPr lang="en-US" altLang="ko-KR" sz="1200" dirty="0">
              <a:latin typeface="+mn-ea"/>
            </a:endParaRPr>
          </a:p>
          <a:p>
            <a:pPr defTabSz="829544" latinLnBrk="1">
              <a:lnSpc>
                <a:spcPts val="1800"/>
              </a:lnSpc>
            </a:pPr>
            <a:r>
              <a:rPr lang="en-US" altLang="ko-KR" sz="1200" b="1" dirty="0">
                <a:latin typeface="+mn-ea"/>
              </a:rPr>
              <a:t>         </a:t>
            </a:r>
            <a:r>
              <a:rPr lang="ko-KR" altLang="en-US" sz="1200" b="1" dirty="0" err="1">
                <a:latin typeface="+mn-ea"/>
              </a:rPr>
              <a:t>혈당계</a:t>
            </a:r>
            <a:r>
              <a:rPr lang="en-US" altLang="ko-KR" sz="1200" b="1" dirty="0">
                <a:latin typeface="+mn-ea"/>
              </a:rPr>
              <a:t>, </a:t>
            </a:r>
            <a:r>
              <a:rPr lang="ko-KR" altLang="en-US" sz="1200" b="1" dirty="0">
                <a:latin typeface="+mn-ea"/>
              </a:rPr>
              <a:t>구급상자</a:t>
            </a:r>
            <a:r>
              <a:rPr lang="en-US" altLang="ko-KR" sz="1200" b="1" dirty="0">
                <a:latin typeface="+mn-ea"/>
              </a:rPr>
              <a:t>, </a:t>
            </a:r>
            <a:r>
              <a:rPr lang="ko-KR" altLang="en-US" sz="1200" b="1" dirty="0">
                <a:latin typeface="+mn-ea"/>
              </a:rPr>
              <a:t>분진마스크</a:t>
            </a:r>
            <a:r>
              <a:rPr lang="en-US" altLang="ko-KR" sz="1200" b="1" dirty="0">
                <a:latin typeface="+mn-ea"/>
              </a:rPr>
              <a:t>, </a:t>
            </a:r>
            <a:r>
              <a:rPr lang="ko-KR" altLang="en-US" sz="1200" b="1" dirty="0">
                <a:latin typeface="+mn-ea"/>
              </a:rPr>
              <a:t>공기청정기</a:t>
            </a:r>
            <a:endParaRPr lang="en-US" altLang="ko-KR" sz="1200" b="1" dirty="0">
              <a:latin typeface="+mn-ea"/>
            </a:endParaRPr>
          </a:p>
          <a:p>
            <a:pPr defTabSz="829544" latinLnBrk="1">
              <a:lnSpc>
                <a:spcPts val="1800"/>
              </a:lnSpc>
            </a:pPr>
            <a:endParaRPr lang="en-US" altLang="ko-KR" sz="1200" b="1" dirty="0">
              <a:latin typeface="+mn-ea"/>
            </a:endParaRPr>
          </a:p>
          <a:p>
            <a:pPr defTabSz="829544" latinLnBrk="1">
              <a:lnSpc>
                <a:spcPts val="1800"/>
              </a:lnSpc>
            </a:pPr>
            <a:r>
              <a:rPr lang="en-US" altLang="ko-KR" sz="1200" b="1" dirty="0">
                <a:latin typeface="+mn-ea"/>
              </a:rPr>
              <a:t>   </a:t>
            </a:r>
            <a:r>
              <a:rPr lang="ko-KR" altLang="en-US" sz="1200" b="1" dirty="0">
                <a:latin typeface="+mn-ea"/>
              </a:rPr>
              <a:t>나</a:t>
            </a:r>
            <a:r>
              <a:rPr lang="en-US" altLang="ko-KR" sz="1200" b="1" dirty="0">
                <a:latin typeface="+mn-ea"/>
              </a:rPr>
              <a:t>. </a:t>
            </a:r>
            <a:r>
              <a:rPr lang="ko-KR" altLang="en-US" sz="1200" b="1" dirty="0">
                <a:latin typeface="+mn-ea"/>
              </a:rPr>
              <a:t>안전보건용품 구입비용</a:t>
            </a:r>
            <a:r>
              <a:rPr lang="en-US" altLang="ko-KR" sz="1200" b="1" dirty="0">
                <a:latin typeface="+mn-ea"/>
              </a:rPr>
              <a:t> (91,287</a:t>
            </a:r>
            <a:r>
              <a:rPr lang="ko-KR" altLang="en-US" sz="1200" b="1" dirty="0">
                <a:latin typeface="+mn-ea"/>
              </a:rPr>
              <a:t>천원</a:t>
            </a:r>
            <a:r>
              <a:rPr lang="en-US" altLang="ko-KR" sz="1200" b="1" dirty="0">
                <a:latin typeface="+mn-ea"/>
              </a:rPr>
              <a:t>)</a:t>
            </a:r>
          </a:p>
        </p:txBody>
      </p:sp>
      <p:sp>
        <p:nvSpPr>
          <p:cNvPr id="12" name="Round Diagonal Corner Rectangle 1">
            <a:extLst>
              <a:ext uri="{FF2B5EF4-FFF2-40B4-BE49-F238E27FC236}">
                <a16:creationId xmlns:a16="http://schemas.microsoft.com/office/drawing/2014/main" id="{09A80359-F4A0-DFCF-B08D-2ED4ADF32613}"/>
              </a:ext>
            </a:extLst>
          </p:cNvPr>
          <p:cNvSpPr/>
          <p:nvPr/>
        </p:nvSpPr>
        <p:spPr>
          <a:xfrm>
            <a:off x="347811" y="1993337"/>
            <a:ext cx="6208560" cy="578413"/>
          </a:xfrm>
          <a:prstGeom prst="rect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 defTabSz="914400">
              <a:lnSpc>
                <a:spcPts val="2000"/>
              </a:lnSpc>
            </a:pPr>
            <a:endParaRPr kumimoji="0" lang="en-US" altLang="ko-KR" sz="1200" b="0" kern="1200" dirty="0">
              <a:solidFill>
                <a:schemeClr val="tx1">
                  <a:lumMod val="75000"/>
                  <a:lumOff val="25000"/>
                </a:schemeClr>
              </a:solidFill>
              <a:latin typeface="나눔바른고딕OTF" panose="02020603020101020101" pitchFamily="18" charset="-127"/>
              <a:ea typeface="나눔바른고딕OTF" panose="02020603020101020101" pitchFamily="18" charset="-127"/>
            </a:endParaRPr>
          </a:p>
          <a:p>
            <a:pPr algn="just" defTabSz="914400">
              <a:lnSpc>
                <a:spcPts val="2000"/>
              </a:lnSpc>
            </a:pPr>
            <a:r>
              <a:rPr kumimoji="0" lang="ko-KR" altLang="en-US" sz="1200" b="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OTF" panose="02020603020101020101" pitchFamily="18" charset="-127"/>
                <a:ea typeface="나눔바른고딕OTF" panose="02020603020101020101" pitchFamily="18" charset="-127"/>
              </a:rPr>
              <a:t>재해예방을 위한 안전보건관계 법령에서 정한 장비를 구입하고 유해위험요인 개선에 사용될 예산을 집행함</a:t>
            </a:r>
            <a:r>
              <a:rPr kumimoji="0" lang="en-US" altLang="ko-KR" sz="1200" b="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OTF" panose="02020603020101020101" pitchFamily="18" charset="-127"/>
                <a:ea typeface="나눔바른고딕OTF" panose="02020603020101020101" pitchFamily="18" charset="-127"/>
              </a:rPr>
              <a:t>.</a:t>
            </a:r>
            <a:endParaRPr kumimoji="0" lang="en-US" altLang="ko-KR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나눔바른고딕OTF" panose="02020603020101020101" pitchFamily="18" charset="-127"/>
              <a:ea typeface="나눔바른고딕OTF" panose="02020603020101020101" pitchFamily="18" charset="-127"/>
            </a:endParaRPr>
          </a:p>
          <a:p>
            <a:pPr algn="just" defTabSz="914400">
              <a:lnSpc>
                <a:spcPts val="2000"/>
              </a:lnSpc>
            </a:pPr>
            <a:endParaRPr lang="ko-KR" altLang="en-US" sz="1200" dirty="0">
              <a:latin typeface="Arial"/>
            </a:endParaRPr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4C57603C-FF10-656E-1068-87DFC49F934A}"/>
              </a:ext>
            </a:extLst>
          </p:cNvPr>
          <p:cNvGrpSpPr/>
          <p:nvPr/>
        </p:nvGrpSpPr>
        <p:grpSpPr>
          <a:xfrm>
            <a:off x="543719" y="4076700"/>
            <a:ext cx="5806281" cy="5340350"/>
            <a:chOff x="0" y="4026544"/>
            <a:chExt cx="6858000" cy="6316284"/>
          </a:xfrm>
        </p:grpSpPr>
        <p:pic>
          <p:nvPicPr>
            <p:cNvPr id="19" name="그림 18">
              <a:extLst>
                <a:ext uri="{FF2B5EF4-FFF2-40B4-BE49-F238E27FC236}">
                  <a16:creationId xmlns:a16="http://schemas.microsoft.com/office/drawing/2014/main" id="{0852E351-ECD8-92A8-25D0-F4DDE83760B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4026544"/>
              <a:ext cx="6858000" cy="2945111"/>
            </a:xfrm>
            <a:prstGeom prst="rect">
              <a:avLst/>
            </a:prstGeom>
          </p:spPr>
        </p:pic>
        <p:pic>
          <p:nvPicPr>
            <p:cNvPr id="20" name="그림 19">
              <a:extLst>
                <a:ext uri="{FF2B5EF4-FFF2-40B4-BE49-F238E27FC236}">
                  <a16:creationId xmlns:a16="http://schemas.microsoft.com/office/drawing/2014/main" id="{4290280D-4584-A451-0A22-4AB30F5F4CE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6979971"/>
              <a:ext cx="6858000" cy="336285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007721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그룹 24"/>
          <p:cNvGrpSpPr/>
          <p:nvPr/>
        </p:nvGrpSpPr>
        <p:grpSpPr>
          <a:xfrm>
            <a:off x="1823696" y="3054867"/>
            <a:ext cx="3210608" cy="1710480"/>
            <a:chOff x="1791326" y="3054867"/>
            <a:chExt cx="3210608" cy="1710480"/>
          </a:xfrm>
        </p:grpSpPr>
        <p:pic>
          <p:nvPicPr>
            <p:cNvPr id="6" name="그림 5">
              <a:extLst>
                <a:ext uri="{FF2B5EF4-FFF2-40B4-BE49-F238E27FC236}">
                  <a16:creationId xmlns:a16="http://schemas.microsoft.com/office/drawing/2014/main" id="{2788B325-85D0-19D2-E351-EDB2406E3C3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grayscl/>
            </a:blip>
            <a:stretch>
              <a:fillRect/>
            </a:stretch>
          </p:blipFill>
          <p:spPr>
            <a:xfrm>
              <a:off x="2773459" y="3517304"/>
              <a:ext cx="1246342" cy="792167"/>
            </a:xfrm>
            <a:prstGeom prst="rect">
              <a:avLst/>
            </a:prstGeom>
          </p:spPr>
        </p:pic>
        <p:sp>
          <p:nvSpPr>
            <p:cNvPr id="7" name="화살표: 오른쪽 6">
              <a:extLst>
                <a:ext uri="{FF2B5EF4-FFF2-40B4-BE49-F238E27FC236}">
                  <a16:creationId xmlns:a16="http://schemas.microsoft.com/office/drawing/2014/main" id="{13AC7BF9-EB29-8B48-B387-28C509A5B97D}"/>
                </a:ext>
              </a:extLst>
            </p:cNvPr>
            <p:cNvSpPr/>
            <p:nvPr/>
          </p:nvSpPr>
          <p:spPr>
            <a:xfrm rot="5400000">
              <a:off x="1451393" y="3394800"/>
              <a:ext cx="1188000" cy="508133"/>
            </a:xfrm>
            <a:prstGeom prst="rightArrow">
              <a:avLst>
                <a:gd name="adj1" fmla="val 50000"/>
                <a:gd name="adj2" fmla="val 38373"/>
              </a:avLst>
            </a:prstGeom>
            <a:gradFill flip="none" rotWithShape="1">
              <a:gsLst>
                <a:gs pos="0">
                  <a:srgbClr val="FFFFFF">
                    <a:lumMod val="50000"/>
                    <a:tint val="66000"/>
                    <a:satMod val="160000"/>
                  </a:srgbClr>
                </a:gs>
                <a:gs pos="50000">
                  <a:srgbClr val="FFFFFF">
                    <a:lumMod val="50000"/>
                    <a:tint val="44500"/>
                    <a:satMod val="160000"/>
                  </a:srgbClr>
                </a:gs>
                <a:gs pos="100000">
                  <a:srgbClr val="FFFFFF">
                    <a:lumMod val="50000"/>
                    <a:tint val="23500"/>
                    <a:satMod val="16000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 w="1905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+mn-cs"/>
              </a:endParaRPr>
            </a:p>
          </p:txBody>
        </p:sp>
        <p:sp>
          <p:nvSpPr>
            <p:cNvPr id="8" name="화살표: 오른쪽 45">
              <a:extLst>
                <a:ext uri="{FF2B5EF4-FFF2-40B4-BE49-F238E27FC236}">
                  <a16:creationId xmlns:a16="http://schemas.microsoft.com/office/drawing/2014/main" id="{BE68406E-4437-8B4C-7C1E-C514703A4917}"/>
                </a:ext>
              </a:extLst>
            </p:cNvPr>
            <p:cNvSpPr/>
            <p:nvPr/>
          </p:nvSpPr>
          <p:spPr>
            <a:xfrm rot="16200000" flipV="1">
              <a:off x="3899799" y="3718465"/>
              <a:ext cx="1188000" cy="508133"/>
            </a:xfrm>
            <a:prstGeom prst="rightArrow">
              <a:avLst>
                <a:gd name="adj1" fmla="val 50000"/>
                <a:gd name="adj2" fmla="val 38373"/>
              </a:avLst>
            </a:prstGeom>
            <a:gradFill flip="none" rotWithShape="1">
              <a:gsLst>
                <a:gs pos="0">
                  <a:srgbClr val="FFFFFF">
                    <a:lumMod val="50000"/>
                    <a:tint val="66000"/>
                    <a:satMod val="160000"/>
                  </a:srgbClr>
                </a:gs>
                <a:gs pos="50000">
                  <a:srgbClr val="FFFFFF">
                    <a:lumMod val="50000"/>
                    <a:tint val="44500"/>
                    <a:satMod val="160000"/>
                  </a:srgbClr>
                </a:gs>
                <a:gs pos="100000">
                  <a:srgbClr val="FFFFFF">
                    <a:lumMod val="50000"/>
                    <a:tint val="23500"/>
                    <a:satMod val="16000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 w="1905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+mn-cs"/>
              </a:endParaRPr>
            </a:p>
          </p:txBody>
        </p:sp>
        <p:sp>
          <p:nvSpPr>
            <p:cNvPr id="23" name="사각형: 둥근 모서리 51">
              <a:extLst>
                <a:ext uri="{FF2B5EF4-FFF2-40B4-BE49-F238E27FC236}">
                  <a16:creationId xmlns:a16="http://schemas.microsoft.com/office/drawing/2014/main" id="{D638EA1D-BE59-01A1-5ADE-C065A9E0896F}"/>
                </a:ext>
              </a:extLst>
            </p:cNvPr>
            <p:cNvSpPr/>
            <p:nvPr/>
          </p:nvSpPr>
          <p:spPr>
            <a:xfrm>
              <a:off x="1791326" y="4309471"/>
              <a:ext cx="3210608" cy="455876"/>
            </a:xfrm>
            <a:prstGeom prst="roundRect">
              <a:avLst>
                <a:gd name="adj" fmla="val 50000"/>
              </a:avLst>
            </a:prstGeom>
            <a:solidFill>
              <a:srgbClr val="C6D1E6"/>
            </a:solidFill>
            <a:ln w="1905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+mn-ea"/>
                  <a:cs typeface="+mn-cs"/>
                </a:rPr>
                <a:t>사업장 내 全體 종사자</a:t>
              </a:r>
              <a:endParaRPr kumimoji="0" lang="en-US" altLang="ko-KR" sz="14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+mn-ea"/>
                <a:cs typeface="+mn-cs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1645553A-17ED-4FE0-BDF2-C329797D05AE}"/>
              </a:ext>
            </a:extLst>
          </p:cNvPr>
          <p:cNvSpPr txBox="1"/>
          <p:nvPr/>
        </p:nvSpPr>
        <p:spPr>
          <a:xfrm>
            <a:off x="225743" y="443615"/>
            <a:ext cx="6335395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Ⅰ. 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안전보건 경영방침 및 목표</a:t>
            </a:r>
          </a:p>
        </p:txBody>
      </p:sp>
      <p:grpSp>
        <p:nvGrpSpPr>
          <p:cNvPr id="24" name="그룹 23"/>
          <p:cNvGrpSpPr/>
          <p:nvPr/>
        </p:nvGrpSpPr>
        <p:grpSpPr>
          <a:xfrm>
            <a:off x="964097" y="1437497"/>
            <a:ext cx="4929807" cy="1910846"/>
            <a:chOff x="842837" y="1437497"/>
            <a:chExt cx="4929807" cy="1910846"/>
          </a:xfrm>
        </p:grpSpPr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890200D9-DB5C-6DBC-2230-F42DD30EAD31}"/>
                </a:ext>
              </a:extLst>
            </p:cNvPr>
            <p:cNvSpPr/>
            <p:nvPr/>
          </p:nvSpPr>
          <p:spPr bwMode="auto">
            <a:xfrm>
              <a:off x="842837" y="1437498"/>
              <a:ext cx="1470780" cy="732773"/>
            </a:xfrm>
            <a:prstGeom prst="rect">
              <a:avLst/>
            </a:prstGeom>
            <a:solidFill>
              <a:srgbClr val="C6D1E6"/>
            </a:solidFill>
            <a:ln w="317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ea"/>
                </a:rPr>
                <a:t>핵심 경영방침</a:t>
              </a:r>
            </a:p>
          </p:txBody>
        </p:sp>
        <p:sp>
          <p:nvSpPr>
            <p:cNvPr id="11" name="직사각형 10">
              <a:extLst>
                <a:ext uri="{FF2B5EF4-FFF2-40B4-BE49-F238E27FC236}">
                  <a16:creationId xmlns:a16="http://schemas.microsoft.com/office/drawing/2014/main" id="{B357C64C-FF59-0A57-D9C5-F52628A3F1B9}"/>
                </a:ext>
              </a:extLst>
            </p:cNvPr>
            <p:cNvSpPr/>
            <p:nvPr/>
          </p:nvSpPr>
          <p:spPr bwMode="auto">
            <a:xfrm>
              <a:off x="2360429" y="1437497"/>
              <a:ext cx="3412215" cy="732773"/>
            </a:xfrm>
            <a:prstGeom prst="rect">
              <a:avLst/>
            </a:prstGeom>
            <a:solidFill>
              <a:srgbClr val="EAEDED"/>
            </a:solidFill>
            <a:ln w="317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20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ea"/>
                </a:rPr>
                <a:t>모든 사업장내 종사원이 안심하고 근무할 수 </a:t>
              </a:r>
              <a:endParaRPr kumimoji="0" lang="en-US" altLang="ko-KR" sz="12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</a:endParaRPr>
            </a:p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20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ea"/>
                </a:rPr>
                <a:t>있는 표준 산업안전 보건 이행체계 확보</a:t>
              </a:r>
              <a:r>
                <a:rPr kumimoji="0" lang="en-US" altLang="ko-KR" sz="120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ea"/>
                </a:rPr>
                <a:t>·</a:t>
              </a:r>
              <a:r>
                <a:rPr kumimoji="0" lang="ko-KR" altLang="en-US" sz="120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ea"/>
                </a:rPr>
                <a:t>유지</a:t>
              </a:r>
            </a:p>
          </p:txBody>
        </p:sp>
        <p:sp>
          <p:nvSpPr>
            <p:cNvPr id="12" name="직사각형 11">
              <a:extLst>
                <a:ext uri="{FF2B5EF4-FFF2-40B4-BE49-F238E27FC236}">
                  <a16:creationId xmlns:a16="http://schemas.microsoft.com/office/drawing/2014/main" id="{79CFEC5F-C4C8-79D5-79B5-8D8EE2AFE733}"/>
                </a:ext>
              </a:extLst>
            </p:cNvPr>
            <p:cNvSpPr/>
            <p:nvPr/>
          </p:nvSpPr>
          <p:spPr bwMode="auto">
            <a:xfrm>
              <a:off x="842837" y="2234170"/>
              <a:ext cx="1470780" cy="524238"/>
            </a:xfrm>
            <a:prstGeom prst="rect">
              <a:avLst/>
            </a:prstGeom>
            <a:solidFill>
              <a:srgbClr val="C6D1E6"/>
            </a:solidFill>
            <a:ln w="317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ea"/>
                </a:rPr>
                <a:t>목표 </a:t>
              </a:r>
              <a:r>
                <a:rPr lang="ko-KR" altLang="en-US" sz="1200" b="1" kern="0" dirty="0">
                  <a:solidFill>
                    <a:srgbClr val="000000"/>
                  </a:solidFill>
                  <a:latin typeface="+mn-ea"/>
                </a:rPr>
                <a:t>설정</a:t>
              </a:r>
            </a:p>
          </p:txBody>
        </p:sp>
        <p:sp>
          <p:nvSpPr>
            <p:cNvPr id="13" name="직사각형 12">
              <a:extLst>
                <a:ext uri="{FF2B5EF4-FFF2-40B4-BE49-F238E27FC236}">
                  <a16:creationId xmlns:a16="http://schemas.microsoft.com/office/drawing/2014/main" id="{A3483425-7008-7F09-08D0-B0730C48868A}"/>
                </a:ext>
              </a:extLst>
            </p:cNvPr>
            <p:cNvSpPr/>
            <p:nvPr/>
          </p:nvSpPr>
          <p:spPr bwMode="auto">
            <a:xfrm>
              <a:off x="2360429" y="2234169"/>
              <a:ext cx="3412215" cy="524238"/>
            </a:xfrm>
            <a:prstGeom prst="rect">
              <a:avLst/>
            </a:prstGeom>
            <a:solidFill>
              <a:srgbClr val="EAEDED"/>
            </a:solidFill>
            <a:ln w="317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200" i="0" u="none" strike="noStrike" kern="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+mn-ea"/>
                </a:rPr>
                <a:t>유해</a:t>
              </a:r>
              <a:r>
                <a:rPr kumimoji="0" lang="ko-KR" altLang="en-US" sz="1200" i="0" u="none" strike="noStrike" kern="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+mn-ea"/>
                  <a:sym typeface="Wingdings 2" panose="05020102010507070707" pitchFamily="18" charset="2"/>
                </a:rPr>
                <a:t></a:t>
              </a:r>
              <a:r>
                <a:rPr kumimoji="0" lang="ko-KR" altLang="en-US" sz="1200" i="0" u="none" strike="noStrike" kern="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+mn-ea"/>
                </a:rPr>
                <a:t>위험요인</a:t>
              </a:r>
              <a:r>
                <a:rPr kumimoji="0" lang="ko-KR" altLang="en-US" sz="120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+mn-ea"/>
                </a:rPr>
                <a:t> 선제적 개선을 통한</a:t>
              </a:r>
              <a:endParaRPr kumimoji="0" lang="en-US" altLang="ko-KR" sz="12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n-ea"/>
              </a:endParaRPr>
            </a:p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20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+mn-ea"/>
                </a:rPr>
                <a:t>산업재해 </a:t>
              </a:r>
              <a:r>
                <a:rPr kumimoji="0" lang="en-US" altLang="ko-KR" sz="120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+mn-ea"/>
                </a:rPr>
                <a:t>ZERO</a:t>
              </a:r>
              <a:r>
                <a:rPr lang="ko-KR" altLang="en-US" sz="1200" kern="0" dirty="0">
                  <a:latin typeface="+mn-ea"/>
                </a:rPr>
                <a:t>화</a:t>
              </a:r>
              <a:endParaRPr kumimoji="0" lang="ko-KR" altLang="en-US" sz="12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n-ea"/>
              </a:endParaRPr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1171891B-BE32-CF4C-B1C9-F9B5C4150F40}"/>
                </a:ext>
              </a:extLst>
            </p:cNvPr>
            <p:cNvSpPr/>
            <p:nvPr/>
          </p:nvSpPr>
          <p:spPr bwMode="auto">
            <a:xfrm>
              <a:off x="842837" y="2824105"/>
              <a:ext cx="1470780" cy="524238"/>
            </a:xfrm>
            <a:prstGeom prst="rect">
              <a:avLst/>
            </a:prstGeom>
            <a:solidFill>
              <a:srgbClr val="C6D1E6"/>
            </a:solidFill>
            <a:ln w="317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ea"/>
                </a:rPr>
                <a:t>평가관리</a:t>
              </a:r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A0BD7B8D-54AF-BA25-65E0-1A7F8A85A43C}"/>
                </a:ext>
              </a:extLst>
            </p:cNvPr>
            <p:cNvSpPr/>
            <p:nvPr/>
          </p:nvSpPr>
          <p:spPr bwMode="auto">
            <a:xfrm>
              <a:off x="2360429" y="2824104"/>
              <a:ext cx="3412215" cy="524238"/>
            </a:xfrm>
            <a:prstGeom prst="rect">
              <a:avLst/>
            </a:prstGeom>
            <a:solidFill>
              <a:srgbClr val="EAEDED"/>
            </a:solidFill>
            <a:ln w="317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20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ea"/>
                </a:rPr>
                <a:t>정기</a:t>
              </a:r>
              <a:r>
                <a:rPr lang="en-US" altLang="ko-KR" sz="1200" kern="0" dirty="0">
                  <a:solidFill>
                    <a:srgbClr val="000000"/>
                  </a:solidFill>
                  <a:latin typeface="+mn-ea"/>
                </a:rPr>
                <a:t>/</a:t>
              </a:r>
              <a:r>
                <a:rPr lang="ko-KR" altLang="en-US" sz="1200" kern="0" dirty="0">
                  <a:solidFill>
                    <a:srgbClr val="000000"/>
                  </a:solidFill>
                  <a:latin typeface="+mn-ea"/>
                </a:rPr>
                <a:t>수시 성과 평가</a:t>
              </a:r>
            </a:p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ko-KR" altLang="en-US" sz="1200" kern="0" dirty="0">
                  <a:solidFill>
                    <a:srgbClr val="000000"/>
                  </a:solidFill>
                  <a:latin typeface="+mn-ea"/>
                </a:rPr>
                <a:t>및 신상필벌 시행</a:t>
              </a:r>
            </a:p>
          </p:txBody>
        </p:sp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id="{8E9659E8-EB76-B9C3-DA86-4B1B6B141389}"/>
              </a:ext>
            </a:extLst>
          </p:cNvPr>
          <p:cNvGrpSpPr/>
          <p:nvPr/>
        </p:nvGrpSpPr>
        <p:grpSpPr>
          <a:xfrm>
            <a:off x="351675" y="4918686"/>
            <a:ext cx="6154650" cy="4267199"/>
            <a:chOff x="715343" y="2384318"/>
            <a:chExt cx="4071339" cy="3703098"/>
          </a:xfrm>
        </p:grpSpPr>
        <p:sp>
          <p:nvSpPr>
            <p:cNvPr id="3" name="Rectangle 69">
              <a:extLst>
                <a:ext uri="{FF2B5EF4-FFF2-40B4-BE49-F238E27FC236}">
                  <a16:creationId xmlns:a16="http://schemas.microsoft.com/office/drawing/2014/main" id="{16BD999F-594C-B4D9-1AB9-F63E0E7103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5429" y="2384318"/>
              <a:ext cx="4051166" cy="370025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9pPr>
            </a:lstStyle>
            <a:p>
              <a:pPr algn="ctr">
                <a:lnSpc>
                  <a:spcPct val="120000"/>
                </a:lnSpc>
              </a:pPr>
              <a:endParaRPr lang="ko-KR" altLang="en-US">
                <a:solidFill>
                  <a:schemeClr val="lt1"/>
                </a:solidFill>
                <a:latin typeface="+mn-ea"/>
                <a:ea typeface="+mn-ea"/>
              </a:endParaRPr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C8635E1D-2AEA-62C9-3E2C-634358A79877}"/>
                </a:ext>
              </a:extLst>
            </p:cNvPr>
            <p:cNvSpPr/>
            <p:nvPr/>
          </p:nvSpPr>
          <p:spPr>
            <a:xfrm>
              <a:off x="715343" y="2384318"/>
              <a:ext cx="4071339" cy="0"/>
            </a:xfrm>
            <a:custGeom>
              <a:avLst/>
              <a:gdLst>
                <a:gd name="connsiteX0" fmla="*/ 0 w 4770120"/>
                <a:gd name="connsiteY0" fmla="*/ 0 h 0"/>
                <a:gd name="connsiteX1" fmla="*/ 4770120 w 477012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770120">
                  <a:moveTo>
                    <a:pt x="0" y="0"/>
                  </a:moveTo>
                  <a:lnTo>
                    <a:pt x="4770120" y="0"/>
                  </a:lnTo>
                </a:path>
              </a:pathLst>
            </a:custGeom>
            <a:noFill/>
            <a:ln w="1905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n-ea"/>
              </a:endParaRPr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9CEE1B28-27A7-922C-5E64-745C6A679F38}"/>
                </a:ext>
              </a:extLst>
            </p:cNvPr>
            <p:cNvSpPr/>
            <p:nvPr/>
          </p:nvSpPr>
          <p:spPr>
            <a:xfrm>
              <a:off x="715343" y="6087416"/>
              <a:ext cx="4071339" cy="0"/>
            </a:xfrm>
            <a:custGeom>
              <a:avLst/>
              <a:gdLst>
                <a:gd name="connsiteX0" fmla="*/ 0 w 4770120"/>
                <a:gd name="connsiteY0" fmla="*/ 0 h 0"/>
                <a:gd name="connsiteX1" fmla="*/ 4770120 w 477012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770120">
                  <a:moveTo>
                    <a:pt x="0" y="0"/>
                  </a:moveTo>
                  <a:lnTo>
                    <a:pt x="4770120" y="0"/>
                  </a:lnTo>
                </a:path>
              </a:pathLst>
            </a:custGeom>
            <a:noFill/>
            <a:ln w="1905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n-ea"/>
              </a:endParaRPr>
            </a:p>
          </p:txBody>
        </p:sp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C829FA37-2DA1-6EE8-9174-1BC75D736980}"/>
              </a:ext>
            </a:extLst>
          </p:cNvPr>
          <p:cNvGrpSpPr/>
          <p:nvPr/>
        </p:nvGrpSpPr>
        <p:grpSpPr>
          <a:xfrm>
            <a:off x="2208687" y="4833705"/>
            <a:ext cx="2440626" cy="457291"/>
            <a:chOff x="5076161" y="2423651"/>
            <a:chExt cx="2008024" cy="376236"/>
          </a:xfrm>
        </p:grpSpPr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10C03ADB-674B-CDFA-3343-49C006AE5C11}"/>
                </a:ext>
              </a:extLst>
            </p:cNvPr>
            <p:cNvSpPr/>
            <p:nvPr/>
          </p:nvSpPr>
          <p:spPr>
            <a:xfrm>
              <a:off x="5076161" y="2423652"/>
              <a:ext cx="130061" cy="75658"/>
            </a:xfrm>
            <a:custGeom>
              <a:avLst/>
              <a:gdLst>
                <a:gd name="connsiteX0" fmla="*/ 173368 w 346736"/>
                <a:gd name="connsiteY0" fmla="*/ 0 h 171117"/>
                <a:gd name="connsiteX1" fmla="*/ 333636 w 346736"/>
                <a:gd name="connsiteY1" fmla="*/ 106233 h 171117"/>
                <a:gd name="connsiteX2" fmla="*/ 346736 w 346736"/>
                <a:gd name="connsiteY2" fmla="*/ 171117 h 171117"/>
                <a:gd name="connsiteX3" fmla="*/ 0 w 346736"/>
                <a:gd name="connsiteY3" fmla="*/ 171117 h 171117"/>
                <a:gd name="connsiteX4" fmla="*/ 13100 w 346736"/>
                <a:gd name="connsiteY4" fmla="*/ 106233 h 171117"/>
                <a:gd name="connsiteX5" fmla="*/ 173368 w 346736"/>
                <a:gd name="connsiteY5" fmla="*/ 0 h 171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6736" h="171117">
                  <a:moveTo>
                    <a:pt x="173368" y="0"/>
                  </a:moveTo>
                  <a:cubicBezTo>
                    <a:pt x="245415" y="0"/>
                    <a:pt x="307231" y="43804"/>
                    <a:pt x="333636" y="106233"/>
                  </a:cubicBezTo>
                  <a:lnTo>
                    <a:pt x="346736" y="171117"/>
                  </a:lnTo>
                  <a:lnTo>
                    <a:pt x="0" y="171117"/>
                  </a:lnTo>
                  <a:lnTo>
                    <a:pt x="13100" y="106233"/>
                  </a:lnTo>
                  <a:cubicBezTo>
                    <a:pt x="39505" y="43804"/>
                    <a:pt x="101321" y="0"/>
                    <a:pt x="173368" y="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n-ea"/>
              </a:endParaRPr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E767D3E7-F81F-13FD-659E-A9174751C613}"/>
                </a:ext>
              </a:extLst>
            </p:cNvPr>
            <p:cNvSpPr/>
            <p:nvPr/>
          </p:nvSpPr>
          <p:spPr>
            <a:xfrm>
              <a:off x="6954124" y="2423654"/>
              <a:ext cx="130061" cy="75659"/>
            </a:xfrm>
            <a:custGeom>
              <a:avLst/>
              <a:gdLst>
                <a:gd name="connsiteX0" fmla="*/ 173368 w 346736"/>
                <a:gd name="connsiteY0" fmla="*/ 0 h 171117"/>
                <a:gd name="connsiteX1" fmla="*/ 333636 w 346736"/>
                <a:gd name="connsiteY1" fmla="*/ 106233 h 171117"/>
                <a:gd name="connsiteX2" fmla="*/ 346736 w 346736"/>
                <a:gd name="connsiteY2" fmla="*/ 171117 h 171117"/>
                <a:gd name="connsiteX3" fmla="*/ 0 w 346736"/>
                <a:gd name="connsiteY3" fmla="*/ 171117 h 171117"/>
                <a:gd name="connsiteX4" fmla="*/ 13100 w 346736"/>
                <a:gd name="connsiteY4" fmla="*/ 106233 h 171117"/>
                <a:gd name="connsiteX5" fmla="*/ 173368 w 346736"/>
                <a:gd name="connsiteY5" fmla="*/ 0 h 171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6736" h="171117">
                  <a:moveTo>
                    <a:pt x="173368" y="0"/>
                  </a:moveTo>
                  <a:cubicBezTo>
                    <a:pt x="245415" y="0"/>
                    <a:pt x="307231" y="43804"/>
                    <a:pt x="333636" y="106233"/>
                  </a:cubicBezTo>
                  <a:lnTo>
                    <a:pt x="346736" y="171117"/>
                  </a:lnTo>
                  <a:lnTo>
                    <a:pt x="0" y="171117"/>
                  </a:lnTo>
                  <a:lnTo>
                    <a:pt x="13100" y="106233"/>
                  </a:lnTo>
                  <a:cubicBezTo>
                    <a:pt x="39505" y="43804"/>
                    <a:pt x="101321" y="0"/>
                    <a:pt x="173368" y="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n-ea"/>
              </a:endParaRPr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4694E0E3-34A0-FBC7-3B3B-C4103263298A}"/>
                </a:ext>
              </a:extLst>
            </p:cNvPr>
            <p:cNvSpPr/>
            <p:nvPr/>
          </p:nvSpPr>
          <p:spPr>
            <a:xfrm rot="10800000">
              <a:off x="5141192" y="2423651"/>
              <a:ext cx="1874949" cy="376236"/>
            </a:xfrm>
            <a:custGeom>
              <a:avLst/>
              <a:gdLst>
                <a:gd name="connsiteX0" fmla="*/ 2965929 w 2965929"/>
                <a:gd name="connsiteY0" fmla="*/ 595158 h 595158"/>
                <a:gd name="connsiteX1" fmla="*/ 2605887 w 2965929"/>
                <a:gd name="connsiteY1" fmla="*/ 594563 h 595158"/>
                <a:gd name="connsiteX2" fmla="*/ 2606923 w 2965929"/>
                <a:gd name="connsiteY2" fmla="*/ 595158 h 595158"/>
                <a:gd name="connsiteX3" fmla="*/ 1482965 w 2965929"/>
                <a:gd name="connsiteY3" fmla="*/ 593300 h 595158"/>
                <a:gd name="connsiteX4" fmla="*/ 359006 w 2965929"/>
                <a:gd name="connsiteY4" fmla="*/ 595158 h 595158"/>
                <a:gd name="connsiteX5" fmla="*/ 360042 w 2965929"/>
                <a:gd name="connsiteY5" fmla="*/ 594563 h 595158"/>
                <a:gd name="connsiteX6" fmla="*/ 0 w 2965929"/>
                <a:gd name="connsiteY6" fmla="*/ 595158 h 595158"/>
                <a:gd name="connsiteX7" fmla="*/ 276971 w 2965929"/>
                <a:gd name="connsiteY7" fmla="*/ 2420 h 595158"/>
                <a:gd name="connsiteX8" fmla="*/ 797829 w 2965929"/>
                <a:gd name="connsiteY8" fmla="*/ 27 h 595158"/>
                <a:gd name="connsiteX9" fmla="*/ 919555 w 2965929"/>
                <a:gd name="connsiteY9" fmla="*/ 200 h 595158"/>
                <a:gd name="connsiteX10" fmla="*/ 938268 w 2965929"/>
                <a:gd name="connsiteY10" fmla="*/ 123 h 595158"/>
                <a:gd name="connsiteX11" fmla="*/ 1404004 w 2965929"/>
                <a:gd name="connsiteY11" fmla="*/ 378 h 595158"/>
                <a:gd name="connsiteX12" fmla="*/ 1482965 w 2965929"/>
                <a:gd name="connsiteY12" fmla="*/ 560 h 595158"/>
                <a:gd name="connsiteX13" fmla="*/ 1561925 w 2965929"/>
                <a:gd name="connsiteY13" fmla="*/ 378 h 595158"/>
                <a:gd name="connsiteX14" fmla="*/ 2027661 w 2965929"/>
                <a:gd name="connsiteY14" fmla="*/ 123 h 595158"/>
                <a:gd name="connsiteX15" fmla="*/ 2046374 w 2965929"/>
                <a:gd name="connsiteY15" fmla="*/ 200 h 595158"/>
                <a:gd name="connsiteX16" fmla="*/ 2168100 w 2965929"/>
                <a:gd name="connsiteY16" fmla="*/ 27 h 595158"/>
                <a:gd name="connsiteX17" fmla="*/ 2688958 w 2965929"/>
                <a:gd name="connsiteY17" fmla="*/ 2420 h 595158"/>
                <a:gd name="connsiteX18" fmla="*/ 2965929 w 2965929"/>
                <a:gd name="connsiteY18" fmla="*/ 595158 h 595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965929" h="595158">
                  <a:moveTo>
                    <a:pt x="2965929" y="595158"/>
                  </a:moveTo>
                  <a:lnTo>
                    <a:pt x="2605887" y="594563"/>
                  </a:lnTo>
                  <a:lnTo>
                    <a:pt x="2606923" y="595158"/>
                  </a:lnTo>
                  <a:lnTo>
                    <a:pt x="1482965" y="593300"/>
                  </a:lnTo>
                  <a:lnTo>
                    <a:pt x="359006" y="595158"/>
                  </a:lnTo>
                  <a:lnTo>
                    <a:pt x="360042" y="594563"/>
                  </a:lnTo>
                  <a:lnTo>
                    <a:pt x="0" y="595158"/>
                  </a:lnTo>
                  <a:cubicBezTo>
                    <a:pt x="173604" y="534104"/>
                    <a:pt x="26465" y="7865"/>
                    <a:pt x="276971" y="2420"/>
                  </a:cubicBezTo>
                  <a:cubicBezTo>
                    <a:pt x="370911" y="378"/>
                    <a:pt x="562918" y="-133"/>
                    <a:pt x="797829" y="27"/>
                  </a:cubicBezTo>
                  <a:lnTo>
                    <a:pt x="919555" y="200"/>
                  </a:lnTo>
                  <a:lnTo>
                    <a:pt x="938268" y="123"/>
                  </a:lnTo>
                  <a:cubicBezTo>
                    <a:pt x="1071721" y="-133"/>
                    <a:pt x="1232414" y="38"/>
                    <a:pt x="1404004" y="378"/>
                  </a:cubicBezTo>
                  <a:lnTo>
                    <a:pt x="1482965" y="560"/>
                  </a:lnTo>
                  <a:lnTo>
                    <a:pt x="1561925" y="378"/>
                  </a:lnTo>
                  <a:cubicBezTo>
                    <a:pt x="1733515" y="38"/>
                    <a:pt x="1894208" y="-133"/>
                    <a:pt x="2027661" y="123"/>
                  </a:cubicBezTo>
                  <a:lnTo>
                    <a:pt x="2046374" y="200"/>
                  </a:lnTo>
                  <a:lnTo>
                    <a:pt x="2168100" y="27"/>
                  </a:lnTo>
                  <a:cubicBezTo>
                    <a:pt x="2403011" y="-133"/>
                    <a:pt x="2595018" y="378"/>
                    <a:pt x="2688958" y="2420"/>
                  </a:cubicBezTo>
                  <a:cubicBezTo>
                    <a:pt x="2939464" y="7865"/>
                    <a:pt x="2792325" y="534104"/>
                    <a:pt x="2965929" y="595158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n-ea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A4F55581-B759-019F-8166-04F475554042}"/>
              </a:ext>
            </a:extLst>
          </p:cNvPr>
          <p:cNvSpPr txBox="1"/>
          <p:nvPr/>
        </p:nvSpPr>
        <p:spPr>
          <a:xfrm>
            <a:off x="2354313" y="4879685"/>
            <a:ext cx="214937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안전보건 경영방침</a:t>
            </a:r>
            <a:endParaRPr lang="ko-KR" altLang="en-US" sz="1600" b="1" spc="-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+mn-ea"/>
            </a:endParaRPr>
          </a:p>
        </p:txBody>
      </p:sp>
      <p:sp>
        <p:nvSpPr>
          <p:cNvPr id="20" name="직사각형 6">
            <a:extLst>
              <a:ext uri="{FF2B5EF4-FFF2-40B4-BE49-F238E27FC236}">
                <a16:creationId xmlns:a16="http://schemas.microsoft.com/office/drawing/2014/main" id="{30AB7B0C-1F31-B3AB-E876-FA26EE953B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690" y="5375018"/>
            <a:ext cx="6111386" cy="3810868"/>
          </a:xfrm>
          <a:prstGeom prst="roundRect">
            <a:avLst>
              <a:gd name="adj" fmla="val 0"/>
            </a:avLst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tIns="0" rIns="90000" bIns="0" rtlCol="0" anchor="t" anchorCtr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ts val="2000"/>
              </a:lnSpc>
            </a:pPr>
            <a:r>
              <a:rPr lang="ko-KR" altLang="en-US" sz="1100" dirty="0">
                <a:solidFill>
                  <a:schemeClr val="tx1"/>
                </a:solidFill>
                <a:latin typeface="+mn-ea"/>
              </a:rPr>
              <a:t>빌딩관리의 표준을 지향하는 </a:t>
            </a:r>
            <a:r>
              <a:rPr lang="ko-KR" altLang="en-US" sz="1100" dirty="0" err="1">
                <a:solidFill>
                  <a:schemeClr val="tx1"/>
                </a:solidFill>
                <a:latin typeface="+mn-ea"/>
              </a:rPr>
              <a:t>KSmate는</a:t>
            </a:r>
            <a:r>
              <a:rPr lang="ko-KR" altLang="en-US" sz="1100" dirty="0">
                <a:solidFill>
                  <a:schemeClr val="tx1"/>
                </a:solidFill>
                <a:latin typeface="+mn-ea"/>
              </a:rPr>
              <a:t> 산업안전보건이 회사 존립의 핵심요소임을 분명히 인식하며, 최적의 산업안전보건 이행 체계를 구축하고  이를 적극 실천한다.</a:t>
            </a:r>
            <a:endParaRPr lang="en-US" altLang="ko-KR" sz="1100" dirty="0">
              <a:solidFill>
                <a:schemeClr val="tx1"/>
              </a:solidFill>
              <a:latin typeface="+mn-ea"/>
            </a:endParaRPr>
          </a:p>
          <a:p>
            <a:pPr algn="just">
              <a:lnSpc>
                <a:spcPts val="2000"/>
              </a:lnSpc>
            </a:pPr>
            <a:endParaRPr lang="en-US" altLang="ko-KR" sz="1100" dirty="0">
              <a:solidFill>
                <a:schemeClr val="tx1"/>
              </a:solidFill>
              <a:latin typeface="+mn-ea"/>
            </a:endParaRPr>
          </a:p>
          <a:p>
            <a:pPr marL="228600" indent="-228600" algn="just">
              <a:lnSpc>
                <a:spcPts val="2000"/>
              </a:lnSpc>
              <a:buAutoNum type="arabicPeriod"/>
            </a:pPr>
            <a:r>
              <a:rPr lang="ko-KR" altLang="en-US" sz="1100" dirty="0">
                <a:solidFill>
                  <a:schemeClr val="tx1"/>
                </a:solidFill>
                <a:latin typeface="+mn-ea"/>
              </a:rPr>
              <a:t>회사의 주축인 현장 중심의 실질적인 산업안전보건 이행체계를 구축한다</a:t>
            </a:r>
            <a:endParaRPr lang="en-US" altLang="ko-KR" sz="1100" dirty="0">
              <a:solidFill>
                <a:schemeClr val="tx1"/>
              </a:solidFill>
              <a:latin typeface="+mn-ea"/>
            </a:endParaRPr>
          </a:p>
          <a:p>
            <a:pPr marL="228600" indent="-228600" algn="just">
              <a:lnSpc>
                <a:spcPts val="2000"/>
              </a:lnSpc>
              <a:buAutoNum type="arabicPeriod"/>
            </a:pPr>
            <a:r>
              <a:rPr lang="ko-KR" altLang="en-US" sz="1100" dirty="0">
                <a:solidFill>
                  <a:schemeClr val="tx1"/>
                </a:solidFill>
                <a:latin typeface="+mn-ea"/>
              </a:rPr>
              <a:t>근로자의 신체적 피로와 정신적 스트레스 등을 줄일 수 있는 쾌적한 작업환경을 조성하고</a:t>
            </a:r>
            <a:endParaRPr lang="en-US" altLang="ko-KR" sz="1100" dirty="0">
              <a:solidFill>
                <a:schemeClr val="tx1"/>
              </a:solidFill>
              <a:latin typeface="+mn-ea"/>
            </a:endParaRPr>
          </a:p>
          <a:p>
            <a:pPr algn="just">
              <a:lnSpc>
                <a:spcPts val="2000"/>
              </a:lnSpc>
            </a:pPr>
            <a:r>
              <a:rPr lang="ko-KR" altLang="en-US" sz="1100" dirty="0">
                <a:solidFill>
                  <a:schemeClr val="tx1"/>
                </a:solidFill>
                <a:latin typeface="+mn-ea"/>
              </a:rPr>
              <a:t>    근로조건 개선을 위하여 노력한다</a:t>
            </a:r>
            <a:r>
              <a:rPr lang="en-US" altLang="ko-KR" sz="1100" dirty="0">
                <a:solidFill>
                  <a:schemeClr val="tx1"/>
                </a:solidFill>
                <a:latin typeface="+mn-ea"/>
              </a:rPr>
              <a:t>. </a:t>
            </a:r>
          </a:p>
          <a:p>
            <a:pPr marL="228600" indent="-228600" algn="just">
              <a:lnSpc>
                <a:spcPts val="2000"/>
              </a:lnSpc>
              <a:buAutoNum type="arabicPeriod" startAt="3"/>
            </a:pPr>
            <a:r>
              <a:rPr lang="ko-KR" altLang="en-US" sz="1100" dirty="0">
                <a:solidFill>
                  <a:schemeClr val="tx1"/>
                </a:solidFill>
                <a:latin typeface="+mn-ea"/>
              </a:rPr>
              <a:t>안전보건을 위협하는 유해위험요소는 최일선 관리감독까지 선제적으로 조치할 수 있도록</a:t>
            </a:r>
            <a:endParaRPr lang="en-US" altLang="ko-KR" sz="1100" dirty="0">
              <a:solidFill>
                <a:schemeClr val="tx1"/>
              </a:solidFill>
              <a:latin typeface="+mn-ea"/>
            </a:endParaRPr>
          </a:p>
          <a:p>
            <a:pPr algn="just">
              <a:lnSpc>
                <a:spcPts val="2000"/>
              </a:lnSpc>
            </a:pPr>
            <a:r>
              <a:rPr lang="ko-KR" altLang="en-US" sz="1100" dirty="0">
                <a:solidFill>
                  <a:schemeClr val="tx1"/>
                </a:solidFill>
                <a:latin typeface="+mn-ea"/>
              </a:rPr>
              <a:t>    권한을 위임하며</a:t>
            </a:r>
            <a:r>
              <a:rPr lang="en-US" altLang="ko-KR" sz="1100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100" dirty="0">
                <a:solidFill>
                  <a:schemeClr val="tx1"/>
                </a:solidFill>
                <a:latin typeface="+mn-ea"/>
              </a:rPr>
              <a:t>회사는 이를 전폭 지원한다</a:t>
            </a:r>
            <a:r>
              <a:rPr lang="en-US" altLang="ko-KR" sz="1100" dirty="0">
                <a:solidFill>
                  <a:schemeClr val="tx1"/>
                </a:solidFill>
                <a:latin typeface="+mn-ea"/>
              </a:rPr>
              <a:t>. </a:t>
            </a:r>
          </a:p>
          <a:p>
            <a:pPr algn="just">
              <a:lnSpc>
                <a:spcPts val="2000"/>
              </a:lnSpc>
            </a:pPr>
            <a:r>
              <a:rPr lang="en-US" altLang="ko-KR" sz="1100" dirty="0">
                <a:solidFill>
                  <a:schemeClr val="tx1"/>
                </a:solidFill>
                <a:latin typeface="+mn-ea"/>
              </a:rPr>
              <a:t>4. </a:t>
            </a:r>
            <a:r>
              <a:rPr lang="ko-KR" altLang="en-US" sz="1100" dirty="0">
                <a:solidFill>
                  <a:schemeClr val="tx1"/>
                </a:solidFill>
                <a:latin typeface="+mn-ea"/>
              </a:rPr>
              <a:t>산업재해를 예방하기 위하여 막힘없이 소통하며</a:t>
            </a:r>
            <a:r>
              <a:rPr lang="en-US" altLang="ko-KR" sz="1100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100" dirty="0">
                <a:solidFill>
                  <a:schemeClr val="tx1"/>
                </a:solidFill>
                <a:latin typeface="+mn-ea"/>
              </a:rPr>
              <a:t>안전보건 환경조성과 대응역량 확보를 </a:t>
            </a:r>
            <a:endParaRPr lang="en-US" altLang="ko-KR" sz="1100" dirty="0">
              <a:solidFill>
                <a:schemeClr val="tx1"/>
              </a:solidFill>
              <a:latin typeface="+mn-ea"/>
            </a:endParaRPr>
          </a:p>
          <a:p>
            <a:pPr algn="just">
              <a:lnSpc>
                <a:spcPts val="2000"/>
              </a:lnSpc>
            </a:pPr>
            <a:r>
              <a:rPr lang="en-US" altLang="ko-KR" sz="1100" dirty="0">
                <a:solidFill>
                  <a:schemeClr val="tx1"/>
                </a:solidFill>
                <a:latin typeface="+mn-ea"/>
              </a:rPr>
              <a:t>   </a:t>
            </a:r>
            <a:r>
              <a:rPr lang="ko-KR" altLang="en-US" sz="1100" dirty="0">
                <a:solidFill>
                  <a:schemeClr val="tx1"/>
                </a:solidFill>
                <a:latin typeface="+mn-ea"/>
              </a:rPr>
              <a:t>위하여 필요한 인력 및 예산을 적극 투자한다</a:t>
            </a:r>
            <a:r>
              <a:rPr lang="en-US" altLang="ko-KR" sz="1100" dirty="0">
                <a:solidFill>
                  <a:schemeClr val="tx1"/>
                </a:solidFill>
                <a:latin typeface="+mn-ea"/>
              </a:rPr>
              <a:t>. </a:t>
            </a:r>
            <a:r>
              <a:rPr lang="ko-KR" altLang="en-US" sz="1100" dirty="0">
                <a:solidFill>
                  <a:schemeClr val="tx1"/>
                </a:solidFill>
                <a:latin typeface="+mn-ea"/>
              </a:rPr>
              <a:t>산업재해를 예방하기 위하여</a:t>
            </a:r>
            <a:endParaRPr lang="en-US" altLang="ko-KR" sz="1100" dirty="0">
              <a:solidFill>
                <a:schemeClr val="tx1"/>
              </a:solidFill>
              <a:latin typeface="+mn-ea"/>
            </a:endParaRPr>
          </a:p>
          <a:p>
            <a:pPr>
              <a:lnSpc>
                <a:spcPts val="2000"/>
              </a:lnSpc>
            </a:pPr>
            <a:r>
              <a:rPr lang="en-US" altLang="ko-KR" sz="1100" dirty="0">
                <a:solidFill>
                  <a:schemeClr val="tx1"/>
                </a:solidFill>
                <a:latin typeface="+mn-ea"/>
              </a:rPr>
              <a:t>5. </a:t>
            </a:r>
            <a:r>
              <a:rPr lang="ko-KR" altLang="en-US" sz="1100" dirty="0">
                <a:solidFill>
                  <a:schemeClr val="tx1"/>
                </a:solidFill>
                <a:latin typeface="+mn-ea"/>
              </a:rPr>
              <a:t>산업안전보건 </a:t>
            </a:r>
            <a:r>
              <a:rPr lang="ko-KR" altLang="en-US" sz="1100" dirty="0" err="1">
                <a:solidFill>
                  <a:schemeClr val="tx1"/>
                </a:solidFill>
                <a:latin typeface="+mn-ea"/>
              </a:rPr>
              <a:t>산업안전보건</a:t>
            </a:r>
            <a:r>
              <a:rPr lang="ko-KR" altLang="en-US" sz="1100" dirty="0">
                <a:solidFill>
                  <a:schemeClr val="tx1"/>
                </a:solidFill>
                <a:latin typeface="+mn-ea"/>
              </a:rPr>
              <a:t> 관련 제반 법규를 철저히 준수하며</a:t>
            </a:r>
            <a:r>
              <a:rPr lang="en-US" altLang="ko-KR" sz="1100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100" dirty="0">
                <a:solidFill>
                  <a:schemeClr val="tx1"/>
                </a:solidFill>
                <a:latin typeface="+mn-ea"/>
              </a:rPr>
              <a:t>고객사 및 협력사와의</a:t>
            </a:r>
            <a:endParaRPr lang="en-US" altLang="ko-KR" sz="1100" dirty="0">
              <a:solidFill>
                <a:schemeClr val="tx1"/>
              </a:solidFill>
              <a:latin typeface="+mn-ea"/>
            </a:endParaRPr>
          </a:p>
          <a:p>
            <a:pPr>
              <a:lnSpc>
                <a:spcPts val="2000"/>
              </a:lnSpc>
              <a:spcAft>
                <a:spcPts val="600"/>
              </a:spcAft>
            </a:pPr>
            <a:r>
              <a:rPr lang="en-US" altLang="ko-KR" sz="1100" dirty="0">
                <a:solidFill>
                  <a:schemeClr val="tx1"/>
                </a:solidFill>
                <a:latin typeface="+mn-ea"/>
              </a:rPr>
              <a:t>    </a:t>
            </a:r>
            <a:r>
              <a:rPr lang="ko-KR" altLang="en-US" sz="1100" dirty="0">
                <a:solidFill>
                  <a:schemeClr val="tx1"/>
                </a:solidFill>
                <a:latin typeface="+mn-ea"/>
              </a:rPr>
              <a:t>안전보건 이행 협력에 최선의 노력을 다한다</a:t>
            </a:r>
            <a:r>
              <a:rPr lang="en-US" altLang="ko-KR" sz="1100" dirty="0">
                <a:solidFill>
                  <a:schemeClr val="tx1"/>
                </a:solidFill>
                <a:latin typeface="+mn-ea"/>
              </a:rPr>
              <a:t>.</a:t>
            </a:r>
            <a:endParaRPr lang="ko-KR" altLang="en-US" sz="1100" dirty="0">
              <a:solidFill>
                <a:schemeClr val="tx1"/>
              </a:solidFill>
              <a:latin typeface="+mn-ea"/>
            </a:endParaRPr>
          </a:p>
          <a:p>
            <a:pPr algn="just">
              <a:lnSpc>
                <a:spcPts val="2000"/>
              </a:lnSpc>
            </a:pPr>
            <a:endParaRPr lang="en-US" altLang="ko-KR" sz="1100" b="1" dirty="0">
              <a:solidFill>
                <a:schemeClr val="tx1"/>
              </a:solidFill>
              <a:latin typeface="+mn-ea"/>
            </a:endParaRPr>
          </a:p>
          <a:p>
            <a:pPr algn="just">
              <a:lnSpc>
                <a:spcPts val="2000"/>
              </a:lnSpc>
            </a:pPr>
            <a:endParaRPr lang="ko-KR" altLang="en-US" sz="1100" b="1" dirty="0">
              <a:solidFill>
                <a:schemeClr val="tx1"/>
              </a:solidFill>
              <a:latin typeface="+mn-ea"/>
            </a:endParaRPr>
          </a:p>
        </p:txBody>
      </p:sp>
      <p:pic>
        <p:nvPicPr>
          <p:cNvPr id="31" name="그림 30">
            <a:extLst>
              <a:ext uri="{FF2B5EF4-FFF2-40B4-BE49-F238E27FC236}">
                <a16:creationId xmlns:a16="http://schemas.microsoft.com/office/drawing/2014/main" id="{9A677523-9732-E147-235B-0AF30D1598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3118" y="8475297"/>
            <a:ext cx="744514" cy="559851"/>
          </a:xfrm>
          <a:prstGeom prst="rect">
            <a:avLst/>
          </a:prstGeom>
        </p:spPr>
      </p:pic>
      <p:sp>
        <p:nvSpPr>
          <p:cNvPr id="32" name="직사각형 31">
            <a:extLst>
              <a:ext uri="{FF2B5EF4-FFF2-40B4-BE49-F238E27FC236}">
                <a16:creationId xmlns:a16="http://schemas.microsoft.com/office/drawing/2014/main" id="{8EBF36DD-4CB2-72AE-72DF-92F85F75BF91}"/>
              </a:ext>
            </a:extLst>
          </p:cNvPr>
          <p:cNvSpPr/>
          <p:nvPr/>
        </p:nvSpPr>
        <p:spPr>
          <a:xfrm>
            <a:off x="1231271" y="8558093"/>
            <a:ext cx="3979304" cy="5155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2200" algn="ctr" fontAlgn="base">
              <a:lnSpc>
                <a:spcPts val="1500"/>
              </a:lnSpc>
            </a:pPr>
            <a:r>
              <a:rPr lang="en-US" altLang="ko-KR" sz="1000" dirty="0">
                <a:latin typeface="+mn-ea"/>
              </a:rPr>
              <a:t>2023</a:t>
            </a:r>
            <a:r>
              <a:rPr lang="ko-KR" altLang="en-US" sz="1000" dirty="0">
                <a:latin typeface="+mn-ea"/>
              </a:rPr>
              <a:t>년 </a:t>
            </a:r>
            <a:r>
              <a:rPr lang="en-US" altLang="ko-KR" sz="1000" dirty="0">
                <a:latin typeface="+mn-ea"/>
              </a:rPr>
              <a:t>01</a:t>
            </a:r>
            <a:r>
              <a:rPr lang="ko-KR" altLang="en-US" sz="1000" dirty="0">
                <a:latin typeface="+mn-ea"/>
              </a:rPr>
              <a:t>월 </a:t>
            </a:r>
            <a:r>
              <a:rPr lang="en-US" altLang="ko-KR" sz="1000" dirty="0">
                <a:latin typeface="+mn-ea"/>
              </a:rPr>
              <a:t>16</a:t>
            </a:r>
            <a:r>
              <a:rPr lang="ko-KR" altLang="en-US" sz="1000" dirty="0">
                <a:latin typeface="+mn-ea"/>
              </a:rPr>
              <a:t>일        </a:t>
            </a:r>
            <a:endParaRPr lang="en-US" altLang="ko-KR" sz="1000" dirty="0">
              <a:latin typeface="+mn-ea"/>
            </a:endParaRPr>
          </a:p>
          <a:p>
            <a:pPr marR="2200" algn="r" fontAlgn="base">
              <a:lnSpc>
                <a:spcPts val="1500"/>
              </a:lnSpc>
              <a:spcBef>
                <a:spcPts val="300"/>
              </a:spcBef>
            </a:pPr>
            <a:r>
              <a:rPr lang="ko-KR" altLang="en-US" sz="1000" b="1" dirty="0">
                <a:latin typeface="+mn-ea"/>
              </a:rPr>
              <a:t>주식회사 </a:t>
            </a:r>
            <a:r>
              <a:rPr lang="ko-KR" altLang="en-US" sz="1000" b="1" dirty="0" err="1">
                <a:latin typeface="+mn-ea"/>
              </a:rPr>
              <a:t>케이에스메이트</a:t>
            </a:r>
            <a:r>
              <a:rPr lang="ko-KR" altLang="en-US" sz="1000" b="1" dirty="0">
                <a:latin typeface="+mn-ea"/>
              </a:rPr>
              <a:t> 대표이사   곽 현 구   </a:t>
            </a:r>
            <a:r>
              <a:rPr lang="en-US" altLang="ko-KR" sz="1000" b="1" dirty="0">
                <a:latin typeface="+mn-ea"/>
              </a:rPr>
              <a:t>(</a:t>
            </a:r>
            <a:r>
              <a:rPr lang="ko-KR" altLang="en-US" sz="1000" b="1" dirty="0">
                <a:latin typeface="+mn-ea"/>
              </a:rPr>
              <a:t>서  명</a:t>
            </a:r>
            <a:r>
              <a:rPr lang="en-US" altLang="ko-KR" sz="1000" b="1" dirty="0">
                <a:latin typeface="+mn-ea"/>
              </a:rPr>
              <a:t>)</a:t>
            </a:r>
            <a:endParaRPr lang="ko-KR" altLang="en-US" sz="1000" b="1" dirty="0">
              <a:latin typeface="+mn-ea"/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C4539-36A1-40A8-AE8C-25BF1186A385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9449500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1645553A-17ED-4FE0-BDF2-C329797D05AE}"/>
              </a:ext>
            </a:extLst>
          </p:cNvPr>
          <p:cNvSpPr txBox="1"/>
          <p:nvPr/>
        </p:nvSpPr>
        <p:spPr>
          <a:xfrm>
            <a:off x="225743" y="443615"/>
            <a:ext cx="6335395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Ⅴ. 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예산 집행내역 및 계획</a:t>
            </a:r>
          </a:p>
        </p:txBody>
      </p:sp>
      <p:graphicFrame>
        <p:nvGraphicFramePr>
          <p:cNvPr id="2" name="표 4">
            <a:extLst>
              <a:ext uri="{FF2B5EF4-FFF2-40B4-BE49-F238E27FC236}">
                <a16:creationId xmlns:a16="http://schemas.microsoft.com/office/drawing/2014/main" id="{F0F9C18D-1351-F6A9-4018-F00E9D45E4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4428957"/>
              </p:ext>
            </p:extLst>
          </p:nvPr>
        </p:nvGraphicFramePr>
        <p:xfrm>
          <a:off x="273296" y="1493620"/>
          <a:ext cx="6324353" cy="7833256"/>
        </p:xfrm>
        <a:graphic>
          <a:graphicData uri="http://schemas.openxmlformats.org/drawingml/2006/table">
            <a:tbl>
              <a:tblPr firstRow="1" bandRow="1"/>
              <a:tblGrid>
                <a:gridCol w="418543">
                  <a:extLst>
                    <a:ext uri="{9D8B030D-6E8A-4147-A177-3AD203B41FA5}">
                      <a16:colId xmlns:a16="http://schemas.microsoft.com/office/drawing/2014/main" val="2899972170"/>
                    </a:ext>
                  </a:extLst>
                </a:gridCol>
                <a:gridCol w="1272133">
                  <a:extLst>
                    <a:ext uri="{9D8B030D-6E8A-4147-A177-3AD203B41FA5}">
                      <a16:colId xmlns:a16="http://schemas.microsoft.com/office/drawing/2014/main" val="4294021734"/>
                    </a:ext>
                  </a:extLst>
                </a:gridCol>
                <a:gridCol w="1757238">
                  <a:extLst>
                    <a:ext uri="{9D8B030D-6E8A-4147-A177-3AD203B41FA5}">
                      <a16:colId xmlns:a16="http://schemas.microsoft.com/office/drawing/2014/main" val="203082320"/>
                    </a:ext>
                  </a:extLst>
                </a:gridCol>
                <a:gridCol w="958813">
                  <a:extLst>
                    <a:ext uri="{9D8B030D-6E8A-4147-A177-3AD203B41FA5}">
                      <a16:colId xmlns:a16="http://schemas.microsoft.com/office/drawing/2014/main" val="3510790425"/>
                    </a:ext>
                  </a:extLst>
                </a:gridCol>
                <a:gridCol w="958813">
                  <a:extLst>
                    <a:ext uri="{9D8B030D-6E8A-4147-A177-3AD203B41FA5}">
                      <a16:colId xmlns:a16="http://schemas.microsoft.com/office/drawing/2014/main" val="3473737417"/>
                    </a:ext>
                  </a:extLst>
                </a:gridCol>
                <a:gridCol w="958813">
                  <a:extLst>
                    <a:ext uri="{9D8B030D-6E8A-4147-A177-3AD203B41FA5}">
                      <a16:colId xmlns:a16="http://schemas.microsoft.com/office/drawing/2014/main" val="454352672"/>
                    </a:ext>
                  </a:extLst>
                </a:gridCol>
              </a:tblGrid>
              <a:tr h="245520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NO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구분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항  목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2022</a:t>
                      </a:r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년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2023</a:t>
                      </a:r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년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차액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939625"/>
                  </a:ext>
                </a:extLst>
              </a:tr>
              <a:tr h="245520">
                <a:tc rowSpan="3"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안전사업비 </a:t>
                      </a:r>
                      <a:b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및 안전관리비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위험성평가 출장 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(3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명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lvl="1"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59,570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lvl="1"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23,268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lvl="1" algn="ctr" rtl="0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-36,302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0702544"/>
                  </a:ext>
                </a:extLst>
              </a:tr>
              <a:tr h="24552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현장점검 출장 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(2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명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lvl="1" algn="ctr" rtl="0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      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lvl="1"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14,573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lvl="1"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14,573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8167457"/>
                  </a:ext>
                </a:extLst>
              </a:tr>
              <a:tr h="24552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소 계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lvl="1" algn="ctr" rtl="0" fontAlgn="ctr"/>
                      <a:r>
                        <a:rPr lang="en-US" altLang="ko-KR" sz="10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59,570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lvl="1" algn="ctr" rtl="0" fontAlgn="ctr"/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37,841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lvl="1" algn="ctr" rtl="0" fontAlgn="ctr"/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-21,729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6526885"/>
                  </a:ext>
                </a:extLst>
              </a:tr>
              <a:tr h="479348">
                <a:tc rowSpan="4"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안전경영 및 안전</a:t>
                      </a:r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시스템 등 지원예산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안전관리자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안전관리감독자</a:t>
                      </a:r>
                      <a:b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및 </a:t>
                      </a:r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안전전보건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직책수당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lvl="1" algn="ctr" rtl="0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20,700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lvl="1"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23,450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lvl="1"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2,750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3058123"/>
                  </a:ext>
                </a:extLst>
              </a:tr>
              <a:tr h="24552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 컨설팅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lvl="1" algn="ctr" rtl="0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20,000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lvl="1"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30,000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lvl="1"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10,000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8233730"/>
                  </a:ext>
                </a:extLst>
              </a:tr>
              <a:tr h="24552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이동형 게시판 설치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lvl="1"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lvl="1"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5,880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lvl="1"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5,880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7907301"/>
                  </a:ext>
                </a:extLst>
              </a:tr>
              <a:tr h="24552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소 계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lvl="1" algn="ctr" rtl="0" fontAlgn="ctr"/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40,700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lvl="1" algn="ctr" rtl="0" fontAlgn="ctr"/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59,330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lvl="1" algn="ctr" rtl="0" fontAlgn="ctr"/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18,630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7306174"/>
                  </a:ext>
                </a:extLst>
              </a:tr>
              <a:tr h="245520">
                <a:tc rowSpan="8"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8"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안전관련 물품 및 </a:t>
                      </a:r>
                      <a:b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장비 구입비 등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안전보호구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lvl="1"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36,387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lvl="1" algn="ctr" rtl="0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lvl="1"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-36,387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4148250"/>
                  </a:ext>
                </a:extLst>
              </a:tr>
              <a:tr h="24552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활선경보기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lvl="1"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5,071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lvl="1" algn="ctr" rtl="0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lvl="1"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-5,071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5582865"/>
                  </a:ext>
                </a:extLst>
              </a:tr>
              <a:tr h="24552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혈압계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lvl="1" algn="ctr" rtl="0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8,690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lvl="1" algn="ctr" rtl="0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lvl="1"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-8,690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7910513"/>
                  </a:ext>
                </a:extLst>
              </a:tr>
              <a:tr h="24552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혈당계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lvl="1" algn="ctr" rtl="0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6,461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lvl="1" algn="ctr" rtl="0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lvl="1"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-6,461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1170232"/>
                  </a:ext>
                </a:extLst>
              </a:tr>
              <a:tr h="24552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공기청정기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lvl="1" algn="ctr" rtl="0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29,878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lvl="1" algn="ctr" rtl="0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lvl="1"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-29,878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9464324"/>
                  </a:ext>
                </a:extLst>
              </a:tr>
              <a:tr h="24552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분진마스크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lvl="1" algn="ctr" rtl="0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126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lvl="1" algn="ctr" rtl="0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lvl="1"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-126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8993459"/>
                  </a:ext>
                </a:extLst>
              </a:tr>
              <a:tr h="24552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구급상자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lvl="1" algn="ctr" rtl="0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4,674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lvl="1"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5,141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lvl="1"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467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9197493"/>
                  </a:ext>
                </a:extLst>
              </a:tr>
              <a:tr h="24552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소 계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lvl="1" algn="ctr" rtl="0" fontAlgn="ctr"/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91,287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lvl="1" algn="ctr" rtl="0" fontAlgn="ctr"/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5,141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lvl="1" algn="ctr" rtl="0" fontAlgn="ctr"/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-86,146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5792920"/>
                  </a:ext>
                </a:extLst>
              </a:tr>
              <a:tr h="245520">
                <a:tc rowSpan="9"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9"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 관련</a:t>
                      </a:r>
                      <a:b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교육</a:t>
                      </a:r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•</a:t>
                      </a:r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훈련</a:t>
                      </a:r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•</a:t>
                      </a:r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홍보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산업안전보건 교육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lvl="1" algn="ctr" rtl="0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8,037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lvl="1" algn="ctr" rtl="0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8,946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lvl="1"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909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4611592"/>
                  </a:ext>
                </a:extLst>
              </a:tr>
              <a:tr h="47934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직무교육 및 </a:t>
                      </a:r>
                      <a:b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관리감독자 교육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lvl="1" algn="ctr" rtl="0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1,640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lvl="1"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22,443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lvl="1"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20,803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4311654"/>
                  </a:ext>
                </a:extLst>
              </a:tr>
              <a:tr h="24552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MSDS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교육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lvl="1" algn="ctr" rtl="0" fontAlgn="ctr"/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lvl="1"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1,400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lvl="1"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1,400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2225670"/>
                  </a:ext>
                </a:extLst>
              </a:tr>
              <a:tr h="24552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안전관련 교육훈련비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lvl="1" algn="ctr" rtl="0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             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lvl="1"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1,748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lvl="1"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1,748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2137375"/>
                  </a:ext>
                </a:extLst>
              </a:tr>
              <a:tr h="24552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법정교육비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lvl="1"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1,253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lvl="1" algn="ctr" rtl="0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1,500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lvl="1"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248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2637874"/>
                  </a:ext>
                </a:extLst>
              </a:tr>
              <a:tr h="24552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안전지킴이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lvl="1" algn="ctr" rtl="0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2,650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lvl="1" algn="ctr" rtl="0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2,915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lvl="1"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265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022657"/>
                  </a:ext>
                </a:extLst>
              </a:tr>
              <a:tr h="24552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산업안전보건 위원회의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lvl="1" algn="ctr" rtl="0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3,800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lvl="1"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2,280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lvl="1"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-1,520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2906193"/>
                  </a:ext>
                </a:extLst>
              </a:tr>
              <a:tr h="24552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안전혁신 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TFT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회의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본부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lvl="1" algn="ctr" rtl="0" fontAlgn="ctr"/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lvl="1"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4,080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lvl="1"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4,080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4607037"/>
                  </a:ext>
                </a:extLst>
              </a:tr>
              <a:tr h="24552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소 계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lvl="1" algn="ctr" rtl="0" fontAlgn="ctr"/>
                      <a:r>
                        <a:rPr lang="en-US" altLang="ko-KR" sz="10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17,380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lvl="1" algn="ctr" rtl="0" fontAlgn="ctr"/>
                      <a:r>
                        <a:rPr lang="en-US" altLang="ko-KR" sz="10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45,312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lvl="1" algn="ctr" rtl="0" fontAlgn="ctr"/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27,933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4693556"/>
                  </a:ext>
                </a:extLst>
              </a:tr>
              <a:tr h="245520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전담팀</a:t>
                      </a:r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인건비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소계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lvl="1" algn="ctr" rtl="0" fontAlgn="ctr"/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120,000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lvl="1" algn="ctr" rtl="0" fontAlgn="ctr"/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132,000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lvl="1" algn="ctr" rtl="0" fontAlgn="ctr"/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12,000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5972889"/>
                  </a:ext>
                </a:extLst>
              </a:tr>
              <a:tr h="245520">
                <a:tc rowSpan="3"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건강진단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lvl="1" algn="ctr" rtl="0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100,900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lvl="1"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111,350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lvl="1"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10,450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8350548"/>
                  </a:ext>
                </a:extLst>
              </a:tr>
              <a:tr h="24552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예비비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lvl="1" algn="ctr" rtl="0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lvl="1" algn="ctr" rtl="0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39,285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lvl="1"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39,285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6911527"/>
                  </a:ext>
                </a:extLst>
              </a:tr>
              <a:tr h="24552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소 계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lvl="1" algn="ctr" rtl="0" fontAlgn="ctr"/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100,900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lvl="1" algn="ctr" rtl="0" fontAlgn="ctr"/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150,635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lvl="1" algn="ctr" rtl="0" fontAlgn="ctr"/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49,735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9653582"/>
                  </a:ext>
                </a:extLst>
              </a:tr>
              <a:tr h="245520">
                <a:tc gridSpan="3"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합 계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lvl="1" algn="ctr" rtl="0" fontAlgn="ctr"/>
                      <a:r>
                        <a:rPr lang="en-US" altLang="ko-KR" sz="10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429,837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lvl="1" algn="ctr" rtl="0" fontAlgn="ctr"/>
                      <a:r>
                        <a:rPr lang="en-US" altLang="ko-KR" sz="10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430,259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lvl="1" algn="ctr" rtl="0" fontAlgn="ctr"/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422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8797363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0BAACA77-8907-6DCA-2D64-A2712B5F02D3}"/>
              </a:ext>
            </a:extLst>
          </p:cNvPr>
          <p:cNvSpPr txBox="1"/>
          <p:nvPr/>
        </p:nvSpPr>
        <p:spPr>
          <a:xfrm>
            <a:off x="5599127" y="1249923"/>
            <a:ext cx="101239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/>
              <a:t>(</a:t>
            </a:r>
            <a:r>
              <a:rPr lang="ko-KR" altLang="en-US" sz="900" dirty="0"/>
              <a:t>금액단위 </a:t>
            </a:r>
            <a:r>
              <a:rPr lang="en-US" altLang="ko-KR" sz="900" dirty="0"/>
              <a:t>: </a:t>
            </a:r>
            <a:r>
              <a:rPr lang="ko-KR" altLang="en-US" sz="900" dirty="0"/>
              <a:t>천원</a:t>
            </a:r>
            <a:r>
              <a:rPr lang="en-US" altLang="ko-KR" sz="900" dirty="0"/>
              <a:t>)</a:t>
            </a:r>
            <a:endParaRPr lang="ko-KR" altLang="en-US" sz="90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C4539-36A1-40A8-AE8C-25BF1186A385}" type="slidenum">
              <a:rPr lang="ko-KR" altLang="en-US" smtClean="0"/>
              <a:pPr/>
              <a:t>30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896491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1645553A-17ED-4FE0-BDF2-C329797D05AE}"/>
              </a:ext>
            </a:extLst>
          </p:cNvPr>
          <p:cNvSpPr txBox="1"/>
          <p:nvPr/>
        </p:nvSpPr>
        <p:spPr>
          <a:xfrm>
            <a:off x="225743" y="443615"/>
            <a:ext cx="6335395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Ⅱ. 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안전보건관리 조직 구성 및 역할</a:t>
            </a:r>
          </a:p>
        </p:txBody>
      </p:sp>
      <p:pic>
        <p:nvPicPr>
          <p:cNvPr id="26" name="그림 25">
            <a:extLst>
              <a:ext uri="{FF2B5EF4-FFF2-40B4-BE49-F238E27FC236}">
                <a16:creationId xmlns:a16="http://schemas.microsoft.com/office/drawing/2014/main" id="{736E615A-9B5A-60F2-ACEA-DD6176C63F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862" y="2173226"/>
            <a:ext cx="6264275" cy="3617974"/>
          </a:xfrm>
          <a:prstGeom prst="rect">
            <a:avLst/>
          </a:prstGeom>
        </p:spPr>
      </p:pic>
      <p:sp>
        <p:nvSpPr>
          <p:cNvPr id="29" name="텍스트 개체 틀 2">
            <a:extLst>
              <a:ext uri="{FF2B5EF4-FFF2-40B4-BE49-F238E27FC236}">
                <a16:creationId xmlns:a16="http://schemas.microsoft.com/office/drawing/2014/main" id="{0FE69525-9EF1-9883-BCD3-1D85E36F00F8}"/>
              </a:ext>
            </a:extLst>
          </p:cNvPr>
          <p:cNvSpPr txBox="1">
            <a:spLocks/>
          </p:cNvSpPr>
          <p:nvPr/>
        </p:nvSpPr>
        <p:spPr>
          <a:xfrm>
            <a:off x="296863" y="1196635"/>
            <a:ext cx="6264275" cy="591096"/>
          </a:xfrm>
          <a:prstGeom prst="rect">
            <a:avLst/>
          </a:prstGeom>
        </p:spPr>
        <p:txBody>
          <a:bodyPr anchor="t"/>
          <a:lstStyle>
            <a:lvl1pPr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defRPr kumimoji="1" sz="1600" b="1"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" panose="02020603020101020101" pitchFamily="18" charset="-127"/>
                <a:ea typeface="나눔바른고딕OTF" panose="02020603020101020101" pitchFamily="18" charset="-127"/>
                <a:cs typeface="+mn-cs"/>
                <a:sym typeface="맑은 고딕" panose="020B0503020000020004" pitchFamily="50" charset="-127"/>
              </a:defRPr>
            </a:lvl1pPr>
            <a:lvl2pPr marL="577850" indent="-196850" algn="l" rtl="0" eaLnBrk="1" fontAlgn="base" latinLnBrk="1" hangingPunct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l"/>
              <a:defRPr kumimoji="1" sz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65200" indent="-196850" algn="l" rtl="0" eaLnBrk="1" fontAlgn="base" latinLnBrk="1" hangingPunct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w"/>
              <a:defRPr kumimoji="1" sz="10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36675" indent="-180975" algn="l" rtl="0" eaLnBrk="1" fontAlgn="base" latinLnBrk="1" hangingPunct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•"/>
              <a:defRPr kumimoji="1" sz="10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724025" indent="-196850" algn="l" rtl="0" eaLnBrk="1" fontAlgn="base" latinLnBrk="1" hangingPunct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181225" indent="-196850" algn="l" rtl="0" eaLnBrk="1" fontAlgn="base" latinLnBrk="1" hangingPunct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638425" indent="-196850" algn="l" rtl="0" eaLnBrk="1" fontAlgn="base" latinLnBrk="1" hangingPunct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095625" indent="-196850" algn="l" rtl="0" eaLnBrk="1" fontAlgn="base" latinLnBrk="1" hangingPunct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552825" indent="-196850" algn="l" rtl="0" eaLnBrk="1" fontAlgn="base" latinLnBrk="1" hangingPunct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marL="0" marR="0" lvl="0" indent="0" algn="just" defTabSz="914400" rtl="0" eaLnBrk="1" fontAlgn="auto" latinLnBrk="1" hangingPunct="1">
              <a:lnSpc>
                <a:spcPts val="2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맑은 고딕" panose="020B0503020000020004" pitchFamily="50" charset="-127"/>
              </a:rPr>
              <a:t>산업안전보건법규 및 중대재해처벌법에서 요구하는 </a:t>
            </a:r>
            <a:r>
              <a:rPr kumimoji="0" lang="ko-KR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맑은 고딕" panose="020B0503020000020004" pitchFamily="50" charset="-127"/>
              </a:rPr>
              <a:t>안전보건 의무 이행을 위하여 </a:t>
            </a:r>
            <a:r>
              <a:rPr kumimoji="0" lang="ko-KR" alt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맑은 고딕" panose="020B0503020000020004" pitchFamily="50" charset="-127"/>
              </a:rPr>
              <a:t>본사와현장을</a:t>
            </a:r>
            <a:r>
              <a:rPr kumimoji="0" lang="ko-KR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맑은 고딕" panose="020B0503020000020004" pitchFamily="50" charset="-127"/>
              </a:rPr>
              <a:t> 망라한 </a:t>
            </a:r>
            <a:r>
              <a:rPr kumimoji="0" lang="ko-KR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맑은 고딕" panose="020B0503020000020004" pitchFamily="50" charset="-127"/>
              </a:rPr>
              <a:t>전사 안전보건관리 조직과 역할을 구체적이고 명확하게 정립</a:t>
            </a:r>
            <a:r>
              <a:rPr kumimoji="0" lang="ko-KR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맑은 고딕" panose="020B0503020000020004" pitchFamily="50" charset="-127"/>
              </a:rPr>
              <a:t>하여 실행력 배가와 산업재해 제로화 달성에 차질없이 대응</a:t>
            </a:r>
            <a:endParaRPr kumimoji="0" lang="en-US" altLang="ko-KR" sz="12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+mn-ea"/>
              <a:ea typeface="+mn-ea"/>
              <a:cs typeface="+mn-cs"/>
              <a:sym typeface="맑은 고딕" panose="020B0503020000020004" pitchFamily="50" charset="-127"/>
            </a:endParaRPr>
          </a:p>
        </p:txBody>
      </p:sp>
      <p:pic>
        <p:nvPicPr>
          <p:cNvPr id="35" name="그림 34">
            <a:extLst>
              <a:ext uri="{FF2B5EF4-FFF2-40B4-BE49-F238E27FC236}">
                <a16:creationId xmlns:a16="http://schemas.microsoft.com/office/drawing/2014/main" id="{3B2F8043-6C1C-2491-D8F7-261F4A087C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743" y="5791200"/>
            <a:ext cx="6347534" cy="3645408"/>
          </a:xfrm>
          <a:prstGeom prst="rect">
            <a:avLst/>
          </a:prstGeom>
        </p:spPr>
      </p:pic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C4539-36A1-40A8-AE8C-25BF1186A385}" type="slidenum">
              <a:rPr lang="ko-KR" altLang="en-US" smtClean="0"/>
              <a:pPr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779990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B8EC25D6-0F51-63FF-264F-684CDB6B7B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863" y="1391478"/>
            <a:ext cx="6276414" cy="3988019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192E2DD9-464B-2BAD-DB00-0ADD7A8F08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862" y="5663768"/>
            <a:ext cx="6335395" cy="3603598"/>
          </a:xfrm>
          <a:prstGeom prst="rect">
            <a:avLst/>
          </a:prstGeom>
        </p:spPr>
      </p:pic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C4539-36A1-40A8-AE8C-25BF1186A385}" type="slidenum">
              <a:rPr lang="ko-KR" altLang="en-US" smtClean="0"/>
              <a:pPr/>
              <a:t>5</a:t>
            </a:fld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645553A-17ED-4FE0-BDF2-C329797D05AE}"/>
              </a:ext>
            </a:extLst>
          </p:cNvPr>
          <p:cNvSpPr txBox="1"/>
          <p:nvPr/>
        </p:nvSpPr>
        <p:spPr>
          <a:xfrm>
            <a:off x="225743" y="443615"/>
            <a:ext cx="6335395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Ⅱ. 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안전보건관리 조직 구성 및 역할</a:t>
            </a:r>
          </a:p>
        </p:txBody>
      </p:sp>
    </p:spTree>
    <p:extLst>
      <p:ext uri="{BB962C8B-B14F-4D97-AF65-F5344CB8AC3E}">
        <p14:creationId xmlns:p14="http://schemas.microsoft.com/office/powerpoint/2010/main" val="4306609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316DC8D7-9939-F64F-02C3-7FE48DC2C9F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2194"/>
          <a:stretch/>
        </p:blipFill>
        <p:spPr>
          <a:xfrm>
            <a:off x="296862" y="1612663"/>
            <a:ext cx="6264275" cy="3625850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5CAE0F9D-D23B-36F1-38FD-794C49946D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862" y="5737094"/>
            <a:ext cx="6264276" cy="3426669"/>
          </a:xfrm>
          <a:prstGeom prst="rect">
            <a:avLst/>
          </a:prstGeom>
        </p:spPr>
      </p:pic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C4539-36A1-40A8-AE8C-25BF1186A385}" type="slidenum">
              <a:rPr lang="ko-KR" altLang="en-US" smtClean="0"/>
              <a:pPr/>
              <a:t>6</a:t>
            </a:fld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645553A-17ED-4FE0-BDF2-C329797D05AE}"/>
              </a:ext>
            </a:extLst>
          </p:cNvPr>
          <p:cNvSpPr txBox="1"/>
          <p:nvPr/>
        </p:nvSpPr>
        <p:spPr>
          <a:xfrm>
            <a:off x="225743" y="443615"/>
            <a:ext cx="6335395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Ⅱ. 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안전보건관리 조직 구성 및 역할</a:t>
            </a:r>
          </a:p>
        </p:txBody>
      </p:sp>
    </p:spTree>
    <p:extLst>
      <p:ext uri="{BB962C8B-B14F-4D97-AF65-F5344CB8AC3E}">
        <p14:creationId xmlns:p14="http://schemas.microsoft.com/office/powerpoint/2010/main" val="31790285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DACE4971-8723-C5DA-2951-BF156EFC4D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862" y="1636647"/>
            <a:ext cx="6264275" cy="3436003"/>
          </a:xfrm>
          <a:prstGeom prst="rect">
            <a:avLst/>
          </a:prstGeom>
        </p:spPr>
      </p:pic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C4539-36A1-40A8-AE8C-25BF1186A385}" type="slidenum">
              <a:rPr lang="ko-KR" altLang="en-US" smtClean="0"/>
              <a:pPr/>
              <a:t>7</a:t>
            </a:fld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645553A-17ED-4FE0-BDF2-C329797D05AE}"/>
              </a:ext>
            </a:extLst>
          </p:cNvPr>
          <p:cNvSpPr txBox="1"/>
          <p:nvPr/>
        </p:nvSpPr>
        <p:spPr>
          <a:xfrm>
            <a:off x="225743" y="443615"/>
            <a:ext cx="6335395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Ⅱ. 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안전보건관리 조직 구성 및 역할</a:t>
            </a:r>
          </a:p>
        </p:txBody>
      </p:sp>
    </p:spTree>
    <p:extLst>
      <p:ext uri="{BB962C8B-B14F-4D97-AF65-F5344CB8AC3E}">
        <p14:creationId xmlns:p14="http://schemas.microsoft.com/office/powerpoint/2010/main" val="25948525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1645553A-17ED-4FE0-BDF2-C329797D05AE}"/>
              </a:ext>
            </a:extLst>
          </p:cNvPr>
          <p:cNvSpPr txBox="1"/>
          <p:nvPr/>
        </p:nvSpPr>
        <p:spPr>
          <a:xfrm>
            <a:off x="225744" y="443615"/>
            <a:ext cx="3837374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Ⅲ. 2023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년도 안전보건 추진계획</a:t>
            </a:r>
          </a:p>
        </p:txBody>
      </p:sp>
      <p:sp>
        <p:nvSpPr>
          <p:cNvPr id="28" name="사각형: 둥근 위쪽 모서리 27">
            <a:extLst>
              <a:ext uri="{FF2B5EF4-FFF2-40B4-BE49-F238E27FC236}">
                <a16:creationId xmlns:a16="http://schemas.microsoft.com/office/drawing/2014/main" id="{BFA81854-59D0-945F-E8A4-D8587D29E039}"/>
              </a:ext>
            </a:extLst>
          </p:cNvPr>
          <p:cNvSpPr/>
          <p:nvPr/>
        </p:nvSpPr>
        <p:spPr>
          <a:xfrm rot="10800000" flipV="1">
            <a:off x="301507" y="1335385"/>
            <a:ext cx="6259631" cy="439091"/>
          </a:xfrm>
          <a:prstGeom prst="round2SameRect">
            <a:avLst>
              <a:gd name="adj1" fmla="val 0"/>
              <a:gd name="adj2" fmla="val 0"/>
            </a:avLst>
          </a:prstGeom>
          <a:solidFill>
            <a:srgbClr val="1F497D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914400" latinLnBrk="1">
              <a:defRPr/>
            </a:pPr>
            <a:r>
              <a:rPr lang="ko-KR" altLang="en-US" sz="1500" b="1" kern="0" spc="-150" dirty="0">
                <a:ln>
                  <a:solidFill>
                    <a:srgbClr val="8BB284">
                      <a:alpha val="0"/>
                    </a:srgbClr>
                  </a:solidFill>
                </a:ln>
                <a:solidFill>
                  <a:schemeClr val="bg1"/>
                </a:solidFill>
                <a:latin typeface="+mj-ea"/>
              </a:rPr>
              <a:t>안전사고 및 산업재해 발생 </a:t>
            </a:r>
            <a:r>
              <a:rPr lang="en-US" altLang="ko-KR" sz="1500" b="1" kern="0" spc="-150" dirty="0">
                <a:ln>
                  <a:solidFill>
                    <a:srgbClr val="8BB284">
                      <a:alpha val="0"/>
                    </a:srgbClr>
                  </a:solidFill>
                </a:ln>
                <a:solidFill>
                  <a:schemeClr val="bg1"/>
                </a:solidFill>
                <a:latin typeface="+mj-ea"/>
              </a:rPr>
              <a:t>ZERO</a:t>
            </a:r>
            <a:r>
              <a:rPr lang="ko-KR" altLang="en-US" sz="1500" b="1" kern="0" spc="-150" dirty="0">
                <a:ln>
                  <a:solidFill>
                    <a:srgbClr val="8BB284">
                      <a:alpha val="0"/>
                    </a:srgbClr>
                  </a:solidFill>
                </a:ln>
                <a:solidFill>
                  <a:schemeClr val="bg1"/>
                </a:solidFill>
                <a:latin typeface="+mj-ea"/>
              </a:rPr>
              <a:t>화 달성</a:t>
            </a:r>
            <a:endParaRPr kumimoji="0" lang="ko-KR" altLang="en-US" sz="15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</a:endParaRPr>
          </a:p>
        </p:txBody>
      </p:sp>
      <p:grpSp>
        <p:nvGrpSpPr>
          <p:cNvPr id="50" name="그룹 49">
            <a:extLst>
              <a:ext uri="{FF2B5EF4-FFF2-40B4-BE49-F238E27FC236}">
                <a16:creationId xmlns:a16="http://schemas.microsoft.com/office/drawing/2014/main" id="{6201C200-E877-82A1-57DD-D5EA144C7C9C}"/>
              </a:ext>
            </a:extLst>
          </p:cNvPr>
          <p:cNvGrpSpPr/>
          <p:nvPr/>
        </p:nvGrpSpPr>
        <p:grpSpPr>
          <a:xfrm>
            <a:off x="1694108" y="2052276"/>
            <a:ext cx="3728682" cy="2590821"/>
            <a:chOff x="1628800" y="1856656"/>
            <a:chExt cx="3597737" cy="2895471"/>
          </a:xfrm>
        </p:grpSpPr>
        <p:grpSp>
          <p:nvGrpSpPr>
            <p:cNvPr id="51" name="그룹 50">
              <a:extLst>
                <a:ext uri="{FF2B5EF4-FFF2-40B4-BE49-F238E27FC236}">
                  <a16:creationId xmlns:a16="http://schemas.microsoft.com/office/drawing/2014/main" id="{CDB5256C-B084-388D-1EFC-640FCD882A62}"/>
                </a:ext>
              </a:extLst>
            </p:cNvPr>
            <p:cNvGrpSpPr/>
            <p:nvPr/>
          </p:nvGrpSpPr>
          <p:grpSpPr>
            <a:xfrm>
              <a:off x="1628800" y="3115547"/>
              <a:ext cx="1711407" cy="1636580"/>
              <a:chOff x="6776745" y="3992784"/>
              <a:chExt cx="1654021" cy="1581703"/>
            </a:xfrm>
            <a:solidFill>
              <a:srgbClr val="F79646">
                <a:alpha val="20000"/>
              </a:srgbClr>
            </a:solidFill>
          </p:grpSpPr>
          <p:sp>
            <p:nvSpPr>
              <p:cNvPr id="66" name="자유형: 도형 65">
                <a:extLst>
                  <a:ext uri="{FF2B5EF4-FFF2-40B4-BE49-F238E27FC236}">
                    <a16:creationId xmlns:a16="http://schemas.microsoft.com/office/drawing/2014/main" id="{485FD6E1-AF11-F43A-D741-9AA31417F980}"/>
                  </a:ext>
                </a:extLst>
              </p:cNvPr>
              <p:cNvSpPr/>
              <p:nvPr/>
            </p:nvSpPr>
            <p:spPr>
              <a:xfrm rot="19883810">
                <a:off x="6776745" y="3992784"/>
                <a:ext cx="1654021" cy="1581703"/>
              </a:xfrm>
              <a:custGeom>
                <a:avLst/>
                <a:gdLst>
                  <a:gd name="connsiteX0" fmla="*/ 1475699 w 2984097"/>
                  <a:gd name="connsiteY0" fmla="*/ 204 h 2853627"/>
                  <a:gd name="connsiteX1" fmla="*/ 1638906 w 2984097"/>
                  <a:gd name="connsiteY1" fmla="*/ 34163 h 2853627"/>
                  <a:gd name="connsiteX2" fmla="*/ 1686591 w 2984097"/>
                  <a:gd name="connsiteY2" fmla="*/ 64568 h 2853627"/>
                  <a:gd name="connsiteX3" fmla="*/ 1701862 w 2984097"/>
                  <a:gd name="connsiteY3" fmla="*/ 73472 h 2853627"/>
                  <a:gd name="connsiteX4" fmla="*/ 2779761 w 2984097"/>
                  <a:gd name="connsiteY4" fmla="*/ 856612 h 2853627"/>
                  <a:gd name="connsiteX5" fmla="*/ 2807034 w 2984097"/>
                  <a:gd name="connsiteY5" fmla="*/ 868616 h 2853627"/>
                  <a:gd name="connsiteX6" fmla="*/ 2966872 w 2984097"/>
                  <a:gd name="connsiteY6" fmla="*/ 1281111 h 2853627"/>
                  <a:gd name="connsiteX7" fmla="*/ 2534231 w 2984097"/>
                  <a:gd name="connsiteY7" fmla="*/ 2612643 h 2853627"/>
                  <a:gd name="connsiteX8" fmla="*/ 2231251 w 2984097"/>
                  <a:gd name="connsiteY8" fmla="*/ 2853315 h 2853627"/>
                  <a:gd name="connsiteX9" fmla="*/ 2201888 w 2984097"/>
                  <a:gd name="connsiteY9" fmla="*/ 2852928 h 2853627"/>
                  <a:gd name="connsiteX10" fmla="*/ 2194953 w 2984097"/>
                  <a:gd name="connsiteY10" fmla="*/ 2853627 h 2853627"/>
                  <a:gd name="connsiteX11" fmla="*/ 794897 w 2984097"/>
                  <a:gd name="connsiteY11" fmla="*/ 2853627 h 2853627"/>
                  <a:gd name="connsiteX12" fmla="*/ 658652 w 2984097"/>
                  <a:gd name="connsiteY12" fmla="*/ 2826120 h 2853627"/>
                  <a:gd name="connsiteX13" fmla="*/ 640858 w 2984097"/>
                  <a:gd name="connsiteY13" fmla="*/ 2816462 h 2853627"/>
                  <a:gd name="connsiteX14" fmla="*/ 623852 w 2984097"/>
                  <a:gd name="connsiteY14" fmla="*/ 2809755 h 2853627"/>
                  <a:gd name="connsiteX15" fmla="*/ 449867 w 2984097"/>
                  <a:gd name="connsiteY15" fmla="*/ 2606044 h 2853627"/>
                  <a:gd name="connsiteX16" fmla="*/ 17225 w 2984097"/>
                  <a:gd name="connsiteY16" fmla="*/ 1274512 h 2853627"/>
                  <a:gd name="connsiteX17" fmla="*/ 177064 w 2984097"/>
                  <a:gd name="connsiteY17" fmla="*/ 862017 h 2853627"/>
                  <a:gd name="connsiteX18" fmla="*/ 204337 w 2984097"/>
                  <a:gd name="connsiteY18" fmla="*/ 850013 h 2853627"/>
                  <a:gd name="connsiteX19" fmla="*/ 1282236 w 2984097"/>
                  <a:gd name="connsiteY19" fmla="*/ 66873 h 2853627"/>
                  <a:gd name="connsiteX20" fmla="*/ 1475699 w 2984097"/>
                  <a:gd name="connsiteY20" fmla="*/ 204 h 2853627"/>
                  <a:gd name="connsiteX0" fmla="*/ 1475699 w 2984097"/>
                  <a:gd name="connsiteY0" fmla="*/ 204 h 2853627"/>
                  <a:gd name="connsiteX1" fmla="*/ 1638906 w 2984097"/>
                  <a:gd name="connsiteY1" fmla="*/ 34163 h 2853627"/>
                  <a:gd name="connsiteX2" fmla="*/ 1686591 w 2984097"/>
                  <a:gd name="connsiteY2" fmla="*/ 64568 h 2853627"/>
                  <a:gd name="connsiteX3" fmla="*/ 1701862 w 2984097"/>
                  <a:gd name="connsiteY3" fmla="*/ 73472 h 2853627"/>
                  <a:gd name="connsiteX4" fmla="*/ 2779761 w 2984097"/>
                  <a:gd name="connsiteY4" fmla="*/ 856612 h 2853627"/>
                  <a:gd name="connsiteX5" fmla="*/ 2807034 w 2984097"/>
                  <a:gd name="connsiteY5" fmla="*/ 868616 h 2853627"/>
                  <a:gd name="connsiteX6" fmla="*/ 2966872 w 2984097"/>
                  <a:gd name="connsiteY6" fmla="*/ 1281111 h 2853627"/>
                  <a:gd name="connsiteX7" fmla="*/ 2534231 w 2984097"/>
                  <a:gd name="connsiteY7" fmla="*/ 2612643 h 2853627"/>
                  <a:gd name="connsiteX8" fmla="*/ 2231251 w 2984097"/>
                  <a:gd name="connsiteY8" fmla="*/ 2853315 h 2853627"/>
                  <a:gd name="connsiteX9" fmla="*/ 2201888 w 2984097"/>
                  <a:gd name="connsiteY9" fmla="*/ 2852928 h 2853627"/>
                  <a:gd name="connsiteX10" fmla="*/ 2194953 w 2984097"/>
                  <a:gd name="connsiteY10" fmla="*/ 2853627 h 2853627"/>
                  <a:gd name="connsiteX11" fmla="*/ 794897 w 2984097"/>
                  <a:gd name="connsiteY11" fmla="*/ 2853627 h 2853627"/>
                  <a:gd name="connsiteX12" fmla="*/ 658652 w 2984097"/>
                  <a:gd name="connsiteY12" fmla="*/ 2826120 h 2853627"/>
                  <a:gd name="connsiteX13" fmla="*/ 640858 w 2984097"/>
                  <a:gd name="connsiteY13" fmla="*/ 2816462 h 2853627"/>
                  <a:gd name="connsiteX14" fmla="*/ 623852 w 2984097"/>
                  <a:gd name="connsiteY14" fmla="*/ 2809755 h 2853627"/>
                  <a:gd name="connsiteX15" fmla="*/ 449867 w 2984097"/>
                  <a:gd name="connsiteY15" fmla="*/ 2606044 h 2853627"/>
                  <a:gd name="connsiteX16" fmla="*/ 17225 w 2984097"/>
                  <a:gd name="connsiteY16" fmla="*/ 1274512 h 2853627"/>
                  <a:gd name="connsiteX17" fmla="*/ 177064 w 2984097"/>
                  <a:gd name="connsiteY17" fmla="*/ 862017 h 2853627"/>
                  <a:gd name="connsiteX18" fmla="*/ 1282236 w 2984097"/>
                  <a:gd name="connsiteY18" fmla="*/ 66873 h 2853627"/>
                  <a:gd name="connsiteX19" fmla="*/ 1475699 w 2984097"/>
                  <a:gd name="connsiteY19" fmla="*/ 204 h 2853627"/>
                  <a:gd name="connsiteX0" fmla="*/ 1475699 w 2984097"/>
                  <a:gd name="connsiteY0" fmla="*/ 204 h 2853627"/>
                  <a:gd name="connsiteX1" fmla="*/ 1638906 w 2984097"/>
                  <a:gd name="connsiteY1" fmla="*/ 34163 h 2853627"/>
                  <a:gd name="connsiteX2" fmla="*/ 1686591 w 2984097"/>
                  <a:gd name="connsiteY2" fmla="*/ 64568 h 2853627"/>
                  <a:gd name="connsiteX3" fmla="*/ 1701862 w 2984097"/>
                  <a:gd name="connsiteY3" fmla="*/ 73472 h 2853627"/>
                  <a:gd name="connsiteX4" fmla="*/ 2807034 w 2984097"/>
                  <a:gd name="connsiteY4" fmla="*/ 868616 h 2853627"/>
                  <a:gd name="connsiteX5" fmla="*/ 2966872 w 2984097"/>
                  <a:gd name="connsiteY5" fmla="*/ 1281111 h 2853627"/>
                  <a:gd name="connsiteX6" fmla="*/ 2534231 w 2984097"/>
                  <a:gd name="connsiteY6" fmla="*/ 2612643 h 2853627"/>
                  <a:gd name="connsiteX7" fmla="*/ 2231251 w 2984097"/>
                  <a:gd name="connsiteY7" fmla="*/ 2853315 h 2853627"/>
                  <a:gd name="connsiteX8" fmla="*/ 2201888 w 2984097"/>
                  <a:gd name="connsiteY8" fmla="*/ 2852928 h 2853627"/>
                  <a:gd name="connsiteX9" fmla="*/ 2194953 w 2984097"/>
                  <a:gd name="connsiteY9" fmla="*/ 2853627 h 2853627"/>
                  <a:gd name="connsiteX10" fmla="*/ 794897 w 2984097"/>
                  <a:gd name="connsiteY10" fmla="*/ 2853627 h 2853627"/>
                  <a:gd name="connsiteX11" fmla="*/ 658652 w 2984097"/>
                  <a:gd name="connsiteY11" fmla="*/ 2826120 h 2853627"/>
                  <a:gd name="connsiteX12" fmla="*/ 640858 w 2984097"/>
                  <a:gd name="connsiteY12" fmla="*/ 2816462 h 2853627"/>
                  <a:gd name="connsiteX13" fmla="*/ 623852 w 2984097"/>
                  <a:gd name="connsiteY13" fmla="*/ 2809755 h 2853627"/>
                  <a:gd name="connsiteX14" fmla="*/ 449867 w 2984097"/>
                  <a:gd name="connsiteY14" fmla="*/ 2606044 h 2853627"/>
                  <a:gd name="connsiteX15" fmla="*/ 17225 w 2984097"/>
                  <a:gd name="connsiteY15" fmla="*/ 1274512 h 2853627"/>
                  <a:gd name="connsiteX16" fmla="*/ 177064 w 2984097"/>
                  <a:gd name="connsiteY16" fmla="*/ 862017 h 2853627"/>
                  <a:gd name="connsiteX17" fmla="*/ 1282236 w 2984097"/>
                  <a:gd name="connsiteY17" fmla="*/ 66873 h 2853627"/>
                  <a:gd name="connsiteX18" fmla="*/ 1475699 w 2984097"/>
                  <a:gd name="connsiteY18" fmla="*/ 204 h 28536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984097" h="2853627">
                    <a:moveTo>
                      <a:pt x="1475699" y="204"/>
                    </a:moveTo>
                    <a:cubicBezTo>
                      <a:pt x="1531849" y="-1715"/>
                      <a:pt x="1587958" y="9875"/>
                      <a:pt x="1638906" y="34163"/>
                    </a:cubicBezTo>
                    <a:lnTo>
                      <a:pt x="1686591" y="64568"/>
                    </a:lnTo>
                    <a:lnTo>
                      <a:pt x="1701862" y="73472"/>
                    </a:lnTo>
                    <a:lnTo>
                      <a:pt x="2807034" y="868616"/>
                    </a:lnTo>
                    <a:cubicBezTo>
                      <a:pt x="2948642" y="948946"/>
                      <a:pt x="3019142" y="1120241"/>
                      <a:pt x="2966872" y="1281111"/>
                    </a:cubicBezTo>
                    <a:lnTo>
                      <a:pt x="2534231" y="2612643"/>
                    </a:lnTo>
                    <a:cubicBezTo>
                      <a:pt x="2489428" y="2750532"/>
                      <a:pt x="2367152" y="2841600"/>
                      <a:pt x="2231251" y="2853315"/>
                    </a:cubicBezTo>
                    <a:lnTo>
                      <a:pt x="2201888" y="2852928"/>
                    </a:lnTo>
                    <a:lnTo>
                      <a:pt x="2194953" y="2853627"/>
                    </a:lnTo>
                    <a:lnTo>
                      <a:pt x="794897" y="2853627"/>
                    </a:lnTo>
                    <a:cubicBezTo>
                      <a:pt x="746569" y="2853627"/>
                      <a:pt x="700528" y="2843833"/>
                      <a:pt x="658652" y="2826120"/>
                    </a:cubicBezTo>
                    <a:lnTo>
                      <a:pt x="640858" y="2816462"/>
                    </a:lnTo>
                    <a:lnTo>
                      <a:pt x="623852" y="2809755"/>
                    </a:lnTo>
                    <a:cubicBezTo>
                      <a:pt x="544037" y="2769087"/>
                      <a:pt x="479736" y="2697970"/>
                      <a:pt x="449867" y="2606044"/>
                    </a:cubicBezTo>
                    <a:lnTo>
                      <a:pt x="17225" y="1274512"/>
                    </a:lnTo>
                    <a:cubicBezTo>
                      <a:pt x="-35045" y="1113642"/>
                      <a:pt x="35455" y="942347"/>
                      <a:pt x="177064" y="862017"/>
                    </a:cubicBezTo>
                    <a:lnTo>
                      <a:pt x="1282236" y="66873"/>
                    </a:lnTo>
                    <a:cubicBezTo>
                      <a:pt x="1340883" y="24263"/>
                      <a:pt x="1408320" y="2507"/>
                      <a:pt x="1475699" y="204"/>
                    </a:cubicBezTo>
                    <a:close/>
                  </a:path>
                </a:pathLst>
              </a:custGeom>
              <a:grpFill/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6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맑은 고딕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67" name="자유형: 도형 66">
                <a:extLst>
                  <a:ext uri="{FF2B5EF4-FFF2-40B4-BE49-F238E27FC236}">
                    <a16:creationId xmlns:a16="http://schemas.microsoft.com/office/drawing/2014/main" id="{3E8CB5A7-52E6-4A85-EA07-D7140216A049}"/>
                  </a:ext>
                </a:extLst>
              </p:cNvPr>
              <p:cNvSpPr/>
              <p:nvPr/>
            </p:nvSpPr>
            <p:spPr>
              <a:xfrm rot="18900000">
                <a:off x="6807393" y="4006846"/>
                <a:ext cx="1558554" cy="1490410"/>
              </a:xfrm>
              <a:custGeom>
                <a:avLst/>
                <a:gdLst>
                  <a:gd name="connsiteX0" fmla="*/ 1475699 w 2984097"/>
                  <a:gd name="connsiteY0" fmla="*/ 204 h 2853627"/>
                  <a:gd name="connsiteX1" fmla="*/ 1638906 w 2984097"/>
                  <a:gd name="connsiteY1" fmla="*/ 34163 h 2853627"/>
                  <a:gd name="connsiteX2" fmla="*/ 1686591 w 2984097"/>
                  <a:gd name="connsiteY2" fmla="*/ 64568 h 2853627"/>
                  <a:gd name="connsiteX3" fmla="*/ 1701862 w 2984097"/>
                  <a:gd name="connsiteY3" fmla="*/ 73472 h 2853627"/>
                  <a:gd name="connsiteX4" fmla="*/ 2779761 w 2984097"/>
                  <a:gd name="connsiteY4" fmla="*/ 856612 h 2853627"/>
                  <a:gd name="connsiteX5" fmla="*/ 2807034 w 2984097"/>
                  <a:gd name="connsiteY5" fmla="*/ 868616 h 2853627"/>
                  <a:gd name="connsiteX6" fmla="*/ 2966872 w 2984097"/>
                  <a:gd name="connsiteY6" fmla="*/ 1281111 h 2853627"/>
                  <a:gd name="connsiteX7" fmla="*/ 2534231 w 2984097"/>
                  <a:gd name="connsiteY7" fmla="*/ 2612643 h 2853627"/>
                  <a:gd name="connsiteX8" fmla="*/ 2231251 w 2984097"/>
                  <a:gd name="connsiteY8" fmla="*/ 2853315 h 2853627"/>
                  <a:gd name="connsiteX9" fmla="*/ 2201888 w 2984097"/>
                  <a:gd name="connsiteY9" fmla="*/ 2852928 h 2853627"/>
                  <a:gd name="connsiteX10" fmla="*/ 2194953 w 2984097"/>
                  <a:gd name="connsiteY10" fmla="*/ 2853627 h 2853627"/>
                  <a:gd name="connsiteX11" fmla="*/ 794897 w 2984097"/>
                  <a:gd name="connsiteY11" fmla="*/ 2853627 h 2853627"/>
                  <a:gd name="connsiteX12" fmla="*/ 658652 w 2984097"/>
                  <a:gd name="connsiteY12" fmla="*/ 2826120 h 2853627"/>
                  <a:gd name="connsiteX13" fmla="*/ 640858 w 2984097"/>
                  <a:gd name="connsiteY13" fmla="*/ 2816462 h 2853627"/>
                  <a:gd name="connsiteX14" fmla="*/ 623852 w 2984097"/>
                  <a:gd name="connsiteY14" fmla="*/ 2809755 h 2853627"/>
                  <a:gd name="connsiteX15" fmla="*/ 449867 w 2984097"/>
                  <a:gd name="connsiteY15" fmla="*/ 2606044 h 2853627"/>
                  <a:gd name="connsiteX16" fmla="*/ 17225 w 2984097"/>
                  <a:gd name="connsiteY16" fmla="*/ 1274512 h 2853627"/>
                  <a:gd name="connsiteX17" fmla="*/ 177064 w 2984097"/>
                  <a:gd name="connsiteY17" fmla="*/ 862017 h 2853627"/>
                  <a:gd name="connsiteX18" fmla="*/ 204337 w 2984097"/>
                  <a:gd name="connsiteY18" fmla="*/ 850013 h 2853627"/>
                  <a:gd name="connsiteX19" fmla="*/ 1282236 w 2984097"/>
                  <a:gd name="connsiteY19" fmla="*/ 66873 h 2853627"/>
                  <a:gd name="connsiteX20" fmla="*/ 1475699 w 2984097"/>
                  <a:gd name="connsiteY20" fmla="*/ 204 h 2853627"/>
                  <a:gd name="connsiteX0" fmla="*/ 1475699 w 2984097"/>
                  <a:gd name="connsiteY0" fmla="*/ 204 h 2853627"/>
                  <a:gd name="connsiteX1" fmla="*/ 1638906 w 2984097"/>
                  <a:gd name="connsiteY1" fmla="*/ 34163 h 2853627"/>
                  <a:gd name="connsiteX2" fmla="*/ 1686591 w 2984097"/>
                  <a:gd name="connsiteY2" fmla="*/ 64568 h 2853627"/>
                  <a:gd name="connsiteX3" fmla="*/ 1701862 w 2984097"/>
                  <a:gd name="connsiteY3" fmla="*/ 73472 h 2853627"/>
                  <a:gd name="connsiteX4" fmla="*/ 2779761 w 2984097"/>
                  <a:gd name="connsiteY4" fmla="*/ 856612 h 2853627"/>
                  <a:gd name="connsiteX5" fmla="*/ 2807034 w 2984097"/>
                  <a:gd name="connsiteY5" fmla="*/ 868616 h 2853627"/>
                  <a:gd name="connsiteX6" fmla="*/ 2966872 w 2984097"/>
                  <a:gd name="connsiteY6" fmla="*/ 1281111 h 2853627"/>
                  <a:gd name="connsiteX7" fmla="*/ 2534231 w 2984097"/>
                  <a:gd name="connsiteY7" fmla="*/ 2612643 h 2853627"/>
                  <a:gd name="connsiteX8" fmla="*/ 2231251 w 2984097"/>
                  <a:gd name="connsiteY8" fmla="*/ 2853315 h 2853627"/>
                  <a:gd name="connsiteX9" fmla="*/ 2201888 w 2984097"/>
                  <a:gd name="connsiteY9" fmla="*/ 2852928 h 2853627"/>
                  <a:gd name="connsiteX10" fmla="*/ 2194953 w 2984097"/>
                  <a:gd name="connsiteY10" fmla="*/ 2853627 h 2853627"/>
                  <a:gd name="connsiteX11" fmla="*/ 794897 w 2984097"/>
                  <a:gd name="connsiteY11" fmla="*/ 2853627 h 2853627"/>
                  <a:gd name="connsiteX12" fmla="*/ 658652 w 2984097"/>
                  <a:gd name="connsiteY12" fmla="*/ 2826120 h 2853627"/>
                  <a:gd name="connsiteX13" fmla="*/ 640858 w 2984097"/>
                  <a:gd name="connsiteY13" fmla="*/ 2816462 h 2853627"/>
                  <a:gd name="connsiteX14" fmla="*/ 623852 w 2984097"/>
                  <a:gd name="connsiteY14" fmla="*/ 2809755 h 2853627"/>
                  <a:gd name="connsiteX15" fmla="*/ 449867 w 2984097"/>
                  <a:gd name="connsiteY15" fmla="*/ 2606044 h 2853627"/>
                  <a:gd name="connsiteX16" fmla="*/ 17225 w 2984097"/>
                  <a:gd name="connsiteY16" fmla="*/ 1274512 h 2853627"/>
                  <a:gd name="connsiteX17" fmla="*/ 177064 w 2984097"/>
                  <a:gd name="connsiteY17" fmla="*/ 862017 h 2853627"/>
                  <a:gd name="connsiteX18" fmla="*/ 1282236 w 2984097"/>
                  <a:gd name="connsiteY18" fmla="*/ 66873 h 2853627"/>
                  <a:gd name="connsiteX19" fmla="*/ 1475699 w 2984097"/>
                  <a:gd name="connsiteY19" fmla="*/ 204 h 2853627"/>
                  <a:gd name="connsiteX0" fmla="*/ 1475699 w 2984097"/>
                  <a:gd name="connsiteY0" fmla="*/ 204 h 2853627"/>
                  <a:gd name="connsiteX1" fmla="*/ 1638906 w 2984097"/>
                  <a:gd name="connsiteY1" fmla="*/ 34163 h 2853627"/>
                  <a:gd name="connsiteX2" fmla="*/ 1686591 w 2984097"/>
                  <a:gd name="connsiteY2" fmla="*/ 64568 h 2853627"/>
                  <a:gd name="connsiteX3" fmla="*/ 1701862 w 2984097"/>
                  <a:gd name="connsiteY3" fmla="*/ 73472 h 2853627"/>
                  <a:gd name="connsiteX4" fmla="*/ 2807034 w 2984097"/>
                  <a:gd name="connsiteY4" fmla="*/ 868616 h 2853627"/>
                  <a:gd name="connsiteX5" fmla="*/ 2966872 w 2984097"/>
                  <a:gd name="connsiteY5" fmla="*/ 1281111 h 2853627"/>
                  <a:gd name="connsiteX6" fmla="*/ 2534231 w 2984097"/>
                  <a:gd name="connsiteY6" fmla="*/ 2612643 h 2853627"/>
                  <a:gd name="connsiteX7" fmla="*/ 2231251 w 2984097"/>
                  <a:gd name="connsiteY7" fmla="*/ 2853315 h 2853627"/>
                  <a:gd name="connsiteX8" fmla="*/ 2201888 w 2984097"/>
                  <a:gd name="connsiteY8" fmla="*/ 2852928 h 2853627"/>
                  <a:gd name="connsiteX9" fmla="*/ 2194953 w 2984097"/>
                  <a:gd name="connsiteY9" fmla="*/ 2853627 h 2853627"/>
                  <a:gd name="connsiteX10" fmla="*/ 794897 w 2984097"/>
                  <a:gd name="connsiteY10" fmla="*/ 2853627 h 2853627"/>
                  <a:gd name="connsiteX11" fmla="*/ 658652 w 2984097"/>
                  <a:gd name="connsiteY11" fmla="*/ 2826120 h 2853627"/>
                  <a:gd name="connsiteX12" fmla="*/ 640858 w 2984097"/>
                  <a:gd name="connsiteY12" fmla="*/ 2816462 h 2853627"/>
                  <a:gd name="connsiteX13" fmla="*/ 623852 w 2984097"/>
                  <a:gd name="connsiteY13" fmla="*/ 2809755 h 2853627"/>
                  <a:gd name="connsiteX14" fmla="*/ 449867 w 2984097"/>
                  <a:gd name="connsiteY14" fmla="*/ 2606044 h 2853627"/>
                  <a:gd name="connsiteX15" fmla="*/ 17225 w 2984097"/>
                  <a:gd name="connsiteY15" fmla="*/ 1274512 h 2853627"/>
                  <a:gd name="connsiteX16" fmla="*/ 177064 w 2984097"/>
                  <a:gd name="connsiteY16" fmla="*/ 862017 h 2853627"/>
                  <a:gd name="connsiteX17" fmla="*/ 1282236 w 2984097"/>
                  <a:gd name="connsiteY17" fmla="*/ 66873 h 2853627"/>
                  <a:gd name="connsiteX18" fmla="*/ 1475699 w 2984097"/>
                  <a:gd name="connsiteY18" fmla="*/ 204 h 28536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984097" h="2853627">
                    <a:moveTo>
                      <a:pt x="1475699" y="204"/>
                    </a:moveTo>
                    <a:cubicBezTo>
                      <a:pt x="1531849" y="-1715"/>
                      <a:pt x="1587958" y="9875"/>
                      <a:pt x="1638906" y="34163"/>
                    </a:cubicBezTo>
                    <a:lnTo>
                      <a:pt x="1686591" y="64568"/>
                    </a:lnTo>
                    <a:lnTo>
                      <a:pt x="1701862" y="73472"/>
                    </a:lnTo>
                    <a:lnTo>
                      <a:pt x="2807034" y="868616"/>
                    </a:lnTo>
                    <a:cubicBezTo>
                      <a:pt x="2948642" y="948946"/>
                      <a:pt x="3019142" y="1120241"/>
                      <a:pt x="2966872" y="1281111"/>
                    </a:cubicBezTo>
                    <a:lnTo>
                      <a:pt x="2534231" y="2612643"/>
                    </a:lnTo>
                    <a:cubicBezTo>
                      <a:pt x="2489428" y="2750532"/>
                      <a:pt x="2367152" y="2841600"/>
                      <a:pt x="2231251" y="2853315"/>
                    </a:cubicBezTo>
                    <a:lnTo>
                      <a:pt x="2201888" y="2852928"/>
                    </a:lnTo>
                    <a:lnTo>
                      <a:pt x="2194953" y="2853627"/>
                    </a:lnTo>
                    <a:lnTo>
                      <a:pt x="794897" y="2853627"/>
                    </a:lnTo>
                    <a:cubicBezTo>
                      <a:pt x="746569" y="2853627"/>
                      <a:pt x="700528" y="2843833"/>
                      <a:pt x="658652" y="2826120"/>
                    </a:cubicBezTo>
                    <a:lnTo>
                      <a:pt x="640858" y="2816462"/>
                    </a:lnTo>
                    <a:lnTo>
                      <a:pt x="623852" y="2809755"/>
                    </a:lnTo>
                    <a:cubicBezTo>
                      <a:pt x="544037" y="2769087"/>
                      <a:pt x="479736" y="2697970"/>
                      <a:pt x="449867" y="2606044"/>
                    </a:cubicBezTo>
                    <a:lnTo>
                      <a:pt x="17225" y="1274512"/>
                    </a:lnTo>
                    <a:cubicBezTo>
                      <a:pt x="-35045" y="1113642"/>
                      <a:pt x="35455" y="942347"/>
                      <a:pt x="177064" y="862017"/>
                    </a:cubicBezTo>
                    <a:lnTo>
                      <a:pt x="1282236" y="66873"/>
                    </a:lnTo>
                    <a:cubicBezTo>
                      <a:pt x="1340883" y="24263"/>
                      <a:pt x="1408320" y="2507"/>
                      <a:pt x="1475699" y="204"/>
                    </a:cubicBezTo>
                    <a:close/>
                  </a:path>
                </a:pathLst>
              </a:custGeom>
              <a:grpFill/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6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맑은 고딕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68" name="자유형: 도형 67">
                <a:extLst>
                  <a:ext uri="{FF2B5EF4-FFF2-40B4-BE49-F238E27FC236}">
                    <a16:creationId xmlns:a16="http://schemas.microsoft.com/office/drawing/2014/main" id="{B825BB3E-EC27-5702-F1AD-5E9FE6A792A0}"/>
                  </a:ext>
                </a:extLst>
              </p:cNvPr>
              <p:cNvSpPr/>
              <p:nvPr/>
            </p:nvSpPr>
            <p:spPr>
              <a:xfrm rot="18900000">
                <a:off x="6945456" y="4153601"/>
                <a:ext cx="1292978" cy="1236446"/>
              </a:xfrm>
              <a:custGeom>
                <a:avLst/>
                <a:gdLst>
                  <a:gd name="connsiteX0" fmla="*/ 1475699 w 2984097"/>
                  <a:gd name="connsiteY0" fmla="*/ 204 h 2853627"/>
                  <a:gd name="connsiteX1" fmla="*/ 1638906 w 2984097"/>
                  <a:gd name="connsiteY1" fmla="*/ 34163 h 2853627"/>
                  <a:gd name="connsiteX2" fmla="*/ 1686591 w 2984097"/>
                  <a:gd name="connsiteY2" fmla="*/ 64568 h 2853627"/>
                  <a:gd name="connsiteX3" fmla="*/ 1701862 w 2984097"/>
                  <a:gd name="connsiteY3" fmla="*/ 73472 h 2853627"/>
                  <a:gd name="connsiteX4" fmla="*/ 2779761 w 2984097"/>
                  <a:gd name="connsiteY4" fmla="*/ 856612 h 2853627"/>
                  <a:gd name="connsiteX5" fmla="*/ 2807034 w 2984097"/>
                  <a:gd name="connsiteY5" fmla="*/ 868616 h 2853627"/>
                  <a:gd name="connsiteX6" fmla="*/ 2966872 w 2984097"/>
                  <a:gd name="connsiteY6" fmla="*/ 1281111 h 2853627"/>
                  <a:gd name="connsiteX7" fmla="*/ 2534231 w 2984097"/>
                  <a:gd name="connsiteY7" fmla="*/ 2612643 h 2853627"/>
                  <a:gd name="connsiteX8" fmla="*/ 2231251 w 2984097"/>
                  <a:gd name="connsiteY8" fmla="*/ 2853315 h 2853627"/>
                  <a:gd name="connsiteX9" fmla="*/ 2201888 w 2984097"/>
                  <a:gd name="connsiteY9" fmla="*/ 2852928 h 2853627"/>
                  <a:gd name="connsiteX10" fmla="*/ 2194953 w 2984097"/>
                  <a:gd name="connsiteY10" fmla="*/ 2853627 h 2853627"/>
                  <a:gd name="connsiteX11" fmla="*/ 794897 w 2984097"/>
                  <a:gd name="connsiteY11" fmla="*/ 2853627 h 2853627"/>
                  <a:gd name="connsiteX12" fmla="*/ 658652 w 2984097"/>
                  <a:gd name="connsiteY12" fmla="*/ 2826120 h 2853627"/>
                  <a:gd name="connsiteX13" fmla="*/ 640858 w 2984097"/>
                  <a:gd name="connsiteY13" fmla="*/ 2816462 h 2853627"/>
                  <a:gd name="connsiteX14" fmla="*/ 623852 w 2984097"/>
                  <a:gd name="connsiteY14" fmla="*/ 2809755 h 2853627"/>
                  <a:gd name="connsiteX15" fmla="*/ 449867 w 2984097"/>
                  <a:gd name="connsiteY15" fmla="*/ 2606044 h 2853627"/>
                  <a:gd name="connsiteX16" fmla="*/ 17225 w 2984097"/>
                  <a:gd name="connsiteY16" fmla="*/ 1274512 h 2853627"/>
                  <a:gd name="connsiteX17" fmla="*/ 177064 w 2984097"/>
                  <a:gd name="connsiteY17" fmla="*/ 862017 h 2853627"/>
                  <a:gd name="connsiteX18" fmla="*/ 204337 w 2984097"/>
                  <a:gd name="connsiteY18" fmla="*/ 850013 h 2853627"/>
                  <a:gd name="connsiteX19" fmla="*/ 1282236 w 2984097"/>
                  <a:gd name="connsiteY19" fmla="*/ 66873 h 2853627"/>
                  <a:gd name="connsiteX20" fmla="*/ 1475699 w 2984097"/>
                  <a:gd name="connsiteY20" fmla="*/ 204 h 2853627"/>
                  <a:gd name="connsiteX0" fmla="*/ 1475699 w 2984097"/>
                  <a:gd name="connsiteY0" fmla="*/ 204 h 2853627"/>
                  <a:gd name="connsiteX1" fmla="*/ 1638906 w 2984097"/>
                  <a:gd name="connsiteY1" fmla="*/ 34163 h 2853627"/>
                  <a:gd name="connsiteX2" fmla="*/ 1686591 w 2984097"/>
                  <a:gd name="connsiteY2" fmla="*/ 64568 h 2853627"/>
                  <a:gd name="connsiteX3" fmla="*/ 1701862 w 2984097"/>
                  <a:gd name="connsiteY3" fmla="*/ 73472 h 2853627"/>
                  <a:gd name="connsiteX4" fmla="*/ 2779761 w 2984097"/>
                  <a:gd name="connsiteY4" fmla="*/ 856612 h 2853627"/>
                  <a:gd name="connsiteX5" fmla="*/ 2807034 w 2984097"/>
                  <a:gd name="connsiteY5" fmla="*/ 868616 h 2853627"/>
                  <a:gd name="connsiteX6" fmla="*/ 2966872 w 2984097"/>
                  <a:gd name="connsiteY6" fmla="*/ 1281111 h 2853627"/>
                  <a:gd name="connsiteX7" fmla="*/ 2534231 w 2984097"/>
                  <a:gd name="connsiteY7" fmla="*/ 2612643 h 2853627"/>
                  <a:gd name="connsiteX8" fmla="*/ 2231251 w 2984097"/>
                  <a:gd name="connsiteY8" fmla="*/ 2853315 h 2853627"/>
                  <a:gd name="connsiteX9" fmla="*/ 2201888 w 2984097"/>
                  <a:gd name="connsiteY9" fmla="*/ 2852928 h 2853627"/>
                  <a:gd name="connsiteX10" fmla="*/ 2194953 w 2984097"/>
                  <a:gd name="connsiteY10" fmla="*/ 2853627 h 2853627"/>
                  <a:gd name="connsiteX11" fmla="*/ 794897 w 2984097"/>
                  <a:gd name="connsiteY11" fmla="*/ 2853627 h 2853627"/>
                  <a:gd name="connsiteX12" fmla="*/ 658652 w 2984097"/>
                  <a:gd name="connsiteY12" fmla="*/ 2826120 h 2853627"/>
                  <a:gd name="connsiteX13" fmla="*/ 640858 w 2984097"/>
                  <a:gd name="connsiteY13" fmla="*/ 2816462 h 2853627"/>
                  <a:gd name="connsiteX14" fmla="*/ 623852 w 2984097"/>
                  <a:gd name="connsiteY14" fmla="*/ 2809755 h 2853627"/>
                  <a:gd name="connsiteX15" fmla="*/ 449867 w 2984097"/>
                  <a:gd name="connsiteY15" fmla="*/ 2606044 h 2853627"/>
                  <a:gd name="connsiteX16" fmla="*/ 17225 w 2984097"/>
                  <a:gd name="connsiteY16" fmla="*/ 1274512 h 2853627"/>
                  <a:gd name="connsiteX17" fmla="*/ 177064 w 2984097"/>
                  <a:gd name="connsiteY17" fmla="*/ 862017 h 2853627"/>
                  <a:gd name="connsiteX18" fmla="*/ 1282236 w 2984097"/>
                  <a:gd name="connsiteY18" fmla="*/ 66873 h 2853627"/>
                  <a:gd name="connsiteX19" fmla="*/ 1475699 w 2984097"/>
                  <a:gd name="connsiteY19" fmla="*/ 204 h 2853627"/>
                  <a:gd name="connsiteX0" fmla="*/ 1475699 w 2984097"/>
                  <a:gd name="connsiteY0" fmla="*/ 204 h 2853627"/>
                  <a:gd name="connsiteX1" fmla="*/ 1638906 w 2984097"/>
                  <a:gd name="connsiteY1" fmla="*/ 34163 h 2853627"/>
                  <a:gd name="connsiteX2" fmla="*/ 1686591 w 2984097"/>
                  <a:gd name="connsiteY2" fmla="*/ 64568 h 2853627"/>
                  <a:gd name="connsiteX3" fmla="*/ 1701862 w 2984097"/>
                  <a:gd name="connsiteY3" fmla="*/ 73472 h 2853627"/>
                  <a:gd name="connsiteX4" fmla="*/ 2807034 w 2984097"/>
                  <a:gd name="connsiteY4" fmla="*/ 868616 h 2853627"/>
                  <a:gd name="connsiteX5" fmla="*/ 2966872 w 2984097"/>
                  <a:gd name="connsiteY5" fmla="*/ 1281111 h 2853627"/>
                  <a:gd name="connsiteX6" fmla="*/ 2534231 w 2984097"/>
                  <a:gd name="connsiteY6" fmla="*/ 2612643 h 2853627"/>
                  <a:gd name="connsiteX7" fmla="*/ 2231251 w 2984097"/>
                  <a:gd name="connsiteY7" fmla="*/ 2853315 h 2853627"/>
                  <a:gd name="connsiteX8" fmla="*/ 2201888 w 2984097"/>
                  <a:gd name="connsiteY8" fmla="*/ 2852928 h 2853627"/>
                  <a:gd name="connsiteX9" fmla="*/ 2194953 w 2984097"/>
                  <a:gd name="connsiteY9" fmla="*/ 2853627 h 2853627"/>
                  <a:gd name="connsiteX10" fmla="*/ 794897 w 2984097"/>
                  <a:gd name="connsiteY10" fmla="*/ 2853627 h 2853627"/>
                  <a:gd name="connsiteX11" fmla="*/ 658652 w 2984097"/>
                  <a:gd name="connsiteY11" fmla="*/ 2826120 h 2853627"/>
                  <a:gd name="connsiteX12" fmla="*/ 640858 w 2984097"/>
                  <a:gd name="connsiteY12" fmla="*/ 2816462 h 2853627"/>
                  <a:gd name="connsiteX13" fmla="*/ 623852 w 2984097"/>
                  <a:gd name="connsiteY13" fmla="*/ 2809755 h 2853627"/>
                  <a:gd name="connsiteX14" fmla="*/ 449867 w 2984097"/>
                  <a:gd name="connsiteY14" fmla="*/ 2606044 h 2853627"/>
                  <a:gd name="connsiteX15" fmla="*/ 17225 w 2984097"/>
                  <a:gd name="connsiteY15" fmla="*/ 1274512 h 2853627"/>
                  <a:gd name="connsiteX16" fmla="*/ 177064 w 2984097"/>
                  <a:gd name="connsiteY16" fmla="*/ 862017 h 2853627"/>
                  <a:gd name="connsiteX17" fmla="*/ 1282236 w 2984097"/>
                  <a:gd name="connsiteY17" fmla="*/ 66873 h 2853627"/>
                  <a:gd name="connsiteX18" fmla="*/ 1475699 w 2984097"/>
                  <a:gd name="connsiteY18" fmla="*/ 204 h 28536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984097" h="2853627">
                    <a:moveTo>
                      <a:pt x="1475699" y="204"/>
                    </a:moveTo>
                    <a:cubicBezTo>
                      <a:pt x="1531849" y="-1715"/>
                      <a:pt x="1587958" y="9875"/>
                      <a:pt x="1638906" y="34163"/>
                    </a:cubicBezTo>
                    <a:lnTo>
                      <a:pt x="1686591" y="64568"/>
                    </a:lnTo>
                    <a:lnTo>
                      <a:pt x="1701862" y="73472"/>
                    </a:lnTo>
                    <a:lnTo>
                      <a:pt x="2807034" y="868616"/>
                    </a:lnTo>
                    <a:cubicBezTo>
                      <a:pt x="2948642" y="948946"/>
                      <a:pt x="3019142" y="1120241"/>
                      <a:pt x="2966872" y="1281111"/>
                    </a:cubicBezTo>
                    <a:lnTo>
                      <a:pt x="2534231" y="2612643"/>
                    </a:lnTo>
                    <a:cubicBezTo>
                      <a:pt x="2489428" y="2750532"/>
                      <a:pt x="2367152" y="2841600"/>
                      <a:pt x="2231251" y="2853315"/>
                    </a:cubicBezTo>
                    <a:lnTo>
                      <a:pt x="2201888" y="2852928"/>
                    </a:lnTo>
                    <a:lnTo>
                      <a:pt x="2194953" y="2853627"/>
                    </a:lnTo>
                    <a:lnTo>
                      <a:pt x="794897" y="2853627"/>
                    </a:lnTo>
                    <a:cubicBezTo>
                      <a:pt x="746569" y="2853627"/>
                      <a:pt x="700528" y="2843833"/>
                      <a:pt x="658652" y="2826120"/>
                    </a:cubicBezTo>
                    <a:lnTo>
                      <a:pt x="640858" y="2816462"/>
                    </a:lnTo>
                    <a:lnTo>
                      <a:pt x="623852" y="2809755"/>
                    </a:lnTo>
                    <a:cubicBezTo>
                      <a:pt x="544037" y="2769087"/>
                      <a:pt x="479736" y="2697970"/>
                      <a:pt x="449867" y="2606044"/>
                    </a:cubicBezTo>
                    <a:lnTo>
                      <a:pt x="17225" y="1274512"/>
                    </a:lnTo>
                    <a:cubicBezTo>
                      <a:pt x="-35045" y="1113642"/>
                      <a:pt x="35455" y="942347"/>
                      <a:pt x="177064" y="862017"/>
                    </a:cubicBezTo>
                    <a:lnTo>
                      <a:pt x="1282236" y="66873"/>
                    </a:lnTo>
                    <a:cubicBezTo>
                      <a:pt x="1340883" y="24263"/>
                      <a:pt x="1408320" y="2507"/>
                      <a:pt x="1475699" y="204"/>
                    </a:cubicBezTo>
                    <a:close/>
                  </a:path>
                </a:pathLst>
              </a:custGeom>
              <a:grpFill/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6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맑은 고딕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69" name="자유형: 도형 68">
                <a:extLst>
                  <a:ext uri="{FF2B5EF4-FFF2-40B4-BE49-F238E27FC236}">
                    <a16:creationId xmlns:a16="http://schemas.microsoft.com/office/drawing/2014/main" id="{F1CD2F78-320C-BC03-F2BF-2748E0D9DDC9}"/>
                  </a:ext>
                </a:extLst>
              </p:cNvPr>
              <p:cNvSpPr/>
              <p:nvPr/>
            </p:nvSpPr>
            <p:spPr>
              <a:xfrm rot="18900000">
                <a:off x="7036941" y="4241602"/>
                <a:ext cx="1133630" cy="1084066"/>
              </a:xfrm>
              <a:custGeom>
                <a:avLst/>
                <a:gdLst>
                  <a:gd name="connsiteX0" fmla="*/ 1475699 w 2984097"/>
                  <a:gd name="connsiteY0" fmla="*/ 204 h 2853627"/>
                  <a:gd name="connsiteX1" fmla="*/ 1638906 w 2984097"/>
                  <a:gd name="connsiteY1" fmla="*/ 34163 h 2853627"/>
                  <a:gd name="connsiteX2" fmla="*/ 1686591 w 2984097"/>
                  <a:gd name="connsiteY2" fmla="*/ 64568 h 2853627"/>
                  <a:gd name="connsiteX3" fmla="*/ 1701862 w 2984097"/>
                  <a:gd name="connsiteY3" fmla="*/ 73472 h 2853627"/>
                  <a:gd name="connsiteX4" fmla="*/ 2779761 w 2984097"/>
                  <a:gd name="connsiteY4" fmla="*/ 856612 h 2853627"/>
                  <a:gd name="connsiteX5" fmla="*/ 2807034 w 2984097"/>
                  <a:gd name="connsiteY5" fmla="*/ 868616 h 2853627"/>
                  <a:gd name="connsiteX6" fmla="*/ 2966872 w 2984097"/>
                  <a:gd name="connsiteY6" fmla="*/ 1281111 h 2853627"/>
                  <a:gd name="connsiteX7" fmla="*/ 2534231 w 2984097"/>
                  <a:gd name="connsiteY7" fmla="*/ 2612643 h 2853627"/>
                  <a:gd name="connsiteX8" fmla="*/ 2231251 w 2984097"/>
                  <a:gd name="connsiteY8" fmla="*/ 2853315 h 2853627"/>
                  <a:gd name="connsiteX9" fmla="*/ 2201888 w 2984097"/>
                  <a:gd name="connsiteY9" fmla="*/ 2852928 h 2853627"/>
                  <a:gd name="connsiteX10" fmla="*/ 2194953 w 2984097"/>
                  <a:gd name="connsiteY10" fmla="*/ 2853627 h 2853627"/>
                  <a:gd name="connsiteX11" fmla="*/ 794897 w 2984097"/>
                  <a:gd name="connsiteY11" fmla="*/ 2853627 h 2853627"/>
                  <a:gd name="connsiteX12" fmla="*/ 658652 w 2984097"/>
                  <a:gd name="connsiteY12" fmla="*/ 2826120 h 2853627"/>
                  <a:gd name="connsiteX13" fmla="*/ 640858 w 2984097"/>
                  <a:gd name="connsiteY13" fmla="*/ 2816462 h 2853627"/>
                  <a:gd name="connsiteX14" fmla="*/ 623852 w 2984097"/>
                  <a:gd name="connsiteY14" fmla="*/ 2809755 h 2853627"/>
                  <a:gd name="connsiteX15" fmla="*/ 449867 w 2984097"/>
                  <a:gd name="connsiteY15" fmla="*/ 2606044 h 2853627"/>
                  <a:gd name="connsiteX16" fmla="*/ 17225 w 2984097"/>
                  <a:gd name="connsiteY16" fmla="*/ 1274512 h 2853627"/>
                  <a:gd name="connsiteX17" fmla="*/ 177064 w 2984097"/>
                  <a:gd name="connsiteY17" fmla="*/ 862017 h 2853627"/>
                  <a:gd name="connsiteX18" fmla="*/ 204337 w 2984097"/>
                  <a:gd name="connsiteY18" fmla="*/ 850013 h 2853627"/>
                  <a:gd name="connsiteX19" fmla="*/ 1282236 w 2984097"/>
                  <a:gd name="connsiteY19" fmla="*/ 66873 h 2853627"/>
                  <a:gd name="connsiteX20" fmla="*/ 1475699 w 2984097"/>
                  <a:gd name="connsiteY20" fmla="*/ 204 h 2853627"/>
                  <a:gd name="connsiteX0" fmla="*/ 1475699 w 2984097"/>
                  <a:gd name="connsiteY0" fmla="*/ 204 h 2853627"/>
                  <a:gd name="connsiteX1" fmla="*/ 1638906 w 2984097"/>
                  <a:gd name="connsiteY1" fmla="*/ 34163 h 2853627"/>
                  <a:gd name="connsiteX2" fmla="*/ 1686591 w 2984097"/>
                  <a:gd name="connsiteY2" fmla="*/ 64568 h 2853627"/>
                  <a:gd name="connsiteX3" fmla="*/ 1701862 w 2984097"/>
                  <a:gd name="connsiteY3" fmla="*/ 73472 h 2853627"/>
                  <a:gd name="connsiteX4" fmla="*/ 2779761 w 2984097"/>
                  <a:gd name="connsiteY4" fmla="*/ 856612 h 2853627"/>
                  <a:gd name="connsiteX5" fmla="*/ 2807034 w 2984097"/>
                  <a:gd name="connsiteY5" fmla="*/ 868616 h 2853627"/>
                  <a:gd name="connsiteX6" fmla="*/ 2966872 w 2984097"/>
                  <a:gd name="connsiteY6" fmla="*/ 1281111 h 2853627"/>
                  <a:gd name="connsiteX7" fmla="*/ 2534231 w 2984097"/>
                  <a:gd name="connsiteY7" fmla="*/ 2612643 h 2853627"/>
                  <a:gd name="connsiteX8" fmla="*/ 2231251 w 2984097"/>
                  <a:gd name="connsiteY8" fmla="*/ 2853315 h 2853627"/>
                  <a:gd name="connsiteX9" fmla="*/ 2201888 w 2984097"/>
                  <a:gd name="connsiteY9" fmla="*/ 2852928 h 2853627"/>
                  <a:gd name="connsiteX10" fmla="*/ 2194953 w 2984097"/>
                  <a:gd name="connsiteY10" fmla="*/ 2853627 h 2853627"/>
                  <a:gd name="connsiteX11" fmla="*/ 794897 w 2984097"/>
                  <a:gd name="connsiteY11" fmla="*/ 2853627 h 2853627"/>
                  <a:gd name="connsiteX12" fmla="*/ 658652 w 2984097"/>
                  <a:gd name="connsiteY12" fmla="*/ 2826120 h 2853627"/>
                  <a:gd name="connsiteX13" fmla="*/ 640858 w 2984097"/>
                  <a:gd name="connsiteY13" fmla="*/ 2816462 h 2853627"/>
                  <a:gd name="connsiteX14" fmla="*/ 623852 w 2984097"/>
                  <a:gd name="connsiteY14" fmla="*/ 2809755 h 2853627"/>
                  <a:gd name="connsiteX15" fmla="*/ 449867 w 2984097"/>
                  <a:gd name="connsiteY15" fmla="*/ 2606044 h 2853627"/>
                  <a:gd name="connsiteX16" fmla="*/ 17225 w 2984097"/>
                  <a:gd name="connsiteY16" fmla="*/ 1274512 h 2853627"/>
                  <a:gd name="connsiteX17" fmla="*/ 177064 w 2984097"/>
                  <a:gd name="connsiteY17" fmla="*/ 862017 h 2853627"/>
                  <a:gd name="connsiteX18" fmla="*/ 1282236 w 2984097"/>
                  <a:gd name="connsiteY18" fmla="*/ 66873 h 2853627"/>
                  <a:gd name="connsiteX19" fmla="*/ 1475699 w 2984097"/>
                  <a:gd name="connsiteY19" fmla="*/ 204 h 2853627"/>
                  <a:gd name="connsiteX0" fmla="*/ 1475699 w 2984097"/>
                  <a:gd name="connsiteY0" fmla="*/ 204 h 2853627"/>
                  <a:gd name="connsiteX1" fmla="*/ 1638906 w 2984097"/>
                  <a:gd name="connsiteY1" fmla="*/ 34163 h 2853627"/>
                  <a:gd name="connsiteX2" fmla="*/ 1686591 w 2984097"/>
                  <a:gd name="connsiteY2" fmla="*/ 64568 h 2853627"/>
                  <a:gd name="connsiteX3" fmla="*/ 1701862 w 2984097"/>
                  <a:gd name="connsiteY3" fmla="*/ 73472 h 2853627"/>
                  <a:gd name="connsiteX4" fmla="*/ 2807034 w 2984097"/>
                  <a:gd name="connsiteY4" fmla="*/ 868616 h 2853627"/>
                  <a:gd name="connsiteX5" fmla="*/ 2966872 w 2984097"/>
                  <a:gd name="connsiteY5" fmla="*/ 1281111 h 2853627"/>
                  <a:gd name="connsiteX6" fmla="*/ 2534231 w 2984097"/>
                  <a:gd name="connsiteY6" fmla="*/ 2612643 h 2853627"/>
                  <a:gd name="connsiteX7" fmla="*/ 2231251 w 2984097"/>
                  <a:gd name="connsiteY7" fmla="*/ 2853315 h 2853627"/>
                  <a:gd name="connsiteX8" fmla="*/ 2201888 w 2984097"/>
                  <a:gd name="connsiteY8" fmla="*/ 2852928 h 2853627"/>
                  <a:gd name="connsiteX9" fmla="*/ 2194953 w 2984097"/>
                  <a:gd name="connsiteY9" fmla="*/ 2853627 h 2853627"/>
                  <a:gd name="connsiteX10" fmla="*/ 794897 w 2984097"/>
                  <a:gd name="connsiteY10" fmla="*/ 2853627 h 2853627"/>
                  <a:gd name="connsiteX11" fmla="*/ 658652 w 2984097"/>
                  <a:gd name="connsiteY11" fmla="*/ 2826120 h 2853627"/>
                  <a:gd name="connsiteX12" fmla="*/ 640858 w 2984097"/>
                  <a:gd name="connsiteY12" fmla="*/ 2816462 h 2853627"/>
                  <a:gd name="connsiteX13" fmla="*/ 623852 w 2984097"/>
                  <a:gd name="connsiteY13" fmla="*/ 2809755 h 2853627"/>
                  <a:gd name="connsiteX14" fmla="*/ 449867 w 2984097"/>
                  <a:gd name="connsiteY14" fmla="*/ 2606044 h 2853627"/>
                  <a:gd name="connsiteX15" fmla="*/ 17225 w 2984097"/>
                  <a:gd name="connsiteY15" fmla="*/ 1274512 h 2853627"/>
                  <a:gd name="connsiteX16" fmla="*/ 177064 w 2984097"/>
                  <a:gd name="connsiteY16" fmla="*/ 862017 h 2853627"/>
                  <a:gd name="connsiteX17" fmla="*/ 1282236 w 2984097"/>
                  <a:gd name="connsiteY17" fmla="*/ 66873 h 2853627"/>
                  <a:gd name="connsiteX18" fmla="*/ 1475699 w 2984097"/>
                  <a:gd name="connsiteY18" fmla="*/ 204 h 28536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984097" h="2853627">
                    <a:moveTo>
                      <a:pt x="1475699" y="204"/>
                    </a:moveTo>
                    <a:cubicBezTo>
                      <a:pt x="1531849" y="-1715"/>
                      <a:pt x="1587958" y="9875"/>
                      <a:pt x="1638906" y="34163"/>
                    </a:cubicBezTo>
                    <a:lnTo>
                      <a:pt x="1686591" y="64568"/>
                    </a:lnTo>
                    <a:lnTo>
                      <a:pt x="1701862" y="73472"/>
                    </a:lnTo>
                    <a:lnTo>
                      <a:pt x="2807034" y="868616"/>
                    </a:lnTo>
                    <a:cubicBezTo>
                      <a:pt x="2948642" y="948946"/>
                      <a:pt x="3019142" y="1120241"/>
                      <a:pt x="2966872" y="1281111"/>
                    </a:cubicBezTo>
                    <a:lnTo>
                      <a:pt x="2534231" y="2612643"/>
                    </a:lnTo>
                    <a:cubicBezTo>
                      <a:pt x="2489428" y="2750532"/>
                      <a:pt x="2367152" y="2841600"/>
                      <a:pt x="2231251" y="2853315"/>
                    </a:cubicBezTo>
                    <a:lnTo>
                      <a:pt x="2201888" y="2852928"/>
                    </a:lnTo>
                    <a:lnTo>
                      <a:pt x="2194953" y="2853627"/>
                    </a:lnTo>
                    <a:lnTo>
                      <a:pt x="794897" y="2853627"/>
                    </a:lnTo>
                    <a:cubicBezTo>
                      <a:pt x="746569" y="2853627"/>
                      <a:pt x="700528" y="2843833"/>
                      <a:pt x="658652" y="2826120"/>
                    </a:cubicBezTo>
                    <a:lnTo>
                      <a:pt x="640858" y="2816462"/>
                    </a:lnTo>
                    <a:lnTo>
                      <a:pt x="623852" y="2809755"/>
                    </a:lnTo>
                    <a:cubicBezTo>
                      <a:pt x="544037" y="2769087"/>
                      <a:pt x="479736" y="2697970"/>
                      <a:pt x="449867" y="2606044"/>
                    </a:cubicBezTo>
                    <a:lnTo>
                      <a:pt x="17225" y="1274512"/>
                    </a:lnTo>
                    <a:cubicBezTo>
                      <a:pt x="-35045" y="1113642"/>
                      <a:pt x="35455" y="942347"/>
                      <a:pt x="177064" y="862017"/>
                    </a:cubicBezTo>
                    <a:lnTo>
                      <a:pt x="1282236" y="66873"/>
                    </a:lnTo>
                    <a:cubicBezTo>
                      <a:pt x="1340883" y="24263"/>
                      <a:pt x="1408320" y="2507"/>
                      <a:pt x="1475699" y="204"/>
                    </a:cubicBezTo>
                    <a:close/>
                  </a:path>
                </a:pathLst>
              </a:custGeom>
              <a:solidFill>
                <a:srgbClr val="F79646">
                  <a:lumMod val="75000"/>
                  <a:alpha val="70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6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맑은 고딕"/>
                  <a:ea typeface="맑은 고딕" panose="020B0503020000020004" pitchFamily="50" charset="-127"/>
                  <a:cs typeface="+mn-cs"/>
                </a:endParaRPr>
              </a:p>
            </p:txBody>
          </p:sp>
        </p:grpSp>
        <p:grpSp>
          <p:nvGrpSpPr>
            <p:cNvPr id="52" name="그룹 51">
              <a:extLst>
                <a:ext uri="{FF2B5EF4-FFF2-40B4-BE49-F238E27FC236}">
                  <a16:creationId xmlns:a16="http://schemas.microsoft.com/office/drawing/2014/main" id="{2AFE2D1A-7EB5-B39A-3AB4-42D0E05EDE4E}"/>
                </a:ext>
              </a:extLst>
            </p:cNvPr>
            <p:cNvGrpSpPr/>
            <p:nvPr/>
          </p:nvGrpSpPr>
          <p:grpSpPr>
            <a:xfrm>
              <a:off x="1975484" y="1856656"/>
              <a:ext cx="1560203" cy="1631538"/>
              <a:chOff x="6890618" y="2712546"/>
              <a:chExt cx="1338549" cy="1399750"/>
            </a:xfrm>
          </p:grpSpPr>
          <p:sp>
            <p:nvSpPr>
              <p:cNvPr id="62" name="자유형: 도형 61">
                <a:extLst>
                  <a:ext uri="{FF2B5EF4-FFF2-40B4-BE49-F238E27FC236}">
                    <a16:creationId xmlns:a16="http://schemas.microsoft.com/office/drawing/2014/main" id="{82251310-7873-8197-100B-F88FBE62FAD7}"/>
                  </a:ext>
                </a:extLst>
              </p:cNvPr>
              <p:cNvSpPr/>
              <p:nvPr/>
            </p:nvSpPr>
            <p:spPr>
              <a:xfrm rot="3683810">
                <a:off x="6860018" y="2743146"/>
                <a:ext cx="1399750" cy="1338549"/>
              </a:xfrm>
              <a:custGeom>
                <a:avLst/>
                <a:gdLst>
                  <a:gd name="connsiteX0" fmla="*/ 1475699 w 2984097"/>
                  <a:gd name="connsiteY0" fmla="*/ 204 h 2853627"/>
                  <a:gd name="connsiteX1" fmla="*/ 1638906 w 2984097"/>
                  <a:gd name="connsiteY1" fmla="*/ 34163 h 2853627"/>
                  <a:gd name="connsiteX2" fmla="*/ 1686591 w 2984097"/>
                  <a:gd name="connsiteY2" fmla="*/ 64568 h 2853627"/>
                  <a:gd name="connsiteX3" fmla="*/ 1701862 w 2984097"/>
                  <a:gd name="connsiteY3" fmla="*/ 73472 h 2853627"/>
                  <a:gd name="connsiteX4" fmla="*/ 2779761 w 2984097"/>
                  <a:gd name="connsiteY4" fmla="*/ 856612 h 2853627"/>
                  <a:gd name="connsiteX5" fmla="*/ 2807034 w 2984097"/>
                  <a:gd name="connsiteY5" fmla="*/ 868616 h 2853627"/>
                  <a:gd name="connsiteX6" fmla="*/ 2966872 w 2984097"/>
                  <a:gd name="connsiteY6" fmla="*/ 1281111 h 2853627"/>
                  <a:gd name="connsiteX7" fmla="*/ 2534231 w 2984097"/>
                  <a:gd name="connsiteY7" fmla="*/ 2612643 h 2853627"/>
                  <a:gd name="connsiteX8" fmla="*/ 2231251 w 2984097"/>
                  <a:gd name="connsiteY8" fmla="*/ 2853315 h 2853627"/>
                  <a:gd name="connsiteX9" fmla="*/ 2201888 w 2984097"/>
                  <a:gd name="connsiteY9" fmla="*/ 2852928 h 2853627"/>
                  <a:gd name="connsiteX10" fmla="*/ 2194953 w 2984097"/>
                  <a:gd name="connsiteY10" fmla="*/ 2853627 h 2853627"/>
                  <a:gd name="connsiteX11" fmla="*/ 794897 w 2984097"/>
                  <a:gd name="connsiteY11" fmla="*/ 2853627 h 2853627"/>
                  <a:gd name="connsiteX12" fmla="*/ 658652 w 2984097"/>
                  <a:gd name="connsiteY12" fmla="*/ 2826120 h 2853627"/>
                  <a:gd name="connsiteX13" fmla="*/ 640858 w 2984097"/>
                  <a:gd name="connsiteY13" fmla="*/ 2816462 h 2853627"/>
                  <a:gd name="connsiteX14" fmla="*/ 623852 w 2984097"/>
                  <a:gd name="connsiteY14" fmla="*/ 2809755 h 2853627"/>
                  <a:gd name="connsiteX15" fmla="*/ 449867 w 2984097"/>
                  <a:gd name="connsiteY15" fmla="*/ 2606044 h 2853627"/>
                  <a:gd name="connsiteX16" fmla="*/ 17225 w 2984097"/>
                  <a:gd name="connsiteY16" fmla="*/ 1274512 h 2853627"/>
                  <a:gd name="connsiteX17" fmla="*/ 177064 w 2984097"/>
                  <a:gd name="connsiteY17" fmla="*/ 862017 h 2853627"/>
                  <a:gd name="connsiteX18" fmla="*/ 204337 w 2984097"/>
                  <a:gd name="connsiteY18" fmla="*/ 850013 h 2853627"/>
                  <a:gd name="connsiteX19" fmla="*/ 1282236 w 2984097"/>
                  <a:gd name="connsiteY19" fmla="*/ 66873 h 2853627"/>
                  <a:gd name="connsiteX20" fmla="*/ 1475699 w 2984097"/>
                  <a:gd name="connsiteY20" fmla="*/ 204 h 2853627"/>
                  <a:gd name="connsiteX0" fmla="*/ 1475699 w 2984097"/>
                  <a:gd name="connsiteY0" fmla="*/ 204 h 2853627"/>
                  <a:gd name="connsiteX1" fmla="*/ 1638906 w 2984097"/>
                  <a:gd name="connsiteY1" fmla="*/ 34163 h 2853627"/>
                  <a:gd name="connsiteX2" fmla="*/ 1686591 w 2984097"/>
                  <a:gd name="connsiteY2" fmla="*/ 64568 h 2853627"/>
                  <a:gd name="connsiteX3" fmla="*/ 1701862 w 2984097"/>
                  <a:gd name="connsiteY3" fmla="*/ 73472 h 2853627"/>
                  <a:gd name="connsiteX4" fmla="*/ 2779761 w 2984097"/>
                  <a:gd name="connsiteY4" fmla="*/ 856612 h 2853627"/>
                  <a:gd name="connsiteX5" fmla="*/ 2807034 w 2984097"/>
                  <a:gd name="connsiteY5" fmla="*/ 868616 h 2853627"/>
                  <a:gd name="connsiteX6" fmla="*/ 2966872 w 2984097"/>
                  <a:gd name="connsiteY6" fmla="*/ 1281111 h 2853627"/>
                  <a:gd name="connsiteX7" fmla="*/ 2534231 w 2984097"/>
                  <a:gd name="connsiteY7" fmla="*/ 2612643 h 2853627"/>
                  <a:gd name="connsiteX8" fmla="*/ 2231251 w 2984097"/>
                  <a:gd name="connsiteY8" fmla="*/ 2853315 h 2853627"/>
                  <a:gd name="connsiteX9" fmla="*/ 2201888 w 2984097"/>
                  <a:gd name="connsiteY9" fmla="*/ 2852928 h 2853627"/>
                  <a:gd name="connsiteX10" fmla="*/ 2194953 w 2984097"/>
                  <a:gd name="connsiteY10" fmla="*/ 2853627 h 2853627"/>
                  <a:gd name="connsiteX11" fmla="*/ 794897 w 2984097"/>
                  <a:gd name="connsiteY11" fmla="*/ 2853627 h 2853627"/>
                  <a:gd name="connsiteX12" fmla="*/ 658652 w 2984097"/>
                  <a:gd name="connsiteY12" fmla="*/ 2826120 h 2853627"/>
                  <a:gd name="connsiteX13" fmla="*/ 640858 w 2984097"/>
                  <a:gd name="connsiteY13" fmla="*/ 2816462 h 2853627"/>
                  <a:gd name="connsiteX14" fmla="*/ 623852 w 2984097"/>
                  <a:gd name="connsiteY14" fmla="*/ 2809755 h 2853627"/>
                  <a:gd name="connsiteX15" fmla="*/ 449867 w 2984097"/>
                  <a:gd name="connsiteY15" fmla="*/ 2606044 h 2853627"/>
                  <a:gd name="connsiteX16" fmla="*/ 17225 w 2984097"/>
                  <a:gd name="connsiteY16" fmla="*/ 1274512 h 2853627"/>
                  <a:gd name="connsiteX17" fmla="*/ 177064 w 2984097"/>
                  <a:gd name="connsiteY17" fmla="*/ 862017 h 2853627"/>
                  <a:gd name="connsiteX18" fmla="*/ 1282236 w 2984097"/>
                  <a:gd name="connsiteY18" fmla="*/ 66873 h 2853627"/>
                  <a:gd name="connsiteX19" fmla="*/ 1475699 w 2984097"/>
                  <a:gd name="connsiteY19" fmla="*/ 204 h 2853627"/>
                  <a:gd name="connsiteX0" fmla="*/ 1475699 w 2984097"/>
                  <a:gd name="connsiteY0" fmla="*/ 204 h 2853627"/>
                  <a:gd name="connsiteX1" fmla="*/ 1638906 w 2984097"/>
                  <a:gd name="connsiteY1" fmla="*/ 34163 h 2853627"/>
                  <a:gd name="connsiteX2" fmla="*/ 1686591 w 2984097"/>
                  <a:gd name="connsiteY2" fmla="*/ 64568 h 2853627"/>
                  <a:gd name="connsiteX3" fmla="*/ 1701862 w 2984097"/>
                  <a:gd name="connsiteY3" fmla="*/ 73472 h 2853627"/>
                  <a:gd name="connsiteX4" fmla="*/ 2807034 w 2984097"/>
                  <a:gd name="connsiteY4" fmla="*/ 868616 h 2853627"/>
                  <a:gd name="connsiteX5" fmla="*/ 2966872 w 2984097"/>
                  <a:gd name="connsiteY5" fmla="*/ 1281111 h 2853627"/>
                  <a:gd name="connsiteX6" fmla="*/ 2534231 w 2984097"/>
                  <a:gd name="connsiteY6" fmla="*/ 2612643 h 2853627"/>
                  <a:gd name="connsiteX7" fmla="*/ 2231251 w 2984097"/>
                  <a:gd name="connsiteY7" fmla="*/ 2853315 h 2853627"/>
                  <a:gd name="connsiteX8" fmla="*/ 2201888 w 2984097"/>
                  <a:gd name="connsiteY8" fmla="*/ 2852928 h 2853627"/>
                  <a:gd name="connsiteX9" fmla="*/ 2194953 w 2984097"/>
                  <a:gd name="connsiteY9" fmla="*/ 2853627 h 2853627"/>
                  <a:gd name="connsiteX10" fmla="*/ 794897 w 2984097"/>
                  <a:gd name="connsiteY10" fmla="*/ 2853627 h 2853627"/>
                  <a:gd name="connsiteX11" fmla="*/ 658652 w 2984097"/>
                  <a:gd name="connsiteY11" fmla="*/ 2826120 h 2853627"/>
                  <a:gd name="connsiteX12" fmla="*/ 640858 w 2984097"/>
                  <a:gd name="connsiteY12" fmla="*/ 2816462 h 2853627"/>
                  <a:gd name="connsiteX13" fmla="*/ 623852 w 2984097"/>
                  <a:gd name="connsiteY13" fmla="*/ 2809755 h 2853627"/>
                  <a:gd name="connsiteX14" fmla="*/ 449867 w 2984097"/>
                  <a:gd name="connsiteY14" fmla="*/ 2606044 h 2853627"/>
                  <a:gd name="connsiteX15" fmla="*/ 17225 w 2984097"/>
                  <a:gd name="connsiteY15" fmla="*/ 1274512 h 2853627"/>
                  <a:gd name="connsiteX16" fmla="*/ 177064 w 2984097"/>
                  <a:gd name="connsiteY16" fmla="*/ 862017 h 2853627"/>
                  <a:gd name="connsiteX17" fmla="*/ 1282236 w 2984097"/>
                  <a:gd name="connsiteY17" fmla="*/ 66873 h 2853627"/>
                  <a:gd name="connsiteX18" fmla="*/ 1475699 w 2984097"/>
                  <a:gd name="connsiteY18" fmla="*/ 204 h 28536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984097" h="2853627">
                    <a:moveTo>
                      <a:pt x="1475699" y="204"/>
                    </a:moveTo>
                    <a:cubicBezTo>
                      <a:pt x="1531849" y="-1715"/>
                      <a:pt x="1587958" y="9875"/>
                      <a:pt x="1638906" y="34163"/>
                    </a:cubicBezTo>
                    <a:lnTo>
                      <a:pt x="1686591" y="64568"/>
                    </a:lnTo>
                    <a:lnTo>
                      <a:pt x="1701862" y="73472"/>
                    </a:lnTo>
                    <a:lnTo>
                      <a:pt x="2807034" y="868616"/>
                    </a:lnTo>
                    <a:cubicBezTo>
                      <a:pt x="2948642" y="948946"/>
                      <a:pt x="3019142" y="1120241"/>
                      <a:pt x="2966872" y="1281111"/>
                    </a:cubicBezTo>
                    <a:lnTo>
                      <a:pt x="2534231" y="2612643"/>
                    </a:lnTo>
                    <a:cubicBezTo>
                      <a:pt x="2489428" y="2750532"/>
                      <a:pt x="2367152" y="2841600"/>
                      <a:pt x="2231251" y="2853315"/>
                    </a:cubicBezTo>
                    <a:lnTo>
                      <a:pt x="2201888" y="2852928"/>
                    </a:lnTo>
                    <a:lnTo>
                      <a:pt x="2194953" y="2853627"/>
                    </a:lnTo>
                    <a:lnTo>
                      <a:pt x="794897" y="2853627"/>
                    </a:lnTo>
                    <a:cubicBezTo>
                      <a:pt x="746569" y="2853627"/>
                      <a:pt x="700528" y="2843833"/>
                      <a:pt x="658652" y="2826120"/>
                    </a:cubicBezTo>
                    <a:lnTo>
                      <a:pt x="640858" y="2816462"/>
                    </a:lnTo>
                    <a:lnTo>
                      <a:pt x="623852" y="2809755"/>
                    </a:lnTo>
                    <a:cubicBezTo>
                      <a:pt x="544037" y="2769087"/>
                      <a:pt x="479736" y="2697970"/>
                      <a:pt x="449867" y="2606044"/>
                    </a:cubicBezTo>
                    <a:lnTo>
                      <a:pt x="17225" y="1274512"/>
                    </a:lnTo>
                    <a:cubicBezTo>
                      <a:pt x="-35045" y="1113642"/>
                      <a:pt x="35455" y="942347"/>
                      <a:pt x="177064" y="862017"/>
                    </a:cubicBezTo>
                    <a:lnTo>
                      <a:pt x="1282236" y="66873"/>
                    </a:lnTo>
                    <a:cubicBezTo>
                      <a:pt x="1340883" y="24263"/>
                      <a:pt x="1408320" y="2507"/>
                      <a:pt x="1475699" y="204"/>
                    </a:cubicBezTo>
                    <a:close/>
                  </a:path>
                </a:pathLst>
              </a:custGeom>
              <a:solidFill>
                <a:srgbClr val="4F81BD">
                  <a:lumMod val="75000"/>
                  <a:alpha val="20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6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맑은 고딕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63" name="자유형: 도형 62">
                <a:extLst>
                  <a:ext uri="{FF2B5EF4-FFF2-40B4-BE49-F238E27FC236}">
                    <a16:creationId xmlns:a16="http://schemas.microsoft.com/office/drawing/2014/main" id="{1F8B4264-43FD-0D46-01EB-2EC11A8FED0D}"/>
                  </a:ext>
                </a:extLst>
              </p:cNvPr>
              <p:cNvSpPr/>
              <p:nvPr/>
            </p:nvSpPr>
            <p:spPr>
              <a:xfrm rot="2700000">
                <a:off x="6927142" y="2767317"/>
                <a:ext cx="1318959" cy="1261291"/>
              </a:xfrm>
              <a:custGeom>
                <a:avLst/>
                <a:gdLst>
                  <a:gd name="connsiteX0" fmla="*/ 1475699 w 2984097"/>
                  <a:gd name="connsiteY0" fmla="*/ 204 h 2853627"/>
                  <a:gd name="connsiteX1" fmla="*/ 1638906 w 2984097"/>
                  <a:gd name="connsiteY1" fmla="*/ 34163 h 2853627"/>
                  <a:gd name="connsiteX2" fmla="*/ 1686591 w 2984097"/>
                  <a:gd name="connsiteY2" fmla="*/ 64568 h 2853627"/>
                  <a:gd name="connsiteX3" fmla="*/ 1701862 w 2984097"/>
                  <a:gd name="connsiteY3" fmla="*/ 73472 h 2853627"/>
                  <a:gd name="connsiteX4" fmla="*/ 2779761 w 2984097"/>
                  <a:gd name="connsiteY4" fmla="*/ 856612 h 2853627"/>
                  <a:gd name="connsiteX5" fmla="*/ 2807034 w 2984097"/>
                  <a:gd name="connsiteY5" fmla="*/ 868616 h 2853627"/>
                  <a:gd name="connsiteX6" fmla="*/ 2966872 w 2984097"/>
                  <a:gd name="connsiteY6" fmla="*/ 1281111 h 2853627"/>
                  <a:gd name="connsiteX7" fmla="*/ 2534231 w 2984097"/>
                  <a:gd name="connsiteY7" fmla="*/ 2612643 h 2853627"/>
                  <a:gd name="connsiteX8" fmla="*/ 2231251 w 2984097"/>
                  <a:gd name="connsiteY8" fmla="*/ 2853315 h 2853627"/>
                  <a:gd name="connsiteX9" fmla="*/ 2201888 w 2984097"/>
                  <a:gd name="connsiteY9" fmla="*/ 2852928 h 2853627"/>
                  <a:gd name="connsiteX10" fmla="*/ 2194953 w 2984097"/>
                  <a:gd name="connsiteY10" fmla="*/ 2853627 h 2853627"/>
                  <a:gd name="connsiteX11" fmla="*/ 794897 w 2984097"/>
                  <a:gd name="connsiteY11" fmla="*/ 2853627 h 2853627"/>
                  <a:gd name="connsiteX12" fmla="*/ 658652 w 2984097"/>
                  <a:gd name="connsiteY12" fmla="*/ 2826120 h 2853627"/>
                  <a:gd name="connsiteX13" fmla="*/ 640858 w 2984097"/>
                  <a:gd name="connsiteY13" fmla="*/ 2816462 h 2853627"/>
                  <a:gd name="connsiteX14" fmla="*/ 623852 w 2984097"/>
                  <a:gd name="connsiteY14" fmla="*/ 2809755 h 2853627"/>
                  <a:gd name="connsiteX15" fmla="*/ 449867 w 2984097"/>
                  <a:gd name="connsiteY15" fmla="*/ 2606044 h 2853627"/>
                  <a:gd name="connsiteX16" fmla="*/ 17225 w 2984097"/>
                  <a:gd name="connsiteY16" fmla="*/ 1274512 h 2853627"/>
                  <a:gd name="connsiteX17" fmla="*/ 177064 w 2984097"/>
                  <a:gd name="connsiteY17" fmla="*/ 862017 h 2853627"/>
                  <a:gd name="connsiteX18" fmla="*/ 204337 w 2984097"/>
                  <a:gd name="connsiteY18" fmla="*/ 850013 h 2853627"/>
                  <a:gd name="connsiteX19" fmla="*/ 1282236 w 2984097"/>
                  <a:gd name="connsiteY19" fmla="*/ 66873 h 2853627"/>
                  <a:gd name="connsiteX20" fmla="*/ 1475699 w 2984097"/>
                  <a:gd name="connsiteY20" fmla="*/ 204 h 2853627"/>
                  <a:gd name="connsiteX0" fmla="*/ 1475699 w 2984097"/>
                  <a:gd name="connsiteY0" fmla="*/ 204 h 2853627"/>
                  <a:gd name="connsiteX1" fmla="*/ 1638906 w 2984097"/>
                  <a:gd name="connsiteY1" fmla="*/ 34163 h 2853627"/>
                  <a:gd name="connsiteX2" fmla="*/ 1686591 w 2984097"/>
                  <a:gd name="connsiteY2" fmla="*/ 64568 h 2853627"/>
                  <a:gd name="connsiteX3" fmla="*/ 1701862 w 2984097"/>
                  <a:gd name="connsiteY3" fmla="*/ 73472 h 2853627"/>
                  <a:gd name="connsiteX4" fmla="*/ 2779761 w 2984097"/>
                  <a:gd name="connsiteY4" fmla="*/ 856612 h 2853627"/>
                  <a:gd name="connsiteX5" fmla="*/ 2807034 w 2984097"/>
                  <a:gd name="connsiteY5" fmla="*/ 868616 h 2853627"/>
                  <a:gd name="connsiteX6" fmla="*/ 2966872 w 2984097"/>
                  <a:gd name="connsiteY6" fmla="*/ 1281111 h 2853627"/>
                  <a:gd name="connsiteX7" fmla="*/ 2534231 w 2984097"/>
                  <a:gd name="connsiteY7" fmla="*/ 2612643 h 2853627"/>
                  <a:gd name="connsiteX8" fmla="*/ 2231251 w 2984097"/>
                  <a:gd name="connsiteY8" fmla="*/ 2853315 h 2853627"/>
                  <a:gd name="connsiteX9" fmla="*/ 2201888 w 2984097"/>
                  <a:gd name="connsiteY9" fmla="*/ 2852928 h 2853627"/>
                  <a:gd name="connsiteX10" fmla="*/ 2194953 w 2984097"/>
                  <a:gd name="connsiteY10" fmla="*/ 2853627 h 2853627"/>
                  <a:gd name="connsiteX11" fmla="*/ 794897 w 2984097"/>
                  <a:gd name="connsiteY11" fmla="*/ 2853627 h 2853627"/>
                  <a:gd name="connsiteX12" fmla="*/ 658652 w 2984097"/>
                  <a:gd name="connsiteY12" fmla="*/ 2826120 h 2853627"/>
                  <a:gd name="connsiteX13" fmla="*/ 640858 w 2984097"/>
                  <a:gd name="connsiteY13" fmla="*/ 2816462 h 2853627"/>
                  <a:gd name="connsiteX14" fmla="*/ 623852 w 2984097"/>
                  <a:gd name="connsiteY14" fmla="*/ 2809755 h 2853627"/>
                  <a:gd name="connsiteX15" fmla="*/ 449867 w 2984097"/>
                  <a:gd name="connsiteY15" fmla="*/ 2606044 h 2853627"/>
                  <a:gd name="connsiteX16" fmla="*/ 17225 w 2984097"/>
                  <a:gd name="connsiteY16" fmla="*/ 1274512 h 2853627"/>
                  <a:gd name="connsiteX17" fmla="*/ 177064 w 2984097"/>
                  <a:gd name="connsiteY17" fmla="*/ 862017 h 2853627"/>
                  <a:gd name="connsiteX18" fmla="*/ 1282236 w 2984097"/>
                  <a:gd name="connsiteY18" fmla="*/ 66873 h 2853627"/>
                  <a:gd name="connsiteX19" fmla="*/ 1475699 w 2984097"/>
                  <a:gd name="connsiteY19" fmla="*/ 204 h 2853627"/>
                  <a:gd name="connsiteX0" fmla="*/ 1475699 w 2984097"/>
                  <a:gd name="connsiteY0" fmla="*/ 204 h 2853627"/>
                  <a:gd name="connsiteX1" fmla="*/ 1638906 w 2984097"/>
                  <a:gd name="connsiteY1" fmla="*/ 34163 h 2853627"/>
                  <a:gd name="connsiteX2" fmla="*/ 1686591 w 2984097"/>
                  <a:gd name="connsiteY2" fmla="*/ 64568 h 2853627"/>
                  <a:gd name="connsiteX3" fmla="*/ 1701862 w 2984097"/>
                  <a:gd name="connsiteY3" fmla="*/ 73472 h 2853627"/>
                  <a:gd name="connsiteX4" fmla="*/ 2807034 w 2984097"/>
                  <a:gd name="connsiteY4" fmla="*/ 868616 h 2853627"/>
                  <a:gd name="connsiteX5" fmla="*/ 2966872 w 2984097"/>
                  <a:gd name="connsiteY5" fmla="*/ 1281111 h 2853627"/>
                  <a:gd name="connsiteX6" fmla="*/ 2534231 w 2984097"/>
                  <a:gd name="connsiteY6" fmla="*/ 2612643 h 2853627"/>
                  <a:gd name="connsiteX7" fmla="*/ 2231251 w 2984097"/>
                  <a:gd name="connsiteY7" fmla="*/ 2853315 h 2853627"/>
                  <a:gd name="connsiteX8" fmla="*/ 2201888 w 2984097"/>
                  <a:gd name="connsiteY8" fmla="*/ 2852928 h 2853627"/>
                  <a:gd name="connsiteX9" fmla="*/ 2194953 w 2984097"/>
                  <a:gd name="connsiteY9" fmla="*/ 2853627 h 2853627"/>
                  <a:gd name="connsiteX10" fmla="*/ 794897 w 2984097"/>
                  <a:gd name="connsiteY10" fmla="*/ 2853627 h 2853627"/>
                  <a:gd name="connsiteX11" fmla="*/ 658652 w 2984097"/>
                  <a:gd name="connsiteY11" fmla="*/ 2826120 h 2853627"/>
                  <a:gd name="connsiteX12" fmla="*/ 640858 w 2984097"/>
                  <a:gd name="connsiteY12" fmla="*/ 2816462 h 2853627"/>
                  <a:gd name="connsiteX13" fmla="*/ 623852 w 2984097"/>
                  <a:gd name="connsiteY13" fmla="*/ 2809755 h 2853627"/>
                  <a:gd name="connsiteX14" fmla="*/ 449867 w 2984097"/>
                  <a:gd name="connsiteY14" fmla="*/ 2606044 h 2853627"/>
                  <a:gd name="connsiteX15" fmla="*/ 17225 w 2984097"/>
                  <a:gd name="connsiteY15" fmla="*/ 1274512 h 2853627"/>
                  <a:gd name="connsiteX16" fmla="*/ 177064 w 2984097"/>
                  <a:gd name="connsiteY16" fmla="*/ 862017 h 2853627"/>
                  <a:gd name="connsiteX17" fmla="*/ 1282236 w 2984097"/>
                  <a:gd name="connsiteY17" fmla="*/ 66873 h 2853627"/>
                  <a:gd name="connsiteX18" fmla="*/ 1475699 w 2984097"/>
                  <a:gd name="connsiteY18" fmla="*/ 204 h 28536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984097" h="2853627">
                    <a:moveTo>
                      <a:pt x="1475699" y="204"/>
                    </a:moveTo>
                    <a:cubicBezTo>
                      <a:pt x="1531849" y="-1715"/>
                      <a:pt x="1587958" y="9875"/>
                      <a:pt x="1638906" y="34163"/>
                    </a:cubicBezTo>
                    <a:lnTo>
                      <a:pt x="1686591" y="64568"/>
                    </a:lnTo>
                    <a:lnTo>
                      <a:pt x="1701862" y="73472"/>
                    </a:lnTo>
                    <a:lnTo>
                      <a:pt x="2807034" y="868616"/>
                    </a:lnTo>
                    <a:cubicBezTo>
                      <a:pt x="2948642" y="948946"/>
                      <a:pt x="3019142" y="1120241"/>
                      <a:pt x="2966872" y="1281111"/>
                    </a:cubicBezTo>
                    <a:lnTo>
                      <a:pt x="2534231" y="2612643"/>
                    </a:lnTo>
                    <a:cubicBezTo>
                      <a:pt x="2489428" y="2750532"/>
                      <a:pt x="2367152" y="2841600"/>
                      <a:pt x="2231251" y="2853315"/>
                    </a:cubicBezTo>
                    <a:lnTo>
                      <a:pt x="2201888" y="2852928"/>
                    </a:lnTo>
                    <a:lnTo>
                      <a:pt x="2194953" y="2853627"/>
                    </a:lnTo>
                    <a:lnTo>
                      <a:pt x="794897" y="2853627"/>
                    </a:lnTo>
                    <a:cubicBezTo>
                      <a:pt x="746569" y="2853627"/>
                      <a:pt x="700528" y="2843833"/>
                      <a:pt x="658652" y="2826120"/>
                    </a:cubicBezTo>
                    <a:lnTo>
                      <a:pt x="640858" y="2816462"/>
                    </a:lnTo>
                    <a:lnTo>
                      <a:pt x="623852" y="2809755"/>
                    </a:lnTo>
                    <a:cubicBezTo>
                      <a:pt x="544037" y="2769087"/>
                      <a:pt x="479736" y="2697970"/>
                      <a:pt x="449867" y="2606044"/>
                    </a:cubicBezTo>
                    <a:lnTo>
                      <a:pt x="17225" y="1274512"/>
                    </a:lnTo>
                    <a:cubicBezTo>
                      <a:pt x="-35045" y="1113642"/>
                      <a:pt x="35455" y="942347"/>
                      <a:pt x="177064" y="862017"/>
                    </a:cubicBezTo>
                    <a:lnTo>
                      <a:pt x="1282236" y="66873"/>
                    </a:lnTo>
                    <a:cubicBezTo>
                      <a:pt x="1340883" y="24263"/>
                      <a:pt x="1408320" y="2507"/>
                      <a:pt x="1475699" y="204"/>
                    </a:cubicBezTo>
                    <a:close/>
                  </a:path>
                </a:pathLst>
              </a:custGeom>
              <a:solidFill>
                <a:srgbClr val="4F81BD">
                  <a:lumMod val="75000"/>
                  <a:alpha val="20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6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맑은 고딕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64" name="자유형: 도형 63">
                <a:extLst>
                  <a:ext uri="{FF2B5EF4-FFF2-40B4-BE49-F238E27FC236}">
                    <a16:creationId xmlns:a16="http://schemas.microsoft.com/office/drawing/2014/main" id="{DB3F7952-26BF-2B82-8B1A-CCA97A6E3B91}"/>
                  </a:ext>
                </a:extLst>
              </p:cNvPr>
              <p:cNvSpPr/>
              <p:nvPr/>
            </p:nvSpPr>
            <p:spPr>
              <a:xfrm rot="2700000">
                <a:off x="7022783" y="2879241"/>
                <a:ext cx="1094210" cy="1046368"/>
              </a:xfrm>
              <a:custGeom>
                <a:avLst/>
                <a:gdLst>
                  <a:gd name="connsiteX0" fmla="*/ 1475699 w 2984097"/>
                  <a:gd name="connsiteY0" fmla="*/ 204 h 2853627"/>
                  <a:gd name="connsiteX1" fmla="*/ 1638906 w 2984097"/>
                  <a:gd name="connsiteY1" fmla="*/ 34163 h 2853627"/>
                  <a:gd name="connsiteX2" fmla="*/ 1686591 w 2984097"/>
                  <a:gd name="connsiteY2" fmla="*/ 64568 h 2853627"/>
                  <a:gd name="connsiteX3" fmla="*/ 1701862 w 2984097"/>
                  <a:gd name="connsiteY3" fmla="*/ 73472 h 2853627"/>
                  <a:gd name="connsiteX4" fmla="*/ 2779761 w 2984097"/>
                  <a:gd name="connsiteY4" fmla="*/ 856612 h 2853627"/>
                  <a:gd name="connsiteX5" fmla="*/ 2807034 w 2984097"/>
                  <a:gd name="connsiteY5" fmla="*/ 868616 h 2853627"/>
                  <a:gd name="connsiteX6" fmla="*/ 2966872 w 2984097"/>
                  <a:gd name="connsiteY6" fmla="*/ 1281111 h 2853627"/>
                  <a:gd name="connsiteX7" fmla="*/ 2534231 w 2984097"/>
                  <a:gd name="connsiteY7" fmla="*/ 2612643 h 2853627"/>
                  <a:gd name="connsiteX8" fmla="*/ 2231251 w 2984097"/>
                  <a:gd name="connsiteY8" fmla="*/ 2853315 h 2853627"/>
                  <a:gd name="connsiteX9" fmla="*/ 2201888 w 2984097"/>
                  <a:gd name="connsiteY9" fmla="*/ 2852928 h 2853627"/>
                  <a:gd name="connsiteX10" fmla="*/ 2194953 w 2984097"/>
                  <a:gd name="connsiteY10" fmla="*/ 2853627 h 2853627"/>
                  <a:gd name="connsiteX11" fmla="*/ 794897 w 2984097"/>
                  <a:gd name="connsiteY11" fmla="*/ 2853627 h 2853627"/>
                  <a:gd name="connsiteX12" fmla="*/ 658652 w 2984097"/>
                  <a:gd name="connsiteY12" fmla="*/ 2826120 h 2853627"/>
                  <a:gd name="connsiteX13" fmla="*/ 640858 w 2984097"/>
                  <a:gd name="connsiteY13" fmla="*/ 2816462 h 2853627"/>
                  <a:gd name="connsiteX14" fmla="*/ 623852 w 2984097"/>
                  <a:gd name="connsiteY14" fmla="*/ 2809755 h 2853627"/>
                  <a:gd name="connsiteX15" fmla="*/ 449867 w 2984097"/>
                  <a:gd name="connsiteY15" fmla="*/ 2606044 h 2853627"/>
                  <a:gd name="connsiteX16" fmla="*/ 17225 w 2984097"/>
                  <a:gd name="connsiteY16" fmla="*/ 1274512 h 2853627"/>
                  <a:gd name="connsiteX17" fmla="*/ 177064 w 2984097"/>
                  <a:gd name="connsiteY17" fmla="*/ 862017 h 2853627"/>
                  <a:gd name="connsiteX18" fmla="*/ 204337 w 2984097"/>
                  <a:gd name="connsiteY18" fmla="*/ 850013 h 2853627"/>
                  <a:gd name="connsiteX19" fmla="*/ 1282236 w 2984097"/>
                  <a:gd name="connsiteY19" fmla="*/ 66873 h 2853627"/>
                  <a:gd name="connsiteX20" fmla="*/ 1475699 w 2984097"/>
                  <a:gd name="connsiteY20" fmla="*/ 204 h 2853627"/>
                  <a:gd name="connsiteX0" fmla="*/ 1475699 w 2984097"/>
                  <a:gd name="connsiteY0" fmla="*/ 204 h 2853627"/>
                  <a:gd name="connsiteX1" fmla="*/ 1638906 w 2984097"/>
                  <a:gd name="connsiteY1" fmla="*/ 34163 h 2853627"/>
                  <a:gd name="connsiteX2" fmla="*/ 1686591 w 2984097"/>
                  <a:gd name="connsiteY2" fmla="*/ 64568 h 2853627"/>
                  <a:gd name="connsiteX3" fmla="*/ 1701862 w 2984097"/>
                  <a:gd name="connsiteY3" fmla="*/ 73472 h 2853627"/>
                  <a:gd name="connsiteX4" fmla="*/ 2779761 w 2984097"/>
                  <a:gd name="connsiteY4" fmla="*/ 856612 h 2853627"/>
                  <a:gd name="connsiteX5" fmla="*/ 2807034 w 2984097"/>
                  <a:gd name="connsiteY5" fmla="*/ 868616 h 2853627"/>
                  <a:gd name="connsiteX6" fmla="*/ 2966872 w 2984097"/>
                  <a:gd name="connsiteY6" fmla="*/ 1281111 h 2853627"/>
                  <a:gd name="connsiteX7" fmla="*/ 2534231 w 2984097"/>
                  <a:gd name="connsiteY7" fmla="*/ 2612643 h 2853627"/>
                  <a:gd name="connsiteX8" fmla="*/ 2231251 w 2984097"/>
                  <a:gd name="connsiteY8" fmla="*/ 2853315 h 2853627"/>
                  <a:gd name="connsiteX9" fmla="*/ 2201888 w 2984097"/>
                  <a:gd name="connsiteY9" fmla="*/ 2852928 h 2853627"/>
                  <a:gd name="connsiteX10" fmla="*/ 2194953 w 2984097"/>
                  <a:gd name="connsiteY10" fmla="*/ 2853627 h 2853627"/>
                  <a:gd name="connsiteX11" fmla="*/ 794897 w 2984097"/>
                  <a:gd name="connsiteY11" fmla="*/ 2853627 h 2853627"/>
                  <a:gd name="connsiteX12" fmla="*/ 658652 w 2984097"/>
                  <a:gd name="connsiteY12" fmla="*/ 2826120 h 2853627"/>
                  <a:gd name="connsiteX13" fmla="*/ 640858 w 2984097"/>
                  <a:gd name="connsiteY13" fmla="*/ 2816462 h 2853627"/>
                  <a:gd name="connsiteX14" fmla="*/ 623852 w 2984097"/>
                  <a:gd name="connsiteY14" fmla="*/ 2809755 h 2853627"/>
                  <a:gd name="connsiteX15" fmla="*/ 449867 w 2984097"/>
                  <a:gd name="connsiteY15" fmla="*/ 2606044 h 2853627"/>
                  <a:gd name="connsiteX16" fmla="*/ 17225 w 2984097"/>
                  <a:gd name="connsiteY16" fmla="*/ 1274512 h 2853627"/>
                  <a:gd name="connsiteX17" fmla="*/ 177064 w 2984097"/>
                  <a:gd name="connsiteY17" fmla="*/ 862017 h 2853627"/>
                  <a:gd name="connsiteX18" fmla="*/ 1282236 w 2984097"/>
                  <a:gd name="connsiteY18" fmla="*/ 66873 h 2853627"/>
                  <a:gd name="connsiteX19" fmla="*/ 1475699 w 2984097"/>
                  <a:gd name="connsiteY19" fmla="*/ 204 h 2853627"/>
                  <a:gd name="connsiteX0" fmla="*/ 1475699 w 2984097"/>
                  <a:gd name="connsiteY0" fmla="*/ 204 h 2853627"/>
                  <a:gd name="connsiteX1" fmla="*/ 1638906 w 2984097"/>
                  <a:gd name="connsiteY1" fmla="*/ 34163 h 2853627"/>
                  <a:gd name="connsiteX2" fmla="*/ 1686591 w 2984097"/>
                  <a:gd name="connsiteY2" fmla="*/ 64568 h 2853627"/>
                  <a:gd name="connsiteX3" fmla="*/ 1701862 w 2984097"/>
                  <a:gd name="connsiteY3" fmla="*/ 73472 h 2853627"/>
                  <a:gd name="connsiteX4" fmla="*/ 2807034 w 2984097"/>
                  <a:gd name="connsiteY4" fmla="*/ 868616 h 2853627"/>
                  <a:gd name="connsiteX5" fmla="*/ 2966872 w 2984097"/>
                  <a:gd name="connsiteY5" fmla="*/ 1281111 h 2853627"/>
                  <a:gd name="connsiteX6" fmla="*/ 2534231 w 2984097"/>
                  <a:gd name="connsiteY6" fmla="*/ 2612643 h 2853627"/>
                  <a:gd name="connsiteX7" fmla="*/ 2231251 w 2984097"/>
                  <a:gd name="connsiteY7" fmla="*/ 2853315 h 2853627"/>
                  <a:gd name="connsiteX8" fmla="*/ 2201888 w 2984097"/>
                  <a:gd name="connsiteY8" fmla="*/ 2852928 h 2853627"/>
                  <a:gd name="connsiteX9" fmla="*/ 2194953 w 2984097"/>
                  <a:gd name="connsiteY9" fmla="*/ 2853627 h 2853627"/>
                  <a:gd name="connsiteX10" fmla="*/ 794897 w 2984097"/>
                  <a:gd name="connsiteY10" fmla="*/ 2853627 h 2853627"/>
                  <a:gd name="connsiteX11" fmla="*/ 658652 w 2984097"/>
                  <a:gd name="connsiteY11" fmla="*/ 2826120 h 2853627"/>
                  <a:gd name="connsiteX12" fmla="*/ 640858 w 2984097"/>
                  <a:gd name="connsiteY12" fmla="*/ 2816462 h 2853627"/>
                  <a:gd name="connsiteX13" fmla="*/ 623852 w 2984097"/>
                  <a:gd name="connsiteY13" fmla="*/ 2809755 h 2853627"/>
                  <a:gd name="connsiteX14" fmla="*/ 449867 w 2984097"/>
                  <a:gd name="connsiteY14" fmla="*/ 2606044 h 2853627"/>
                  <a:gd name="connsiteX15" fmla="*/ 17225 w 2984097"/>
                  <a:gd name="connsiteY15" fmla="*/ 1274512 h 2853627"/>
                  <a:gd name="connsiteX16" fmla="*/ 177064 w 2984097"/>
                  <a:gd name="connsiteY16" fmla="*/ 862017 h 2853627"/>
                  <a:gd name="connsiteX17" fmla="*/ 1282236 w 2984097"/>
                  <a:gd name="connsiteY17" fmla="*/ 66873 h 2853627"/>
                  <a:gd name="connsiteX18" fmla="*/ 1475699 w 2984097"/>
                  <a:gd name="connsiteY18" fmla="*/ 204 h 28536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984097" h="2853627">
                    <a:moveTo>
                      <a:pt x="1475699" y="204"/>
                    </a:moveTo>
                    <a:cubicBezTo>
                      <a:pt x="1531849" y="-1715"/>
                      <a:pt x="1587958" y="9875"/>
                      <a:pt x="1638906" y="34163"/>
                    </a:cubicBezTo>
                    <a:lnTo>
                      <a:pt x="1686591" y="64568"/>
                    </a:lnTo>
                    <a:lnTo>
                      <a:pt x="1701862" y="73472"/>
                    </a:lnTo>
                    <a:lnTo>
                      <a:pt x="2807034" y="868616"/>
                    </a:lnTo>
                    <a:cubicBezTo>
                      <a:pt x="2948642" y="948946"/>
                      <a:pt x="3019142" y="1120241"/>
                      <a:pt x="2966872" y="1281111"/>
                    </a:cubicBezTo>
                    <a:lnTo>
                      <a:pt x="2534231" y="2612643"/>
                    </a:lnTo>
                    <a:cubicBezTo>
                      <a:pt x="2489428" y="2750532"/>
                      <a:pt x="2367152" y="2841600"/>
                      <a:pt x="2231251" y="2853315"/>
                    </a:cubicBezTo>
                    <a:lnTo>
                      <a:pt x="2201888" y="2852928"/>
                    </a:lnTo>
                    <a:lnTo>
                      <a:pt x="2194953" y="2853627"/>
                    </a:lnTo>
                    <a:lnTo>
                      <a:pt x="794897" y="2853627"/>
                    </a:lnTo>
                    <a:cubicBezTo>
                      <a:pt x="746569" y="2853627"/>
                      <a:pt x="700528" y="2843833"/>
                      <a:pt x="658652" y="2826120"/>
                    </a:cubicBezTo>
                    <a:lnTo>
                      <a:pt x="640858" y="2816462"/>
                    </a:lnTo>
                    <a:lnTo>
                      <a:pt x="623852" y="2809755"/>
                    </a:lnTo>
                    <a:cubicBezTo>
                      <a:pt x="544037" y="2769087"/>
                      <a:pt x="479736" y="2697970"/>
                      <a:pt x="449867" y="2606044"/>
                    </a:cubicBezTo>
                    <a:lnTo>
                      <a:pt x="17225" y="1274512"/>
                    </a:lnTo>
                    <a:cubicBezTo>
                      <a:pt x="-35045" y="1113642"/>
                      <a:pt x="35455" y="942347"/>
                      <a:pt x="177064" y="862017"/>
                    </a:cubicBezTo>
                    <a:lnTo>
                      <a:pt x="1282236" y="66873"/>
                    </a:lnTo>
                    <a:cubicBezTo>
                      <a:pt x="1340883" y="24263"/>
                      <a:pt x="1408320" y="2507"/>
                      <a:pt x="1475699" y="204"/>
                    </a:cubicBezTo>
                    <a:close/>
                  </a:path>
                </a:pathLst>
              </a:custGeom>
              <a:solidFill>
                <a:srgbClr val="4F81BD">
                  <a:lumMod val="75000"/>
                  <a:alpha val="20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6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맑은 고딕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65" name="자유형: 도형 64">
                <a:extLst>
                  <a:ext uri="{FF2B5EF4-FFF2-40B4-BE49-F238E27FC236}">
                    <a16:creationId xmlns:a16="http://schemas.microsoft.com/office/drawing/2014/main" id="{C58354B5-5AF9-A070-5C4E-88A1238A886A}"/>
                  </a:ext>
                </a:extLst>
              </p:cNvPr>
              <p:cNvSpPr/>
              <p:nvPr/>
            </p:nvSpPr>
            <p:spPr>
              <a:xfrm rot="2700000">
                <a:off x="7080213" y="2953713"/>
                <a:ext cx="959359" cy="917414"/>
              </a:xfrm>
              <a:custGeom>
                <a:avLst/>
                <a:gdLst>
                  <a:gd name="connsiteX0" fmla="*/ 1475699 w 2984097"/>
                  <a:gd name="connsiteY0" fmla="*/ 204 h 2853627"/>
                  <a:gd name="connsiteX1" fmla="*/ 1638906 w 2984097"/>
                  <a:gd name="connsiteY1" fmla="*/ 34163 h 2853627"/>
                  <a:gd name="connsiteX2" fmla="*/ 1686591 w 2984097"/>
                  <a:gd name="connsiteY2" fmla="*/ 64568 h 2853627"/>
                  <a:gd name="connsiteX3" fmla="*/ 1701862 w 2984097"/>
                  <a:gd name="connsiteY3" fmla="*/ 73472 h 2853627"/>
                  <a:gd name="connsiteX4" fmla="*/ 2779761 w 2984097"/>
                  <a:gd name="connsiteY4" fmla="*/ 856612 h 2853627"/>
                  <a:gd name="connsiteX5" fmla="*/ 2807034 w 2984097"/>
                  <a:gd name="connsiteY5" fmla="*/ 868616 h 2853627"/>
                  <a:gd name="connsiteX6" fmla="*/ 2966872 w 2984097"/>
                  <a:gd name="connsiteY6" fmla="*/ 1281111 h 2853627"/>
                  <a:gd name="connsiteX7" fmla="*/ 2534231 w 2984097"/>
                  <a:gd name="connsiteY7" fmla="*/ 2612643 h 2853627"/>
                  <a:gd name="connsiteX8" fmla="*/ 2231251 w 2984097"/>
                  <a:gd name="connsiteY8" fmla="*/ 2853315 h 2853627"/>
                  <a:gd name="connsiteX9" fmla="*/ 2201888 w 2984097"/>
                  <a:gd name="connsiteY9" fmla="*/ 2852928 h 2853627"/>
                  <a:gd name="connsiteX10" fmla="*/ 2194953 w 2984097"/>
                  <a:gd name="connsiteY10" fmla="*/ 2853627 h 2853627"/>
                  <a:gd name="connsiteX11" fmla="*/ 794897 w 2984097"/>
                  <a:gd name="connsiteY11" fmla="*/ 2853627 h 2853627"/>
                  <a:gd name="connsiteX12" fmla="*/ 658652 w 2984097"/>
                  <a:gd name="connsiteY12" fmla="*/ 2826120 h 2853627"/>
                  <a:gd name="connsiteX13" fmla="*/ 640858 w 2984097"/>
                  <a:gd name="connsiteY13" fmla="*/ 2816462 h 2853627"/>
                  <a:gd name="connsiteX14" fmla="*/ 623852 w 2984097"/>
                  <a:gd name="connsiteY14" fmla="*/ 2809755 h 2853627"/>
                  <a:gd name="connsiteX15" fmla="*/ 449867 w 2984097"/>
                  <a:gd name="connsiteY15" fmla="*/ 2606044 h 2853627"/>
                  <a:gd name="connsiteX16" fmla="*/ 17225 w 2984097"/>
                  <a:gd name="connsiteY16" fmla="*/ 1274512 h 2853627"/>
                  <a:gd name="connsiteX17" fmla="*/ 177064 w 2984097"/>
                  <a:gd name="connsiteY17" fmla="*/ 862017 h 2853627"/>
                  <a:gd name="connsiteX18" fmla="*/ 204337 w 2984097"/>
                  <a:gd name="connsiteY18" fmla="*/ 850013 h 2853627"/>
                  <a:gd name="connsiteX19" fmla="*/ 1282236 w 2984097"/>
                  <a:gd name="connsiteY19" fmla="*/ 66873 h 2853627"/>
                  <a:gd name="connsiteX20" fmla="*/ 1475699 w 2984097"/>
                  <a:gd name="connsiteY20" fmla="*/ 204 h 2853627"/>
                  <a:gd name="connsiteX0" fmla="*/ 1475699 w 2984097"/>
                  <a:gd name="connsiteY0" fmla="*/ 204 h 2853627"/>
                  <a:gd name="connsiteX1" fmla="*/ 1638906 w 2984097"/>
                  <a:gd name="connsiteY1" fmla="*/ 34163 h 2853627"/>
                  <a:gd name="connsiteX2" fmla="*/ 1686591 w 2984097"/>
                  <a:gd name="connsiteY2" fmla="*/ 64568 h 2853627"/>
                  <a:gd name="connsiteX3" fmla="*/ 1701862 w 2984097"/>
                  <a:gd name="connsiteY3" fmla="*/ 73472 h 2853627"/>
                  <a:gd name="connsiteX4" fmla="*/ 2779761 w 2984097"/>
                  <a:gd name="connsiteY4" fmla="*/ 856612 h 2853627"/>
                  <a:gd name="connsiteX5" fmla="*/ 2807034 w 2984097"/>
                  <a:gd name="connsiteY5" fmla="*/ 868616 h 2853627"/>
                  <a:gd name="connsiteX6" fmla="*/ 2966872 w 2984097"/>
                  <a:gd name="connsiteY6" fmla="*/ 1281111 h 2853627"/>
                  <a:gd name="connsiteX7" fmla="*/ 2534231 w 2984097"/>
                  <a:gd name="connsiteY7" fmla="*/ 2612643 h 2853627"/>
                  <a:gd name="connsiteX8" fmla="*/ 2231251 w 2984097"/>
                  <a:gd name="connsiteY8" fmla="*/ 2853315 h 2853627"/>
                  <a:gd name="connsiteX9" fmla="*/ 2201888 w 2984097"/>
                  <a:gd name="connsiteY9" fmla="*/ 2852928 h 2853627"/>
                  <a:gd name="connsiteX10" fmla="*/ 2194953 w 2984097"/>
                  <a:gd name="connsiteY10" fmla="*/ 2853627 h 2853627"/>
                  <a:gd name="connsiteX11" fmla="*/ 794897 w 2984097"/>
                  <a:gd name="connsiteY11" fmla="*/ 2853627 h 2853627"/>
                  <a:gd name="connsiteX12" fmla="*/ 658652 w 2984097"/>
                  <a:gd name="connsiteY12" fmla="*/ 2826120 h 2853627"/>
                  <a:gd name="connsiteX13" fmla="*/ 640858 w 2984097"/>
                  <a:gd name="connsiteY13" fmla="*/ 2816462 h 2853627"/>
                  <a:gd name="connsiteX14" fmla="*/ 623852 w 2984097"/>
                  <a:gd name="connsiteY14" fmla="*/ 2809755 h 2853627"/>
                  <a:gd name="connsiteX15" fmla="*/ 449867 w 2984097"/>
                  <a:gd name="connsiteY15" fmla="*/ 2606044 h 2853627"/>
                  <a:gd name="connsiteX16" fmla="*/ 17225 w 2984097"/>
                  <a:gd name="connsiteY16" fmla="*/ 1274512 h 2853627"/>
                  <a:gd name="connsiteX17" fmla="*/ 177064 w 2984097"/>
                  <a:gd name="connsiteY17" fmla="*/ 862017 h 2853627"/>
                  <a:gd name="connsiteX18" fmla="*/ 1282236 w 2984097"/>
                  <a:gd name="connsiteY18" fmla="*/ 66873 h 2853627"/>
                  <a:gd name="connsiteX19" fmla="*/ 1475699 w 2984097"/>
                  <a:gd name="connsiteY19" fmla="*/ 204 h 2853627"/>
                  <a:gd name="connsiteX0" fmla="*/ 1475699 w 2984097"/>
                  <a:gd name="connsiteY0" fmla="*/ 204 h 2853627"/>
                  <a:gd name="connsiteX1" fmla="*/ 1638906 w 2984097"/>
                  <a:gd name="connsiteY1" fmla="*/ 34163 h 2853627"/>
                  <a:gd name="connsiteX2" fmla="*/ 1686591 w 2984097"/>
                  <a:gd name="connsiteY2" fmla="*/ 64568 h 2853627"/>
                  <a:gd name="connsiteX3" fmla="*/ 1701862 w 2984097"/>
                  <a:gd name="connsiteY3" fmla="*/ 73472 h 2853627"/>
                  <a:gd name="connsiteX4" fmla="*/ 2807034 w 2984097"/>
                  <a:gd name="connsiteY4" fmla="*/ 868616 h 2853627"/>
                  <a:gd name="connsiteX5" fmla="*/ 2966872 w 2984097"/>
                  <a:gd name="connsiteY5" fmla="*/ 1281111 h 2853627"/>
                  <a:gd name="connsiteX6" fmla="*/ 2534231 w 2984097"/>
                  <a:gd name="connsiteY6" fmla="*/ 2612643 h 2853627"/>
                  <a:gd name="connsiteX7" fmla="*/ 2231251 w 2984097"/>
                  <a:gd name="connsiteY7" fmla="*/ 2853315 h 2853627"/>
                  <a:gd name="connsiteX8" fmla="*/ 2201888 w 2984097"/>
                  <a:gd name="connsiteY8" fmla="*/ 2852928 h 2853627"/>
                  <a:gd name="connsiteX9" fmla="*/ 2194953 w 2984097"/>
                  <a:gd name="connsiteY9" fmla="*/ 2853627 h 2853627"/>
                  <a:gd name="connsiteX10" fmla="*/ 794897 w 2984097"/>
                  <a:gd name="connsiteY10" fmla="*/ 2853627 h 2853627"/>
                  <a:gd name="connsiteX11" fmla="*/ 658652 w 2984097"/>
                  <a:gd name="connsiteY11" fmla="*/ 2826120 h 2853627"/>
                  <a:gd name="connsiteX12" fmla="*/ 640858 w 2984097"/>
                  <a:gd name="connsiteY12" fmla="*/ 2816462 h 2853627"/>
                  <a:gd name="connsiteX13" fmla="*/ 623852 w 2984097"/>
                  <a:gd name="connsiteY13" fmla="*/ 2809755 h 2853627"/>
                  <a:gd name="connsiteX14" fmla="*/ 449867 w 2984097"/>
                  <a:gd name="connsiteY14" fmla="*/ 2606044 h 2853627"/>
                  <a:gd name="connsiteX15" fmla="*/ 17225 w 2984097"/>
                  <a:gd name="connsiteY15" fmla="*/ 1274512 h 2853627"/>
                  <a:gd name="connsiteX16" fmla="*/ 177064 w 2984097"/>
                  <a:gd name="connsiteY16" fmla="*/ 862017 h 2853627"/>
                  <a:gd name="connsiteX17" fmla="*/ 1282236 w 2984097"/>
                  <a:gd name="connsiteY17" fmla="*/ 66873 h 2853627"/>
                  <a:gd name="connsiteX18" fmla="*/ 1475699 w 2984097"/>
                  <a:gd name="connsiteY18" fmla="*/ 204 h 28536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984097" h="2853627">
                    <a:moveTo>
                      <a:pt x="1475699" y="204"/>
                    </a:moveTo>
                    <a:cubicBezTo>
                      <a:pt x="1531849" y="-1715"/>
                      <a:pt x="1587958" y="9875"/>
                      <a:pt x="1638906" y="34163"/>
                    </a:cubicBezTo>
                    <a:lnTo>
                      <a:pt x="1686591" y="64568"/>
                    </a:lnTo>
                    <a:lnTo>
                      <a:pt x="1701862" y="73472"/>
                    </a:lnTo>
                    <a:lnTo>
                      <a:pt x="2807034" y="868616"/>
                    </a:lnTo>
                    <a:cubicBezTo>
                      <a:pt x="2948642" y="948946"/>
                      <a:pt x="3019142" y="1120241"/>
                      <a:pt x="2966872" y="1281111"/>
                    </a:cubicBezTo>
                    <a:lnTo>
                      <a:pt x="2534231" y="2612643"/>
                    </a:lnTo>
                    <a:cubicBezTo>
                      <a:pt x="2489428" y="2750532"/>
                      <a:pt x="2367152" y="2841600"/>
                      <a:pt x="2231251" y="2853315"/>
                    </a:cubicBezTo>
                    <a:lnTo>
                      <a:pt x="2201888" y="2852928"/>
                    </a:lnTo>
                    <a:lnTo>
                      <a:pt x="2194953" y="2853627"/>
                    </a:lnTo>
                    <a:lnTo>
                      <a:pt x="794897" y="2853627"/>
                    </a:lnTo>
                    <a:cubicBezTo>
                      <a:pt x="746569" y="2853627"/>
                      <a:pt x="700528" y="2843833"/>
                      <a:pt x="658652" y="2826120"/>
                    </a:cubicBezTo>
                    <a:lnTo>
                      <a:pt x="640858" y="2816462"/>
                    </a:lnTo>
                    <a:lnTo>
                      <a:pt x="623852" y="2809755"/>
                    </a:lnTo>
                    <a:cubicBezTo>
                      <a:pt x="544037" y="2769087"/>
                      <a:pt x="479736" y="2697970"/>
                      <a:pt x="449867" y="2606044"/>
                    </a:cubicBezTo>
                    <a:lnTo>
                      <a:pt x="17225" y="1274512"/>
                    </a:lnTo>
                    <a:cubicBezTo>
                      <a:pt x="-35045" y="1113642"/>
                      <a:pt x="35455" y="942347"/>
                      <a:pt x="177064" y="862017"/>
                    </a:cubicBezTo>
                    <a:lnTo>
                      <a:pt x="1282236" y="66873"/>
                    </a:lnTo>
                    <a:cubicBezTo>
                      <a:pt x="1340883" y="24263"/>
                      <a:pt x="1408320" y="2507"/>
                      <a:pt x="1475699" y="204"/>
                    </a:cubicBezTo>
                    <a:close/>
                  </a:path>
                </a:pathLst>
              </a:custGeom>
              <a:solidFill>
                <a:srgbClr val="4F81BD">
                  <a:lumMod val="75000"/>
                  <a:alpha val="70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6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맑은 고딕"/>
                  <a:ea typeface="맑은 고딕" panose="020B0503020000020004" pitchFamily="50" charset="-127"/>
                  <a:cs typeface="+mn-cs"/>
                </a:endParaRPr>
              </a:p>
            </p:txBody>
          </p:sp>
        </p:grpSp>
        <p:grpSp>
          <p:nvGrpSpPr>
            <p:cNvPr id="53" name="그룹 52">
              <a:extLst>
                <a:ext uri="{FF2B5EF4-FFF2-40B4-BE49-F238E27FC236}">
                  <a16:creationId xmlns:a16="http://schemas.microsoft.com/office/drawing/2014/main" id="{BE8829B2-1B74-BE3B-49FF-E9E06A81EA09}"/>
                </a:ext>
              </a:extLst>
            </p:cNvPr>
            <p:cNvGrpSpPr/>
            <p:nvPr/>
          </p:nvGrpSpPr>
          <p:grpSpPr>
            <a:xfrm>
              <a:off x="2897118" y="2350789"/>
              <a:ext cx="2329419" cy="2227570"/>
              <a:chOff x="7910377" y="2624312"/>
              <a:chExt cx="2251310" cy="2152877"/>
            </a:xfrm>
          </p:grpSpPr>
          <p:sp>
            <p:nvSpPr>
              <p:cNvPr id="57" name="자유형: 도형 56">
                <a:extLst>
                  <a:ext uri="{FF2B5EF4-FFF2-40B4-BE49-F238E27FC236}">
                    <a16:creationId xmlns:a16="http://schemas.microsoft.com/office/drawing/2014/main" id="{40D42182-451F-436B-4D78-B31E55A45B1E}"/>
                  </a:ext>
                </a:extLst>
              </p:cNvPr>
              <p:cNvSpPr/>
              <p:nvPr/>
            </p:nvSpPr>
            <p:spPr>
              <a:xfrm rot="19883810">
                <a:off x="7910377" y="2624312"/>
                <a:ext cx="2251310" cy="2152877"/>
              </a:xfrm>
              <a:custGeom>
                <a:avLst/>
                <a:gdLst>
                  <a:gd name="connsiteX0" fmla="*/ 1475699 w 2984097"/>
                  <a:gd name="connsiteY0" fmla="*/ 204 h 2853627"/>
                  <a:gd name="connsiteX1" fmla="*/ 1638906 w 2984097"/>
                  <a:gd name="connsiteY1" fmla="*/ 34163 h 2853627"/>
                  <a:gd name="connsiteX2" fmla="*/ 1686591 w 2984097"/>
                  <a:gd name="connsiteY2" fmla="*/ 64568 h 2853627"/>
                  <a:gd name="connsiteX3" fmla="*/ 1701862 w 2984097"/>
                  <a:gd name="connsiteY3" fmla="*/ 73472 h 2853627"/>
                  <a:gd name="connsiteX4" fmla="*/ 2779761 w 2984097"/>
                  <a:gd name="connsiteY4" fmla="*/ 856612 h 2853627"/>
                  <a:gd name="connsiteX5" fmla="*/ 2807034 w 2984097"/>
                  <a:gd name="connsiteY5" fmla="*/ 868616 h 2853627"/>
                  <a:gd name="connsiteX6" fmla="*/ 2966872 w 2984097"/>
                  <a:gd name="connsiteY6" fmla="*/ 1281111 h 2853627"/>
                  <a:gd name="connsiteX7" fmla="*/ 2534231 w 2984097"/>
                  <a:gd name="connsiteY7" fmla="*/ 2612643 h 2853627"/>
                  <a:gd name="connsiteX8" fmla="*/ 2231251 w 2984097"/>
                  <a:gd name="connsiteY8" fmla="*/ 2853315 h 2853627"/>
                  <a:gd name="connsiteX9" fmla="*/ 2201888 w 2984097"/>
                  <a:gd name="connsiteY9" fmla="*/ 2852928 h 2853627"/>
                  <a:gd name="connsiteX10" fmla="*/ 2194953 w 2984097"/>
                  <a:gd name="connsiteY10" fmla="*/ 2853627 h 2853627"/>
                  <a:gd name="connsiteX11" fmla="*/ 794897 w 2984097"/>
                  <a:gd name="connsiteY11" fmla="*/ 2853627 h 2853627"/>
                  <a:gd name="connsiteX12" fmla="*/ 658652 w 2984097"/>
                  <a:gd name="connsiteY12" fmla="*/ 2826120 h 2853627"/>
                  <a:gd name="connsiteX13" fmla="*/ 640858 w 2984097"/>
                  <a:gd name="connsiteY13" fmla="*/ 2816462 h 2853627"/>
                  <a:gd name="connsiteX14" fmla="*/ 623852 w 2984097"/>
                  <a:gd name="connsiteY14" fmla="*/ 2809755 h 2853627"/>
                  <a:gd name="connsiteX15" fmla="*/ 449867 w 2984097"/>
                  <a:gd name="connsiteY15" fmla="*/ 2606044 h 2853627"/>
                  <a:gd name="connsiteX16" fmla="*/ 17225 w 2984097"/>
                  <a:gd name="connsiteY16" fmla="*/ 1274512 h 2853627"/>
                  <a:gd name="connsiteX17" fmla="*/ 177064 w 2984097"/>
                  <a:gd name="connsiteY17" fmla="*/ 862017 h 2853627"/>
                  <a:gd name="connsiteX18" fmla="*/ 204337 w 2984097"/>
                  <a:gd name="connsiteY18" fmla="*/ 850013 h 2853627"/>
                  <a:gd name="connsiteX19" fmla="*/ 1282236 w 2984097"/>
                  <a:gd name="connsiteY19" fmla="*/ 66873 h 2853627"/>
                  <a:gd name="connsiteX20" fmla="*/ 1475699 w 2984097"/>
                  <a:gd name="connsiteY20" fmla="*/ 204 h 2853627"/>
                  <a:gd name="connsiteX0" fmla="*/ 1475699 w 2984097"/>
                  <a:gd name="connsiteY0" fmla="*/ 204 h 2853627"/>
                  <a:gd name="connsiteX1" fmla="*/ 1638906 w 2984097"/>
                  <a:gd name="connsiteY1" fmla="*/ 34163 h 2853627"/>
                  <a:gd name="connsiteX2" fmla="*/ 1686591 w 2984097"/>
                  <a:gd name="connsiteY2" fmla="*/ 64568 h 2853627"/>
                  <a:gd name="connsiteX3" fmla="*/ 1701862 w 2984097"/>
                  <a:gd name="connsiteY3" fmla="*/ 73472 h 2853627"/>
                  <a:gd name="connsiteX4" fmla="*/ 2779761 w 2984097"/>
                  <a:gd name="connsiteY4" fmla="*/ 856612 h 2853627"/>
                  <a:gd name="connsiteX5" fmla="*/ 2807034 w 2984097"/>
                  <a:gd name="connsiteY5" fmla="*/ 868616 h 2853627"/>
                  <a:gd name="connsiteX6" fmla="*/ 2966872 w 2984097"/>
                  <a:gd name="connsiteY6" fmla="*/ 1281111 h 2853627"/>
                  <a:gd name="connsiteX7" fmla="*/ 2534231 w 2984097"/>
                  <a:gd name="connsiteY7" fmla="*/ 2612643 h 2853627"/>
                  <a:gd name="connsiteX8" fmla="*/ 2231251 w 2984097"/>
                  <a:gd name="connsiteY8" fmla="*/ 2853315 h 2853627"/>
                  <a:gd name="connsiteX9" fmla="*/ 2201888 w 2984097"/>
                  <a:gd name="connsiteY9" fmla="*/ 2852928 h 2853627"/>
                  <a:gd name="connsiteX10" fmla="*/ 2194953 w 2984097"/>
                  <a:gd name="connsiteY10" fmla="*/ 2853627 h 2853627"/>
                  <a:gd name="connsiteX11" fmla="*/ 794897 w 2984097"/>
                  <a:gd name="connsiteY11" fmla="*/ 2853627 h 2853627"/>
                  <a:gd name="connsiteX12" fmla="*/ 658652 w 2984097"/>
                  <a:gd name="connsiteY12" fmla="*/ 2826120 h 2853627"/>
                  <a:gd name="connsiteX13" fmla="*/ 640858 w 2984097"/>
                  <a:gd name="connsiteY13" fmla="*/ 2816462 h 2853627"/>
                  <a:gd name="connsiteX14" fmla="*/ 623852 w 2984097"/>
                  <a:gd name="connsiteY14" fmla="*/ 2809755 h 2853627"/>
                  <a:gd name="connsiteX15" fmla="*/ 449867 w 2984097"/>
                  <a:gd name="connsiteY15" fmla="*/ 2606044 h 2853627"/>
                  <a:gd name="connsiteX16" fmla="*/ 17225 w 2984097"/>
                  <a:gd name="connsiteY16" fmla="*/ 1274512 h 2853627"/>
                  <a:gd name="connsiteX17" fmla="*/ 177064 w 2984097"/>
                  <a:gd name="connsiteY17" fmla="*/ 862017 h 2853627"/>
                  <a:gd name="connsiteX18" fmla="*/ 1282236 w 2984097"/>
                  <a:gd name="connsiteY18" fmla="*/ 66873 h 2853627"/>
                  <a:gd name="connsiteX19" fmla="*/ 1475699 w 2984097"/>
                  <a:gd name="connsiteY19" fmla="*/ 204 h 2853627"/>
                  <a:gd name="connsiteX0" fmla="*/ 1475699 w 2984097"/>
                  <a:gd name="connsiteY0" fmla="*/ 204 h 2853627"/>
                  <a:gd name="connsiteX1" fmla="*/ 1638906 w 2984097"/>
                  <a:gd name="connsiteY1" fmla="*/ 34163 h 2853627"/>
                  <a:gd name="connsiteX2" fmla="*/ 1686591 w 2984097"/>
                  <a:gd name="connsiteY2" fmla="*/ 64568 h 2853627"/>
                  <a:gd name="connsiteX3" fmla="*/ 1701862 w 2984097"/>
                  <a:gd name="connsiteY3" fmla="*/ 73472 h 2853627"/>
                  <a:gd name="connsiteX4" fmla="*/ 2807034 w 2984097"/>
                  <a:gd name="connsiteY4" fmla="*/ 868616 h 2853627"/>
                  <a:gd name="connsiteX5" fmla="*/ 2966872 w 2984097"/>
                  <a:gd name="connsiteY5" fmla="*/ 1281111 h 2853627"/>
                  <a:gd name="connsiteX6" fmla="*/ 2534231 w 2984097"/>
                  <a:gd name="connsiteY6" fmla="*/ 2612643 h 2853627"/>
                  <a:gd name="connsiteX7" fmla="*/ 2231251 w 2984097"/>
                  <a:gd name="connsiteY7" fmla="*/ 2853315 h 2853627"/>
                  <a:gd name="connsiteX8" fmla="*/ 2201888 w 2984097"/>
                  <a:gd name="connsiteY8" fmla="*/ 2852928 h 2853627"/>
                  <a:gd name="connsiteX9" fmla="*/ 2194953 w 2984097"/>
                  <a:gd name="connsiteY9" fmla="*/ 2853627 h 2853627"/>
                  <a:gd name="connsiteX10" fmla="*/ 794897 w 2984097"/>
                  <a:gd name="connsiteY10" fmla="*/ 2853627 h 2853627"/>
                  <a:gd name="connsiteX11" fmla="*/ 658652 w 2984097"/>
                  <a:gd name="connsiteY11" fmla="*/ 2826120 h 2853627"/>
                  <a:gd name="connsiteX12" fmla="*/ 640858 w 2984097"/>
                  <a:gd name="connsiteY12" fmla="*/ 2816462 h 2853627"/>
                  <a:gd name="connsiteX13" fmla="*/ 623852 w 2984097"/>
                  <a:gd name="connsiteY13" fmla="*/ 2809755 h 2853627"/>
                  <a:gd name="connsiteX14" fmla="*/ 449867 w 2984097"/>
                  <a:gd name="connsiteY14" fmla="*/ 2606044 h 2853627"/>
                  <a:gd name="connsiteX15" fmla="*/ 17225 w 2984097"/>
                  <a:gd name="connsiteY15" fmla="*/ 1274512 h 2853627"/>
                  <a:gd name="connsiteX16" fmla="*/ 177064 w 2984097"/>
                  <a:gd name="connsiteY16" fmla="*/ 862017 h 2853627"/>
                  <a:gd name="connsiteX17" fmla="*/ 1282236 w 2984097"/>
                  <a:gd name="connsiteY17" fmla="*/ 66873 h 2853627"/>
                  <a:gd name="connsiteX18" fmla="*/ 1475699 w 2984097"/>
                  <a:gd name="connsiteY18" fmla="*/ 204 h 28536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984097" h="2853627">
                    <a:moveTo>
                      <a:pt x="1475699" y="204"/>
                    </a:moveTo>
                    <a:cubicBezTo>
                      <a:pt x="1531849" y="-1715"/>
                      <a:pt x="1587958" y="9875"/>
                      <a:pt x="1638906" y="34163"/>
                    </a:cubicBezTo>
                    <a:lnTo>
                      <a:pt x="1686591" y="64568"/>
                    </a:lnTo>
                    <a:lnTo>
                      <a:pt x="1701862" y="73472"/>
                    </a:lnTo>
                    <a:lnTo>
                      <a:pt x="2807034" y="868616"/>
                    </a:lnTo>
                    <a:cubicBezTo>
                      <a:pt x="2948642" y="948946"/>
                      <a:pt x="3019142" y="1120241"/>
                      <a:pt x="2966872" y="1281111"/>
                    </a:cubicBezTo>
                    <a:lnTo>
                      <a:pt x="2534231" y="2612643"/>
                    </a:lnTo>
                    <a:cubicBezTo>
                      <a:pt x="2489428" y="2750532"/>
                      <a:pt x="2367152" y="2841600"/>
                      <a:pt x="2231251" y="2853315"/>
                    </a:cubicBezTo>
                    <a:lnTo>
                      <a:pt x="2201888" y="2852928"/>
                    </a:lnTo>
                    <a:lnTo>
                      <a:pt x="2194953" y="2853627"/>
                    </a:lnTo>
                    <a:lnTo>
                      <a:pt x="794897" y="2853627"/>
                    </a:lnTo>
                    <a:cubicBezTo>
                      <a:pt x="746569" y="2853627"/>
                      <a:pt x="700528" y="2843833"/>
                      <a:pt x="658652" y="2826120"/>
                    </a:cubicBezTo>
                    <a:lnTo>
                      <a:pt x="640858" y="2816462"/>
                    </a:lnTo>
                    <a:lnTo>
                      <a:pt x="623852" y="2809755"/>
                    </a:lnTo>
                    <a:cubicBezTo>
                      <a:pt x="544037" y="2769087"/>
                      <a:pt x="479736" y="2697970"/>
                      <a:pt x="449867" y="2606044"/>
                    </a:cubicBezTo>
                    <a:lnTo>
                      <a:pt x="17225" y="1274512"/>
                    </a:lnTo>
                    <a:cubicBezTo>
                      <a:pt x="-35045" y="1113642"/>
                      <a:pt x="35455" y="942347"/>
                      <a:pt x="177064" y="862017"/>
                    </a:cubicBezTo>
                    <a:lnTo>
                      <a:pt x="1282236" y="66873"/>
                    </a:lnTo>
                    <a:cubicBezTo>
                      <a:pt x="1340883" y="24263"/>
                      <a:pt x="1408320" y="2507"/>
                      <a:pt x="1475699" y="204"/>
                    </a:cubicBezTo>
                    <a:close/>
                  </a:path>
                </a:pathLst>
              </a:custGeom>
              <a:solidFill>
                <a:srgbClr val="4BACC6">
                  <a:alpha val="20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6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맑은 고딕"/>
                  <a:ea typeface="맑은 고딕" panose="020B0503020000020004" pitchFamily="50" charset="-127"/>
                  <a:cs typeface="+mn-cs"/>
                </a:endParaRPr>
              </a:p>
            </p:txBody>
          </p:sp>
          <p:grpSp>
            <p:nvGrpSpPr>
              <p:cNvPr id="58" name="그룹 57">
                <a:extLst>
                  <a:ext uri="{FF2B5EF4-FFF2-40B4-BE49-F238E27FC236}">
                    <a16:creationId xmlns:a16="http://schemas.microsoft.com/office/drawing/2014/main" id="{CD3AA85E-B9CD-70BB-1102-FBC5034BC42C}"/>
                  </a:ext>
                </a:extLst>
              </p:cNvPr>
              <p:cNvGrpSpPr/>
              <p:nvPr/>
            </p:nvGrpSpPr>
            <p:grpSpPr>
              <a:xfrm>
                <a:off x="7952093" y="2643452"/>
                <a:ext cx="2121369" cy="2028617"/>
                <a:chOff x="7952093" y="2643452"/>
                <a:chExt cx="2121369" cy="2028617"/>
              </a:xfrm>
            </p:grpSpPr>
            <p:sp>
              <p:nvSpPr>
                <p:cNvPr id="59" name="자유형: 도형 58">
                  <a:extLst>
                    <a:ext uri="{FF2B5EF4-FFF2-40B4-BE49-F238E27FC236}">
                      <a16:creationId xmlns:a16="http://schemas.microsoft.com/office/drawing/2014/main" id="{2167A8A1-3DDB-A533-E4ED-57E991353C69}"/>
                    </a:ext>
                  </a:extLst>
                </p:cNvPr>
                <p:cNvSpPr/>
                <p:nvPr/>
              </p:nvSpPr>
              <p:spPr>
                <a:xfrm rot="18900000">
                  <a:off x="7952093" y="2643452"/>
                  <a:ext cx="2121369" cy="2028617"/>
                </a:xfrm>
                <a:custGeom>
                  <a:avLst/>
                  <a:gdLst>
                    <a:gd name="connsiteX0" fmla="*/ 1475699 w 2984097"/>
                    <a:gd name="connsiteY0" fmla="*/ 204 h 2853627"/>
                    <a:gd name="connsiteX1" fmla="*/ 1638906 w 2984097"/>
                    <a:gd name="connsiteY1" fmla="*/ 34163 h 2853627"/>
                    <a:gd name="connsiteX2" fmla="*/ 1686591 w 2984097"/>
                    <a:gd name="connsiteY2" fmla="*/ 64568 h 2853627"/>
                    <a:gd name="connsiteX3" fmla="*/ 1701862 w 2984097"/>
                    <a:gd name="connsiteY3" fmla="*/ 73472 h 2853627"/>
                    <a:gd name="connsiteX4" fmla="*/ 2779761 w 2984097"/>
                    <a:gd name="connsiteY4" fmla="*/ 856612 h 2853627"/>
                    <a:gd name="connsiteX5" fmla="*/ 2807034 w 2984097"/>
                    <a:gd name="connsiteY5" fmla="*/ 868616 h 2853627"/>
                    <a:gd name="connsiteX6" fmla="*/ 2966872 w 2984097"/>
                    <a:gd name="connsiteY6" fmla="*/ 1281111 h 2853627"/>
                    <a:gd name="connsiteX7" fmla="*/ 2534231 w 2984097"/>
                    <a:gd name="connsiteY7" fmla="*/ 2612643 h 2853627"/>
                    <a:gd name="connsiteX8" fmla="*/ 2231251 w 2984097"/>
                    <a:gd name="connsiteY8" fmla="*/ 2853315 h 2853627"/>
                    <a:gd name="connsiteX9" fmla="*/ 2201888 w 2984097"/>
                    <a:gd name="connsiteY9" fmla="*/ 2852928 h 2853627"/>
                    <a:gd name="connsiteX10" fmla="*/ 2194953 w 2984097"/>
                    <a:gd name="connsiteY10" fmla="*/ 2853627 h 2853627"/>
                    <a:gd name="connsiteX11" fmla="*/ 794897 w 2984097"/>
                    <a:gd name="connsiteY11" fmla="*/ 2853627 h 2853627"/>
                    <a:gd name="connsiteX12" fmla="*/ 658652 w 2984097"/>
                    <a:gd name="connsiteY12" fmla="*/ 2826120 h 2853627"/>
                    <a:gd name="connsiteX13" fmla="*/ 640858 w 2984097"/>
                    <a:gd name="connsiteY13" fmla="*/ 2816462 h 2853627"/>
                    <a:gd name="connsiteX14" fmla="*/ 623852 w 2984097"/>
                    <a:gd name="connsiteY14" fmla="*/ 2809755 h 2853627"/>
                    <a:gd name="connsiteX15" fmla="*/ 449867 w 2984097"/>
                    <a:gd name="connsiteY15" fmla="*/ 2606044 h 2853627"/>
                    <a:gd name="connsiteX16" fmla="*/ 17225 w 2984097"/>
                    <a:gd name="connsiteY16" fmla="*/ 1274512 h 2853627"/>
                    <a:gd name="connsiteX17" fmla="*/ 177064 w 2984097"/>
                    <a:gd name="connsiteY17" fmla="*/ 862017 h 2853627"/>
                    <a:gd name="connsiteX18" fmla="*/ 204337 w 2984097"/>
                    <a:gd name="connsiteY18" fmla="*/ 850013 h 2853627"/>
                    <a:gd name="connsiteX19" fmla="*/ 1282236 w 2984097"/>
                    <a:gd name="connsiteY19" fmla="*/ 66873 h 2853627"/>
                    <a:gd name="connsiteX20" fmla="*/ 1475699 w 2984097"/>
                    <a:gd name="connsiteY20" fmla="*/ 204 h 2853627"/>
                    <a:gd name="connsiteX0" fmla="*/ 1475699 w 2984097"/>
                    <a:gd name="connsiteY0" fmla="*/ 204 h 2853627"/>
                    <a:gd name="connsiteX1" fmla="*/ 1638906 w 2984097"/>
                    <a:gd name="connsiteY1" fmla="*/ 34163 h 2853627"/>
                    <a:gd name="connsiteX2" fmla="*/ 1686591 w 2984097"/>
                    <a:gd name="connsiteY2" fmla="*/ 64568 h 2853627"/>
                    <a:gd name="connsiteX3" fmla="*/ 1701862 w 2984097"/>
                    <a:gd name="connsiteY3" fmla="*/ 73472 h 2853627"/>
                    <a:gd name="connsiteX4" fmla="*/ 2779761 w 2984097"/>
                    <a:gd name="connsiteY4" fmla="*/ 856612 h 2853627"/>
                    <a:gd name="connsiteX5" fmla="*/ 2807034 w 2984097"/>
                    <a:gd name="connsiteY5" fmla="*/ 868616 h 2853627"/>
                    <a:gd name="connsiteX6" fmla="*/ 2966872 w 2984097"/>
                    <a:gd name="connsiteY6" fmla="*/ 1281111 h 2853627"/>
                    <a:gd name="connsiteX7" fmla="*/ 2534231 w 2984097"/>
                    <a:gd name="connsiteY7" fmla="*/ 2612643 h 2853627"/>
                    <a:gd name="connsiteX8" fmla="*/ 2231251 w 2984097"/>
                    <a:gd name="connsiteY8" fmla="*/ 2853315 h 2853627"/>
                    <a:gd name="connsiteX9" fmla="*/ 2201888 w 2984097"/>
                    <a:gd name="connsiteY9" fmla="*/ 2852928 h 2853627"/>
                    <a:gd name="connsiteX10" fmla="*/ 2194953 w 2984097"/>
                    <a:gd name="connsiteY10" fmla="*/ 2853627 h 2853627"/>
                    <a:gd name="connsiteX11" fmla="*/ 794897 w 2984097"/>
                    <a:gd name="connsiteY11" fmla="*/ 2853627 h 2853627"/>
                    <a:gd name="connsiteX12" fmla="*/ 658652 w 2984097"/>
                    <a:gd name="connsiteY12" fmla="*/ 2826120 h 2853627"/>
                    <a:gd name="connsiteX13" fmla="*/ 640858 w 2984097"/>
                    <a:gd name="connsiteY13" fmla="*/ 2816462 h 2853627"/>
                    <a:gd name="connsiteX14" fmla="*/ 623852 w 2984097"/>
                    <a:gd name="connsiteY14" fmla="*/ 2809755 h 2853627"/>
                    <a:gd name="connsiteX15" fmla="*/ 449867 w 2984097"/>
                    <a:gd name="connsiteY15" fmla="*/ 2606044 h 2853627"/>
                    <a:gd name="connsiteX16" fmla="*/ 17225 w 2984097"/>
                    <a:gd name="connsiteY16" fmla="*/ 1274512 h 2853627"/>
                    <a:gd name="connsiteX17" fmla="*/ 177064 w 2984097"/>
                    <a:gd name="connsiteY17" fmla="*/ 862017 h 2853627"/>
                    <a:gd name="connsiteX18" fmla="*/ 1282236 w 2984097"/>
                    <a:gd name="connsiteY18" fmla="*/ 66873 h 2853627"/>
                    <a:gd name="connsiteX19" fmla="*/ 1475699 w 2984097"/>
                    <a:gd name="connsiteY19" fmla="*/ 204 h 2853627"/>
                    <a:gd name="connsiteX0" fmla="*/ 1475699 w 2984097"/>
                    <a:gd name="connsiteY0" fmla="*/ 204 h 2853627"/>
                    <a:gd name="connsiteX1" fmla="*/ 1638906 w 2984097"/>
                    <a:gd name="connsiteY1" fmla="*/ 34163 h 2853627"/>
                    <a:gd name="connsiteX2" fmla="*/ 1686591 w 2984097"/>
                    <a:gd name="connsiteY2" fmla="*/ 64568 h 2853627"/>
                    <a:gd name="connsiteX3" fmla="*/ 1701862 w 2984097"/>
                    <a:gd name="connsiteY3" fmla="*/ 73472 h 2853627"/>
                    <a:gd name="connsiteX4" fmla="*/ 2807034 w 2984097"/>
                    <a:gd name="connsiteY4" fmla="*/ 868616 h 2853627"/>
                    <a:gd name="connsiteX5" fmla="*/ 2966872 w 2984097"/>
                    <a:gd name="connsiteY5" fmla="*/ 1281111 h 2853627"/>
                    <a:gd name="connsiteX6" fmla="*/ 2534231 w 2984097"/>
                    <a:gd name="connsiteY6" fmla="*/ 2612643 h 2853627"/>
                    <a:gd name="connsiteX7" fmla="*/ 2231251 w 2984097"/>
                    <a:gd name="connsiteY7" fmla="*/ 2853315 h 2853627"/>
                    <a:gd name="connsiteX8" fmla="*/ 2201888 w 2984097"/>
                    <a:gd name="connsiteY8" fmla="*/ 2852928 h 2853627"/>
                    <a:gd name="connsiteX9" fmla="*/ 2194953 w 2984097"/>
                    <a:gd name="connsiteY9" fmla="*/ 2853627 h 2853627"/>
                    <a:gd name="connsiteX10" fmla="*/ 794897 w 2984097"/>
                    <a:gd name="connsiteY10" fmla="*/ 2853627 h 2853627"/>
                    <a:gd name="connsiteX11" fmla="*/ 658652 w 2984097"/>
                    <a:gd name="connsiteY11" fmla="*/ 2826120 h 2853627"/>
                    <a:gd name="connsiteX12" fmla="*/ 640858 w 2984097"/>
                    <a:gd name="connsiteY12" fmla="*/ 2816462 h 2853627"/>
                    <a:gd name="connsiteX13" fmla="*/ 623852 w 2984097"/>
                    <a:gd name="connsiteY13" fmla="*/ 2809755 h 2853627"/>
                    <a:gd name="connsiteX14" fmla="*/ 449867 w 2984097"/>
                    <a:gd name="connsiteY14" fmla="*/ 2606044 h 2853627"/>
                    <a:gd name="connsiteX15" fmla="*/ 17225 w 2984097"/>
                    <a:gd name="connsiteY15" fmla="*/ 1274512 h 2853627"/>
                    <a:gd name="connsiteX16" fmla="*/ 177064 w 2984097"/>
                    <a:gd name="connsiteY16" fmla="*/ 862017 h 2853627"/>
                    <a:gd name="connsiteX17" fmla="*/ 1282236 w 2984097"/>
                    <a:gd name="connsiteY17" fmla="*/ 66873 h 2853627"/>
                    <a:gd name="connsiteX18" fmla="*/ 1475699 w 2984097"/>
                    <a:gd name="connsiteY18" fmla="*/ 204 h 28536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2984097" h="2853627">
                      <a:moveTo>
                        <a:pt x="1475699" y="204"/>
                      </a:moveTo>
                      <a:cubicBezTo>
                        <a:pt x="1531849" y="-1715"/>
                        <a:pt x="1587958" y="9875"/>
                        <a:pt x="1638906" y="34163"/>
                      </a:cubicBezTo>
                      <a:lnTo>
                        <a:pt x="1686591" y="64568"/>
                      </a:lnTo>
                      <a:lnTo>
                        <a:pt x="1701862" y="73472"/>
                      </a:lnTo>
                      <a:lnTo>
                        <a:pt x="2807034" y="868616"/>
                      </a:lnTo>
                      <a:cubicBezTo>
                        <a:pt x="2948642" y="948946"/>
                        <a:pt x="3019142" y="1120241"/>
                        <a:pt x="2966872" y="1281111"/>
                      </a:cubicBezTo>
                      <a:lnTo>
                        <a:pt x="2534231" y="2612643"/>
                      </a:lnTo>
                      <a:cubicBezTo>
                        <a:pt x="2489428" y="2750532"/>
                        <a:pt x="2367152" y="2841600"/>
                        <a:pt x="2231251" y="2853315"/>
                      </a:cubicBezTo>
                      <a:lnTo>
                        <a:pt x="2201888" y="2852928"/>
                      </a:lnTo>
                      <a:lnTo>
                        <a:pt x="2194953" y="2853627"/>
                      </a:lnTo>
                      <a:lnTo>
                        <a:pt x="794897" y="2853627"/>
                      </a:lnTo>
                      <a:cubicBezTo>
                        <a:pt x="746569" y="2853627"/>
                        <a:pt x="700528" y="2843833"/>
                        <a:pt x="658652" y="2826120"/>
                      </a:cubicBezTo>
                      <a:lnTo>
                        <a:pt x="640858" y="2816462"/>
                      </a:lnTo>
                      <a:lnTo>
                        <a:pt x="623852" y="2809755"/>
                      </a:lnTo>
                      <a:cubicBezTo>
                        <a:pt x="544037" y="2769087"/>
                        <a:pt x="479736" y="2697970"/>
                        <a:pt x="449867" y="2606044"/>
                      </a:cubicBezTo>
                      <a:lnTo>
                        <a:pt x="17225" y="1274512"/>
                      </a:lnTo>
                      <a:cubicBezTo>
                        <a:pt x="-35045" y="1113642"/>
                        <a:pt x="35455" y="942347"/>
                        <a:pt x="177064" y="862017"/>
                      </a:cubicBezTo>
                      <a:lnTo>
                        <a:pt x="1282236" y="66873"/>
                      </a:lnTo>
                      <a:cubicBezTo>
                        <a:pt x="1340883" y="24263"/>
                        <a:pt x="1408320" y="2507"/>
                        <a:pt x="1475699" y="204"/>
                      </a:cubicBezTo>
                      <a:close/>
                    </a:path>
                  </a:pathLst>
                </a:custGeom>
                <a:solidFill>
                  <a:srgbClr val="4BACC6">
                    <a:alpha val="20000"/>
                  </a:srgbClr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맑은 고딕"/>
                    <a:ea typeface="맑은 고딕" panose="020B0503020000020004" pitchFamily="50" charset="-127"/>
                    <a:cs typeface="+mn-cs"/>
                  </a:endParaRPr>
                </a:p>
              </p:txBody>
            </p:sp>
            <p:sp>
              <p:nvSpPr>
                <p:cNvPr id="60" name="자유형: 도형 59">
                  <a:extLst>
                    <a:ext uri="{FF2B5EF4-FFF2-40B4-BE49-F238E27FC236}">
                      <a16:creationId xmlns:a16="http://schemas.microsoft.com/office/drawing/2014/main" id="{CEEC9A83-526A-FE86-FB26-95EA3674B15E}"/>
                    </a:ext>
                  </a:extLst>
                </p:cNvPr>
                <p:cNvSpPr/>
                <p:nvPr/>
              </p:nvSpPr>
              <p:spPr>
                <a:xfrm rot="18900000">
                  <a:off x="8140012" y="2843202"/>
                  <a:ext cx="1759890" cy="1682944"/>
                </a:xfrm>
                <a:custGeom>
                  <a:avLst/>
                  <a:gdLst>
                    <a:gd name="connsiteX0" fmla="*/ 1475699 w 2984097"/>
                    <a:gd name="connsiteY0" fmla="*/ 204 h 2853627"/>
                    <a:gd name="connsiteX1" fmla="*/ 1638906 w 2984097"/>
                    <a:gd name="connsiteY1" fmla="*/ 34163 h 2853627"/>
                    <a:gd name="connsiteX2" fmla="*/ 1686591 w 2984097"/>
                    <a:gd name="connsiteY2" fmla="*/ 64568 h 2853627"/>
                    <a:gd name="connsiteX3" fmla="*/ 1701862 w 2984097"/>
                    <a:gd name="connsiteY3" fmla="*/ 73472 h 2853627"/>
                    <a:gd name="connsiteX4" fmla="*/ 2779761 w 2984097"/>
                    <a:gd name="connsiteY4" fmla="*/ 856612 h 2853627"/>
                    <a:gd name="connsiteX5" fmla="*/ 2807034 w 2984097"/>
                    <a:gd name="connsiteY5" fmla="*/ 868616 h 2853627"/>
                    <a:gd name="connsiteX6" fmla="*/ 2966872 w 2984097"/>
                    <a:gd name="connsiteY6" fmla="*/ 1281111 h 2853627"/>
                    <a:gd name="connsiteX7" fmla="*/ 2534231 w 2984097"/>
                    <a:gd name="connsiteY7" fmla="*/ 2612643 h 2853627"/>
                    <a:gd name="connsiteX8" fmla="*/ 2231251 w 2984097"/>
                    <a:gd name="connsiteY8" fmla="*/ 2853315 h 2853627"/>
                    <a:gd name="connsiteX9" fmla="*/ 2201888 w 2984097"/>
                    <a:gd name="connsiteY9" fmla="*/ 2852928 h 2853627"/>
                    <a:gd name="connsiteX10" fmla="*/ 2194953 w 2984097"/>
                    <a:gd name="connsiteY10" fmla="*/ 2853627 h 2853627"/>
                    <a:gd name="connsiteX11" fmla="*/ 794897 w 2984097"/>
                    <a:gd name="connsiteY11" fmla="*/ 2853627 h 2853627"/>
                    <a:gd name="connsiteX12" fmla="*/ 658652 w 2984097"/>
                    <a:gd name="connsiteY12" fmla="*/ 2826120 h 2853627"/>
                    <a:gd name="connsiteX13" fmla="*/ 640858 w 2984097"/>
                    <a:gd name="connsiteY13" fmla="*/ 2816462 h 2853627"/>
                    <a:gd name="connsiteX14" fmla="*/ 623852 w 2984097"/>
                    <a:gd name="connsiteY14" fmla="*/ 2809755 h 2853627"/>
                    <a:gd name="connsiteX15" fmla="*/ 449867 w 2984097"/>
                    <a:gd name="connsiteY15" fmla="*/ 2606044 h 2853627"/>
                    <a:gd name="connsiteX16" fmla="*/ 17225 w 2984097"/>
                    <a:gd name="connsiteY16" fmla="*/ 1274512 h 2853627"/>
                    <a:gd name="connsiteX17" fmla="*/ 177064 w 2984097"/>
                    <a:gd name="connsiteY17" fmla="*/ 862017 h 2853627"/>
                    <a:gd name="connsiteX18" fmla="*/ 204337 w 2984097"/>
                    <a:gd name="connsiteY18" fmla="*/ 850013 h 2853627"/>
                    <a:gd name="connsiteX19" fmla="*/ 1282236 w 2984097"/>
                    <a:gd name="connsiteY19" fmla="*/ 66873 h 2853627"/>
                    <a:gd name="connsiteX20" fmla="*/ 1475699 w 2984097"/>
                    <a:gd name="connsiteY20" fmla="*/ 204 h 2853627"/>
                    <a:gd name="connsiteX0" fmla="*/ 1475699 w 2984097"/>
                    <a:gd name="connsiteY0" fmla="*/ 204 h 2853627"/>
                    <a:gd name="connsiteX1" fmla="*/ 1638906 w 2984097"/>
                    <a:gd name="connsiteY1" fmla="*/ 34163 h 2853627"/>
                    <a:gd name="connsiteX2" fmla="*/ 1686591 w 2984097"/>
                    <a:gd name="connsiteY2" fmla="*/ 64568 h 2853627"/>
                    <a:gd name="connsiteX3" fmla="*/ 1701862 w 2984097"/>
                    <a:gd name="connsiteY3" fmla="*/ 73472 h 2853627"/>
                    <a:gd name="connsiteX4" fmla="*/ 2779761 w 2984097"/>
                    <a:gd name="connsiteY4" fmla="*/ 856612 h 2853627"/>
                    <a:gd name="connsiteX5" fmla="*/ 2807034 w 2984097"/>
                    <a:gd name="connsiteY5" fmla="*/ 868616 h 2853627"/>
                    <a:gd name="connsiteX6" fmla="*/ 2966872 w 2984097"/>
                    <a:gd name="connsiteY6" fmla="*/ 1281111 h 2853627"/>
                    <a:gd name="connsiteX7" fmla="*/ 2534231 w 2984097"/>
                    <a:gd name="connsiteY7" fmla="*/ 2612643 h 2853627"/>
                    <a:gd name="connsiteX8" fmla="*/ 2231251 w 2984097"/>
                    <a:gd name="connsiteY8" fmla="*/ 2853315 h 2853627"/>
                    <a:gd name="connsiteX9" fmla="*/ 2201888 w 2984097"/>
                    <a:gd name="connsiteY9" fmla="*/ 2852928 h 2853627"/>
                    <a:gd name="connsiteX10" fmla="*/ 2194953 w 2984097"/>
                    <a:gd name="connsiteY10" fmla="*/ 2853627 h 2853627"/>
                    <a:gd name="connsiteX11" fmla="*/ 794897 w 2984097"/>
                    <a:gd name="connsiteY11" fmla="*/ 2853627 h 2853627"/>
                    <a:gd name="connsiteX12" fmla="*/ 658652 w 2984097"/>
                    <a:gd name="connsiteY12" fmla="*/ 2826120 h 2853627"/>
                    <a:gd name="connsiteX13" fmla="*/ 640858 w 2984097"/>
                    <a:gd name="connsiteY13" fmla="*/ 2816462 h 2853627"/>
                    <a:gd name="connsiteX14" fmla="*/ 623852 w 2984097"/>
                    <a:gd name="connsiteY14" fmla="*/ 2809755 h 2853627"/>
                    <a:gd name="connsiteX15" fmla="*/ 449867 w 2984097"/>
                    <a:gd name="connsiteY15" fmla="*/ 2606044 h 2853627"/>
                    <a:gd name="connsiteX16" fmla="*/ 17225 w 2984097"/>
                    <a:gd name="connsiteY16" fmla="*/ 1274512 h 2853627"/>
                    <a:gd name="connsiteX17" fmla="*/ 177064 w 2984097"/>
                    <a:gd name="connsiteY17" fmla="*/ 862017 h 2853627"/>
                    <a:gd name="connsiteX18" fmla="*/ 1282236 w 2984097"/>
                    <a:gd name="connsiteY18" fmla="*/ 66873 h 2853627"/>
                    <a:gd name="connsiteX19" fmla="*/ 1475699 w 2984097"/>
                    <a:gd name="connsiteY19" fmla="*/ 204 h 2853627"/>
                    <a:gd name="connsiteX0" fmla="*/ 1475699 w 2984097"/>
                    <a:gd name="connsiteY0" fmla="*/ 204 h 2853627"/>
                    <a:gd name="connsiteX1" fmla="*/ 1638906 w 2984097"/>
                    <a:gd name="connsiteY1" fmla="*/ 34163 h 2853627"/>
                    <a:gd name="connsiteX2" fmla="*/ 1686591 w 2984097"/>
                    <a:gd name="connsiteY2" fmla="*/ 64568 h 2853627"/>
                    <a:gd name="connsiteX3" fmla="*/ 1701862 w 2984097"/>
                    <a:gd name="connsiteY3" fmla="*/ 73472 h 2853627"/>
                    <a:gd name="connsiteX4" fmla="*/ 2807034 w 2984097"/>
                    <a:gd name="connsiteY4" fmla="*/ 868616 h 2853627"/>
                    <a:gd name="connsiteX5" fmla="*/ 2966872 w 2984097"/>
                    <a:gd name="connsiteY5" fmla="*/ 1281111 h 2853627"/>
                    <a:gd name="connsiteX6" fmla="*/ 2534231 w 2984097"/>
                    <a:gd name="connsiteY6" fmla="*/ 2612643 h 2853627"/>
                    <a:gd name="connsiteX7" fmla="*/ 2231251 w 2984097"/>
                    <a:gd name="connsiteY7" fmla="*/ 2853315 h 2853627"/>
                    <a:gd name="connsiteX8" fmla="*/ 2201888 w 2984097"/>
                    <a:gd name="connsiteY8" fmla="*/ 2852928 h 2853627"/>
                    <a:gd name="connsiteX9" fmla="*/ 2194953 w 2984097"/>
                    <a:gd name="connsiteY9" fmla="*/ 2853627 h 2853627"/>
                    <a:gd name="connsiteX10" fmla="*/ 794897 w 2984097"/>
                    <a:gd name="connsiteY10" fmla="*/ 2853627 h 2853627"/>
                    <a:gd name="connsiteX11" fmla="*/ 658652 w 2984097"/>
                    <a:gd name="connsiteY11" fmla="*/ 2826120 h 2853627"/>
                    <a:gd name="connsiteX12" fmla="*/ 640858 w 2984097"/>
                    <a:gd name="connsiteY12" fmla="*/ 2816462 h 2853627"/>
                    <a:gd name="connsiteX13" fmla="*/ 623852 w 2984097"/>
                    <a:gd name="connsiteY13" fmla="*/ 2809755 h 2853627"/>
                    <a:gd name="connsiteX14" fmla="*/ 449867 w 2984097"/>
                    <a:gd name="connsiteY14" fmla="*/ 2606044 h 2853627"/>
                    <a:gd name="connsiteX15" fmla="*/ 17225 w 2984097"/>
                    <a:gd name="connsiteY15" fmla="*/ 1274512 h 2853627"/>
                    <a:gd name="connsiteX16" fmla="*/ 177064 w 2984097"/>
                    <a:gd name="connsiteY16" fmla="*/ 862017 h 2853627"/>
                    <a:gd name="connsiteX17" fmla="*/ 1282236 w 2984097"/>
                    <a:gd name="connsiteY17" fmla="*/ 66873 h 2853627"/>
                    <a:gd name="connsiteX18" fmla="*/ 1475699 w 2984097"/>
                    <a:gd name="connsiteY18" fmla="*/ 204 h 28536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2984097" h="2853627">
                      <a:moveTo>
                        <a:pt x="1475699" y="204"/>
                      </a:moveTo>
                      <a:cubicBezTo>
                        <a:pt x="1531849" y="-1715"/>
                        <a:pt x="1587958" y="9875"/>
                        <a:pt x="1638906" y="34163"/>
                      </a:cubicBezTo>
                      <a:lnTo>
                        <a:pt x="1686591" y="64568"/>
                      </a:lnTo>
                      <a:lnTo>
                        <a:pt x="1701862" y="73472"/>
                      </a:lnTo>
                      <a:lnTo>
                        <a:pt x="2807034" y="868616"/>
                      </a:lnTo>
                      <a:cubicBezTo>
                        <a:pt x="2948642" y="948946"/>
                        <a:pt x="3019142" y="1120241"/>
                        <a:pt x="2966872" y="1281111"/>
                      </a:cubicBezTo>
                      <a:lnTo>
                        <a:pt x="2534231" y="2612643"/>
                      </a:lnTo>
                      <a:cubicBezTo>
                        <a:pt x="2489428" y="2750532"/>
                        <a:pt x="2367152" y="2841600"/>
                        <a:pt x="2231251" y="2853315"/>
                      </a:cubicBezTo>
                      <a:lnTo>
                        <a:pt x="2201888" y="2852928"/>
                      </a:lnTo>
                      <a:lnTo>
                        <a:pt x="2194953" y="2853627"/>
                      </a:lnTo>
                      <a:lnTo>
                        <a:pt x="794897" y="2853627"/>
                      </a:lnTo>
                      <a:cubicBezTo>
                        <a:pt x="746569" y="2853627"/>
                        <a:pt x="700528" y="2843833"/>
                        <a:pt x="658652" y="2826120"/>
                      </a:cubicBezTo>
                      <a:lnTo>
                        <a:pt x="640858" y="2816462"/>
                      </a:lnTo>
                      <a:lnTo>
                        <a:pt x="623852" y="2809755"/>
                      </a:lnTo>
                      <a:cubicBezTo>
                        <a:pt x="544037" y="2769087"/>
                        <a:pt x="479736" y="2697970"/>
                        <a:pt x="449867" y="2606044"/>
                      </a:cubicBezTo>
                      <a:lnTo>
                        <a:pt x="17225" y="1274512"/>
                      </a:lnTo>
                      <a:cubicBezTo>
                        <a:pt x="-35045" y="1113642"/>
                        <a:pt x="35455" y="942347"/>
                        <a:pt x="177064" y="862017"/>
                      </a:cubicBezTo>
                      <a:lnTo>
                        <a:pt x="1282236" y="66873"/>
                      </a:lnTo>
                      <a:cubicBezTo>
                        <a:pt x="1340883" y="24263"/>
                        <a:pt x="1408320" y="2507"/>
                        <a:pt x="1475699" y="204"/>
                      </a:cubicBezTo>
                      <a:close/>
                    </a:path>
                  </a:pathLst>
                </a:custGeom>
                <a:solidFill>
                  <a:srgbClr val="4BACC6">
                    <a:alpha val="20000"/>
                  </a:srgbClr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맑은 고딕"/>
                    <a:ea typeface="맑은 고딕" panose="020B0503020000020004" pitchFamily="50" charset="-127"/>
                    <a:cs typeface="+mn-cs"/>
                  </a:endParaRPr>
                </a:p>
              </p:txBody>
            </p:sp>
            <p:sp>
              <p:nvSpPr>
                <p:cNvPr id="61" name="자유형: 도형 60">
                  <a:extLst>
                    <a:ext uri="{FF2B5EF4-FFF2-40B4-BE49-F238E27FC236}">
                      <a16:creationId xmlns:a16="http://schemas.microsoft.com/office/drawing/2014/main" id="{5D538C42-3619-0193-5D35-965A772ECD1A}"/>
                    </a:ext>
                  </a:extLst>
                </p:cNvPr>
                <p:cNvSpPr/>
                <p:nvPr/>
              </p:nvSpPr>
              <p:spPr>
                <a:xfrm rot="18900000">
                  <a:off x="8264533" y="2962981"/>
                  <a:ext cx="1543000" cy="1475538"/>
                </a:xfrm>
                <a:custGeom>
                  <a:avLst/>
                  <a:gdLst>
                    <a:gd name="connsiteX0" fmla="*/ 1475699 w 2984097"/>
                    <a:gd name="connsiteY0" fmla="*/ 204 h 2853627"/>
                    <a:gd name="connsiteX1" fmla="*/ 1638906 w 2984097"/>
                    <a:gd name="connsiteY1" fmla="*/ 34163 h 2853627"/>
                    <a:gd name="connsiteX2" fmla="*/ 1686591 w 2984097"/>
                    <a:gd name="connsiteY2" fmla="*/ 64568 h 2853627"/>
                    <a:gd name="connsiteX3" fmla="*/ 1701862 w 2984097"/>
                    <a:gd name="connsiteY3" fmla="*/ 73472 h 2853627"/>
                    <a:gd name="connsiteX4" fmla="*/ 2779761 w 2984097"/>
                    <a:gd name="connsiteY4" fmla="*/ 856612 h 2853627"/>
                    <a:gd name="connsiteX5" fmla="*/ 2807034 w 2984097"/>
                    <a:gd name="connsiteY5" fmla="*/ 868616 h 2853627"/>
                    <a:gd name="connsiteX6" fmla="*/ 2966872 w 2984097"/>
                    <a:gd name="connsiteY6" fmla="*/ 1281111 h 2853627"/>
                    <a:gd name="connsiteX7" fmla="*/ 2534231 w 2984097"/>
                    <a:gd name="connsiteY7" fmla="*/ 2612643 h 2853627"/>
                    <a:gd name="connsiteX8" fmla="*/ 2231251 w 2984097"/>
                    <a:gd name="connsiteY8" fmla="*/ 2853315 h 2853627"/>
                    <a:gd name="connsiteX9" fmla="*/ 2201888 w 2984097"/>
                    <a:gd name="connsiteY9" fmla="*/ 2852928 h 2853627"/>
                    <a:gd name="connsiteX10" fmla="*/ 2194953 w 2984097"/>
                    <a:gd name="connsiteY10" fmla="*/ 2853627 h 2853627"/>
                    <a:gd name="connsiteX11" fmla="*/ 794897 w 2984097"/>
                    <a:gd name="connsiteY11" fmla="*/ 2853627 h 2853627"/>
                    <a:gd name="connsiteX12" fmla="*/ 658652 w 2984097"/>
                    <a:gd name="connsiteY12" fmla="*/ 2826120 h 2853627"/>
                    <a:gd name="connsiteX13" fmla="*/ 640858 w 2984097"/>
                    <a:gd name="connsiteY13" fmla="*/ 2816462 h 2853627"/>
                    <a:gd name="connsiteX14" fmla="*/ 623852 w 2984097"/>
                    <a:gd name="connsiteY14" fmla="*/ 2809755 h 2853627"/>
                    <a:gd name="connsiteX15" fmla="*/ 449867 w 2984097"/>
                    <a:gd name="connsiteY15" fmla="*/ 2606044 h 2853627"/>
                    <a:gd name="connsiteX16" fmla="*/ 17225 w 2984097"/>
                    <a:gd name="connsiteY16" fmla="*/ 1274512 h 2853627"/>
                    <a:gd name="connsiteX17" fmla="*/ 177064 w 2984097"/>
                    <a:gd name="connsiteY17" fmla="*/ 862017 h 2853627"/>
                    <a:gd name="connsiteX18" fmla="*/ 204337 w 2984097"/>
                    <a:gd name="connsiteY18" fmla="*/ 850013 h 2853627"/>
                    <a:gd name="connsiteX19" fmla="*/ 1282236 w 2984097"/>
                    <a:gd name="connsiteY19" fmla="*/ 66873 h 2853627"/>
                    <a:gd name="connsiteX20" fmla="*/ 1475699 w 2984097"/>
                    <a:gd name="connsiteY20" fmla="*/ 204 h 2853627"/>
                    <a:gd name="connsiteX0" fmla="*/ 1475699 w 2984097"/>
                    <a:gd name="connsiteY0" fmla="*/ 204 h 2853627"/>
                    <a:gd name="connsiteX1" fmla="*/ 1638906 w 2984097"/>
                    <a:gd name="connsiteY1" fmla="*/ 34163 h 2853627"/>
                    <a:gd name="connsiteX2" fmla="*/ 1686591 w 2984097"/>
                    <a:gd name="connsiteY2" fmla="*/ 64568 h 2853627"/>
                    <a:gd name="connsiteX3" fmla="*/ 1701862 w 2984097"/>
                    <a:gd name="connsiteY3" fmla="*/ 73472 h 2853627"/>
                    <a:gd name="connsiteX4" fmla="*/ 2779761 w 2984097"/>
                    <a:gd name="connsiteY4" fmla="*/ 856612 h 2853627"/>
                    <a:gd name="connsiteX5" fmla="*/ 2807034 w 2984097"/>
                    <a:gd name="connsiteY5" fmla="*/ 868616 h 2853627"/>
                    <a:gd name="connsiteX6" fmla="*/ 2966872 w 2984097"/>
                    <a:gd name="connsiteY6" fmla="*/ 1281111 h 2853627"/>
                    <a:gd name="connsiteX7" fmla="*/ 2534231 w 2984097"/>
                    <a:gd name="connsiteY7" fmla="*/ 2612643 h 2853627"/>
                    <a:gd name="connsiteX8" fmla="*/ 2231251 w 2984097"/>
                    <a:gd name="connsiteY8" fmla="*/ 2853315 h 2853627"/>
                    <a:gd name="connsiteX9" fmla="*/ 2201888 w 2984097"/>
                    <a:gd name="connsiteY9" fmla="*/ 2852928 h 2853627"/>
                    <a:gd name="connsiteX10" fmla="*/ 2194953 w 2984097"/>
                    <a:gd name="connsiteY10" fmla="*/ 2853627 h 2853627"/>
                    <a:gd name="connsiteX11" fmla="*/ 794897 w 2984097"/>
                    <a:gd name="connsiteY11" fmla="*/ 2853627 h 2853627"/>
                    <a:gd name="connsiteX12" fmla="*/ 658652 w 2984097"/>
                    <a:gd name="connsiteY12" fmla="*/ 2826120 h 2853627"/>
                    <a:gd name="connsiteX13" fmla="*/ 640858 w 2984097"/>
                    <a:gd name="connsiteY13" fmla="*/ 2816462 h 2853627"/>
                    <a:gd name="connsiteX14" fmla="*/ 623852 w 2984097"/>
                    <a:gd name="connsiteY14" fmla="*/ 2809755 h 2853627"/>
                    <a:gd name="connsiteX15" fmla="*/ 449867 w 2984097"/>
                    <a:gd name="connsiteY15" fmla="*/ 2606044 h 2853627"/>
                    <a:gd name="connsiteX16" fmla="*/ 17225 w 2984097"/>
                    <a:gd name="connsiteY16" fmla="*/ 1274512 h 2853627"/>
                    <a:gd name="connsiteX17" fmla="*/ 177064 w 2984097"/>
                    <a:gd name="connsiteY17" fmla="*/ 862017 h 2853627"/>
                    <a:gd name="connsiteX18" fmla="*/ 1282236 w 2984097"/>
                    <a:gd name="connsiteY18" fmla="*/ 66873 h 2853627"/>
                    <a:gd name="connsiteX19" fmla="*/ 1475699 w 2984097"/>
                    <a:gd name="connsiteY19" fmla="*/ 204 h 2853627"/>
                    <a:gd name="connsiteX0" fmla="*/ 1475699 w 2984097"/>
                    <a:gd name="connsiteY0" fmla="*/ 204 h 2853627"/>
                    <a:gd name="connsiteX1" fmla="*/ 1638906 w 2984097"/>
                    <a:gd name="connsiteY1" fmla="*/ 34163 h 2853627"/>
                    <a:gd name="connsiteX2" fmla="*/ 1686591 w 2984097"/>
                    <a:gd name="connsiteY2" fmla="*/ 64568 h 2853627"/>
                    <a:gd name="connsiteX3" fmla="*/ 1701862 w 2984097"/>
                    <a:gd name="connsiteY3" fmla="*/ 73472 h 2853627"/>
                    <a:gd name="connsiteX4" fmla="*/ 2807034 w 2984097"/>
                    <a:gd name="connsiteY4" fmla="*/ 868616 h 2853627"/>
                    <a:gd name="connsiteX5" fmla="*/ 2966872 w 2984097"/>
                    <a:gd name="connsiteY5" fmla="*/ 1281111 h 2853627"/>
                    <a:gd name="connsiteX6" fmla="*/ 2534231 w 2984097"/>
                    <a:gd name="connsiteY6" fmla="*/ 2612643 h 2853627"/>
                    <a:gd name="connsiteX7" fmla="*/ 2231251 w 2984097"/>
                    <a:gd name="connsiteY7" fmla="*/ 2853315 h 2853627"/>
                    <a:gd name="connsiteX8" fmla="*/ 2201888 w 2984097"/>
                    <a:gd name="connsiteY8" fmla="*/ 2852928 h 2853627"/>
                    <a:gd name="connsiteX9" fmla="*/ 2194953 w 2984097"/>
                    <a:gd name="connsiteY9" fmla="*/ 2853627 h 2853627"/>
                    <a:gd name="connsiteX10" fmla="*/ 794897 w 2984097"/>
                    <a:gd name="connsiteY10" fmla="*/ 2853627 h 2853627"/>
                    <a:gd name="connsiteX11" fmla="*/ 658652 w 2984097"/>
                    <a:gd name="connsiteY11" fmla="*/ 2826120 h 2853627"/>
                    <a:gd name="connsiteX12" fmla="*/ 640858 w 2984097"/>
                    <a:gd name="connsiteY12" fmla="*/ 2816462 h 2853627"/>
                    <a:gd name="connsiteX13" fmla="*/ 623852 w 2984097"/>
                    <a:gd name="connsiteY13" fmla="*/ 2809755 h 2853627"/>
                    <a:gd name="connsiteX14" fmla="*/ 449867 w 2984097"/>
                    <a:gd name="connsiteY14" fmla="*/ 2606044 h 2853627"/>
                    <a:gd name="connsiteX15" fmla="*/ 17225 w 2984097"/>
                    <a:gd name="connsiteY15" fmla="*/ 1274512 h 2853627"/>
                    <a:gd name="connsiteX16" fmla="*/ 177064 w 2984097"/>
                    <a:gd name="connsiteY16" fmla="*/ 862017 h 2853627"/>
                    <a:gd name="connsiteX17" fmla="*/ 1282236 w 2984097"/>
                    <a:gd name="connsiteY17" fmla="*/ 66873 h 2853627"/>
                    <a:gd name="connsiteX18" fmla="*/ 1475699 w 2984097"/>
                    <a:gd name="connsiteY18" fmla="*/ 204 h 28536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2984097" h="2853627">
                      <a:moveTo>
                        <a:pt x="1475699" y="204"/>
                      </a:moveTo>
                      <a:cubicBezTo>
                        <a:pt x="1531849" y="-1715"/>
                        <a:pt x="1587958" y="9875"/>
                        <a:pt x="1638906" y="34163"/>
                      </a:cubicBezTo>
                      <a:lnTo>
                        <a:pt x="1686591" y="64568"/>
                      </a:lnTo>
                      <a:lnTo>
                        <a:pt x="1701862" y="73472"/>
                      </a:lnTo>
                      <a:lnTo>
                        <a:pt x="2807034" y="868616"/>
                      </a:lnTo>
                      <a:cubicBezTo>
                        <a:pt x="2948642" y="948946"/>
                        <a:pt x="3019142" y="1120241"/>
                        <a:pt x="2966872" y="1281111"/>
                      </a:cubicBezTo>
                      <a:lnTo>
                        <a:pt x="2534231" y="2612643"/>
                      </a:lnTo>
                      <a:cubicBezTo>
                        <a:pt x="2489428" y="2750532"/>
                        <a:pt x="2367152" y="2841600"/>
                        <a:pt x="2231251" y="2853315"/>
                      </a:cubicBezTo>
                      <a:lnTo>
                        <a:pt x="2201888" y="2852928"/>
                      </a:lnTo>
                      <a:lnTo>
                        <a:pt x="2194953" y="2853627"/>
                      </a:lnTo>
                      <a:lnTo>
                        <a:pt x="794897" y="2853627"/>
                      </a:lnTo>
                      <a:cubicBezTo>
                        <a:pt x="746569" y="2853627"/>
                        <a:pt x="700528" y="2843833"/>
                        <a:pt x="658652" y="2826120"/>
                      </a:cubicBezTo>
                      <a:lnTo>
                        <a:pt x="640858" y="2816462"/>
                      </a:lnTo>
                      <a:lnTo>
                        <a:pt x="623852" y="2809755"/>
                      </a:lnTo>
                      <a:cubicBezTo>
                        <a:pt x="544037" y="2769087"/>
                        <a:pt x="479736" y="2697970"/>
                        <a:pt x="449867" y="2606044"/>
                      </a:cubicBezTo>
                      <a:lnTo>
                        <a:pt x="17225" y="1274512"/>
                      </a:lnTo>
                      <a:cubicBezTo>
                        <a:pt x="-35045" y="1113642"/>
                        <a:pt x="35455" y="942347"/>
                        <a:pt x="177064" y="862017"/>
                      </a:cubicBezTo>
                      <a:lnTo>
                        <a:pt x="1282236" y="66873"/>
                      </a:lnTo>
                      <a:cubicBezTo>
                        <a:pt x="1340883" y="24263"/>
                        <a:pt x="1408320" y="2507"/>
                        <a:pt x="1475699" y="204"/>
                      </a:cubicBezTo>
                      <a:close/>
                    </a:path>
                  </a:pathLst>
                </a:custGeom>
                <a:solidFill>
                  <a:srgbClr val="4BACC6">
                    <a:alpha val="70000"/>
                  </a:srgbClr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맑은 고딕"/>
                    <a:ea typeface="맑은 고딕" panose="020B0503020000020004" pitchFamily="50" charset="-127"/>
                    <a:cs typeface="+mn-cs"/>
                  </a:endParaRPr>
                </a:p>
              </p:txBody>
            </p:sp>
          </p:grpSp>
        </p:grp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125CAC15-A420-8DC5-7265-8A72C5F6B9D1}"/>
                </a:ext>
              </a:extLst>
            </p:cNvPr>
            <p:cNvSpPr txBox="1"/>
            <p:nvPr/>
          </p:nvSpPr>
          <p:spPr>
            <a:xfrm>
              <a:off x="3491020" y="3266185"/>
              <a:ext cx="1267745" cy="584775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400" b="1" i="0" u="none" strike="noStrike" kern="0" cap="none" spc="-150" normalizeH="0" baseline="0" noProof="0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+mj-ea"/>
                  <a:ea typeface="+mj-ea"/>
                </a:rPr>
                <a:t>안전보건 이행</a:t>
              </a:r>
              <a:endParaRPr kumimoji="0" lang="en-US" altLang="ko-KR" sz="1400" b="1" i="0" u="none" strike="noStrike" kern="0" cap="none" spc="-15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+mj-ea"/>
                <a:ea typeface="+mj-ea"/>
              </a:endParaRPr>
            </a:p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ko-KR" altLang="en-US" sz="1400" b="1" kern="0" spc="-150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prstClr val="white"/>
                  </a:solidFill>
                  <a:latin typeface="+mj-ea"/>
                  <a:ea typeface="+mj-ea"/>
                </a:rPr>
                <a:t>생활화</a:t>
              </a:r>
              <a:endParaRPr kumimoji="0" lang="ko-KR" altLang="en-US" sz="1400" b="1" i="0" u="none" strike="noStrike" kern="0" cap="none" spc="-15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+mj-ea"/>
                <a:ea typeface="+mj-ea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33AF5EF4-3EEA-840E-AE4F-9A1F0EEC2333}"/>
                </a:ext>
              </a:extLst>
            </p:cNvPr>
            <p:cNvSpPr txBox="1"/>
            <p:nvPr/>
          </p:nvSpPr>
          <p:spPr>
            <a:xfrm>
              <a:off x="1877162" y="3689561"/>
              <a:ext cx="1267745" cy="584745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400" b="1" i="0" u="none" strike="noStrike" kern="0" cap="none" spc="-150" normalizeH="0" baseline="0" noProof="0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+mj-ea"/>
                  <a:ea typeface="+mj-ea"/>
                </a:rPr>
                <a:t>안전보건</a:t>
              </a:r>
              <a:endParaRPr kumimoji="0" lang="en-US" altLang="ko-KR" sz="1400" b="1" i="0" u="none" strike="noStrike" kern="0" cap="none" spc="-15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+mj-ea"/>
                <a:ea typeface="+mj-ea"/>
              </a:endParaRPr>
            </a:p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400" b="1" i="0" u="none" strike="noStrike" kern="0" cap="none" spc="-150" normalizeH="0" baseline="0" noProof="0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+mj-ea"/>
                  <a:ea typeface="+mj-ea"/>
                </a:rPr>
                <a:t>실행력 강화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AD926B9E-98CC-4DB6-C8B1-732F3B03015A}"/>
                </a:ext>
              </a:extLst>
            </p:cNvPr>
            <p:cNvSpPr txBox="1"/>
            <p:nvPr/>
          </p:nvSpPr>
          <p:spPr>
            <a:xfrm>
              <a:off x="2080771" y="2455130"/>
              <a:ext cx="1267745" cy="584745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400" b="1" i="0" u="none" strike="noStrike" kern="0" cap="none" spc="-150" normalizeH="0" baseline="0" noProof="0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+mj-ea"/>
                  <a:ea typeface="+mj-ea"/>
                </a:rPr>
                <a:t>안전보건 관리</a:t>
              </a:r>
              <a:endParaRPr kumimoji="0" lang="en-US" altLang="ko-KR" sz="1400" b="1" i="0" u="none" strike="noStrike" kern="0" cap="none" spc="-15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+mj-ea"/>
                <a:ea typeface="+mj-ea"/>
              </a:endParaRPr>
            </a:p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400" b="1" i="0" u="none" strike="noStrike" kern="0" cap="none" spc="-150" normalizeH="0" baseline="0" noProof="0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+mj-ea"/>
                  <a:ea typeface="+mj-ea"/>
                </a:rPr>
                <a:t>체계 강화</a:t>
              </a:r>
            </a:p>
          </p:txBody>
        </p:sp>
      </p:grpSp>
      <p:sp>
        <p:nvSpPr>
          <p:cNvPr id="71" name="직사각형 6">
            <a:extLst>
              <a:ext uri="{FF2B5EF4-FFF2-40B4-BE49-F238E27FC236}">
                <a16:creationId xmlns:a16="http://schemas.microsoft.com/office/drawing/2014/main" id="{C0BA6C0A-29C7-B55D-77DC-D91AE3014A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342" y="5458690"/>
            <a:ext cx="5637366" cy="913707"/>
          </a:xfrm>
          <a:prstGeom prst="roundRect">
            <a:avLst>
              <a:gd name="adj" fmla="val 0"/>
            </a:avLst>
          </a:prstGeom>
          <a:noFill/>
          <a:ln w="6350" cap="flat" cmpd="sng" algn="ctr">
            <a:noFill/>
            <a:prstDash val="solid"/>
          </a:ln>
          <a:effectLst/>
        </p:spPr>
        <p:txBody>
          <a:bodyPr lIns="90000" tIns="0" rIns="90000" bIns="0" rtlCol="0" anchor="t" anchorCtr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marR="0" lvl="0" indent="-177800" algn="l" defTabSz="457200" rtl="0" eaLnBrk="1" fontAlgn="auto" latinLnBrk="0" hangingPunct="1">
              <a:lnSpc>
                <a:spcPts val="2000"/>
              </a:lnSpc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ko-KR" altLang="en-US" sz="1200" b="0" i="0" u="none" strike="noStrike" kern="1200" cap="none" spc="-3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안전관리 전담 조직 </a:t>
            </a:r>
            <a:r>
              <a:rPr lang="ko-KR" altLang="en-US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/>
                </a:solidFill>
                <a:latin typeface="+mj-ea"/>
                <a:ea typeface="+mj-ea"/>
              </a:rPr>
              <a:t>역할 지속 이행</a:t>
            </a:r>
            <a:endParaRPr kumimoji="0" lang="en-US" altLang="ko-KR" sz="1200" b="0" i="0" u="none" strike="noStrike" kern="1200" cap="none" spc="-30" normalizeH="0" baseline="0" noProof="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  <a:p>
            <a:pPr marL="177800" marR="0" lvl="0" indent="-177800" algn="l" defTabSz="457200" rtl="0" eaLnBrk="1" fontAlgn="auto" latinLnBrk="0" hangingPunct="1">
              <a:lnSpc>
                <a:spcPts val="2000"/>
              </a:lnSpc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ko-KR" altLang="en-US" sz="1200" b="0" i="0" u="none" strike="noStrike" kern="1200" cap="none" spc="-3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안전사고 </a:t>
            </a:r>
            <a:r>
              <a:rPr kumimoji="0" lang="en-US" altLang="ko-KR" sz="1200" b="0" i="0" u="none" strike="noStrike" kern="1200" cap="none" spc="-3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ZERO</a:t>
            </a:r>
            <a:r>
              <a:rPr kumimoji="0" lang="ko-KR" altLang="en-US" sz="1200" b="0" i="0" u="none" strike="noStrike" kern="1200" cap="none" spc="-3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화</a:t>
            </a:r>
            <a:r>
              <a:rPr kumimoji="0" lang="en-US" altLang="ko-KR" sz="1200" b="0" i="0" u="none" strike="noStrike" kern="1200" cap="none" spc="-3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 </a:t>
            </a:r>
            <a:r>
              <a:rPr kumimoji="0" lang="ko-KR" altLang="en-US" sz="1200" b="0" i="0" u="none" strike="noStrike" kern="1200" cap="none" spc="-3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달성을 위한 안전혁신  </a:t>
            </a:r>
            <a:r>
              <a:rPr kumimoji="0" lang="en-US" altLang="ko-KR" sz="1200" b="0" i="0" u="none" strike="noStrike" kern="1200" cap="none" spc="-3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TFT </a:t>
            </a:r>
            <a:r>
              <a:rPr kumimoji="0" lang="ko-KR" altLang="en-US" sz="1200" b="0" i="0" u="none" strike="noStrike" kern="1200" cap="none" spc="-3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운영</a:t>
            </a:r>
            <a:endParaRPr kumimoji="0" lang="en-US" altLang="ko-KR" sz="1200" b="0" i="0" u="none" strike="noStrike" kern="1200" cap="none" spc="-30" normalizeH="0" baseline="0" noProof="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  <a:p>
            <a:pPr marL="177800" marR="0" lvl="0" indent="-177800" algn="l" defTabSz="457200" rtl="0" eaLnBrk="1" fontAlgn="auto" latinLnBrk="0" hangingPunct="1">
              <a:lnSpc>
                <a:spcPts val="2000"/>
              </a:lnSpc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ko-KR" altLang="en-US" sz="1200" b="0" i="0" u="none" strike="noStrike" kern="1200" cap="none" spc="-3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산업안전보건위원회 </a:t>
            </a:r>
            <a:r>
              <a:rPr kumimoji="0" lang="ko-KR" altLang="en-US" sz="1200" b="0" i="0" u="none" strike="noStrike" kern="1200" cap="none" spc="-30" normalizeH="0" baseline="0" noProof="0" dirty="0" err="1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구성</a:t>
            </a:r>
            <a:r>
              <a:rPr kumimoji="0" lang="ko-KR" altLang="en-US" sz="1200" b="0" i="0" u="none" strike="noStrike" kern="1200" cap="none" spc="-30" normalizeH="0" baseline="0" noProof="0" dirty="0" err="1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  <a:sym typeface="Wingdings" panose="05000000000000000000" pitchFamily="2" charset="2"/>
              </a:rPr>
              <a:t></a:t>
            </a:r>
            <a:r>
              <a:rPr kumimoji="0" lang="ko-KR" altLang="en-US" sz="1200" b="0" i="0" u="none" strike="noStrike" kern="1200" cap="none" spc="-30" normalizeH="0" baseline="0" noProof="0" dirty="0" err="1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운영</a:t>
            </a:r>
            <a:endParaRPr kumimoji="0" lang="en-US" altLang="ko-KR" sz="1200" b="0" i="0" u="none" strike="noStrike" kern="1200" cap="none" spc="-30" normalizeH="0" baseline="0" noProof="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  <a:p>
            <a:pPr marL="177800" indent="-177800">
              <a:lnSpc>
                <a:spcPts val="2000"/>
              </a:lnSpc>
              <a:buFont typeface="Arial" panose="020B0604020202020204" pitchFamily="34" charset="0"/>
              <a:buChar char="•"/>
              <a:defRPr/>
            </a:pPr>
            <a:r>
              <a:rPr lang="ko-KR" altLang="en-US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/>
                </a:solidFill>
                <a:latin typeface="+mj-ea"/>
              </a:rPr>
              <a:t>안전보건경영시스템</a:t>
            </a: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/>
                </a:solidFill>
                <a:latin typeface="+mj-ea"/>
              </a:rPr>
              <a:t>(ISO 45001) </a:t>
            </a:r>
            <a:r>
              <a:rPr lang="ko-KR" altLang="en-US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/>
                </a:solidFill>
                <a:latin typeface="+mj-ea"/>
              </a:rPr>
              <a:t>인증 추진</a:t>
            </a: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schemeClr val="tx1"/>
              </a:solidFill>
              <a:latin typeface="+mj-ea"/>
            </a:endParaRPr>
          </a:p>
          <a:p>
            <a:pPr marL="177800" marR="0" lvl="0" indent="-177800" algn="l" defTabSz="457200" rtl="0" eaLnBrk="1" fontAlgn="auto" latinLnBrk="0" hangingPunct="1">
              <a:lnSpc>
                <a:spcPts val="2000"/>
              </a:lnSpc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ko-KR" sz="1200" b="0" i="0" u="none" strike="noStrike" kern="1200" cap="none" spc="-30" normalizeH="0" baseline="0" noProof="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</p:txBody>
      </p:sp>
      <p:sp>
        <p:nvSpPr>
          <p:cNvPr id="72" name="모서리가 둥근 직사각형 20">
            <a:extLst>
              <a:ext uri="{FF2B5EF4-FFF2-40B4-BE49-F238E27FC236}">
                <a16:creationId xmlns:a16="http://schemas.microsoft.com/office/drawing/2014/main" id="{7E74799F-E3D3-569E-14B5-36B4DBD1E789}"/>
              </a:ext>
            </a:extLst>
          </p:cNvPr>
          <p:cNvSpPr/>
          <p:nvPr/>
        </p:nvSpPr>
        <p:spPr>
          <a:xfrm>
            <a:off x="740866" y="4998745"/>
            <a:ext cx="5691424" cy="381542"/>
          </a:xfrm>
          <a:prstGeom prst="roundRect">
            <a:avLst>
              <a:gd name="adj" fmla="val 0"/>
            </a:avLst>
          </a:prstGeom>
          <a:solidFill>
            <a:srgbClr val="4BACC6">
              <a:lumMod val="20000"/>
              <a:lumOff val="80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rtlCol="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fontAlgn="base" latinLnBrk="0">
              <a:lnSpc>
                <a:spcPct val="120000"/>
              </a:lnSpc>
              <a:spcBef>
                <a:spcPts val="600"/>
              </a:spcBef>
              <a:spcAft>
                <a:spcPct val="0"/>
              </a:spcAft>
              <a:defRPr/>
            </a:pP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안전보건 관리체계의 강화</a:t>
            </a:r>
            <a:endParaRPr kumimoji="1" lang="ko-KR" altLang="en-US" sz="1400" b="1" i="0" u="none" strike="noStrike" kern="1200" cap="none" spc="-40" normalizeH="0" baseline="0" noProof="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</p:txBody>
      </p:sp>
      <p:sp>
        <p:nvSpPr>
          <p:cNvPr id="73" name="모서리가 둥근 직사각형 20">
            <a:extLst>
              <a:ext uri="{FF2B5EF4-FFF2-40B4-BE49-F238E27FC236}">
                <a16:creationId xmlns:a16="http://schemas.microsoft.com/office/drawing/2014/main" id="{EF567FCC-0385-D6A9-2EA7-EC3A5EA4E781}"/>
              </a:ext>
            </a:extLst>
          </p:cNvPr>
          <p:cNvSpPr/>
          <p:nvPr/>
        </p:nvSpPr>
        <p:spPr>
          <a:xfrm>
            <a:off x="425711" y="4998745"/>
            <a:ext cx="312873" cy="381542"/>
          </a:xfrm>
          <a:prstGeom prst="roundRect">
            <a:avLst>
              <a:gd name="adj" fmla="val 0"/>
            </a:avLst>
          </a:prstGeom>
          <a:solidFill>
            <a:srgbClr val="4F81BD">
              <a:lumMod val="75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rtlCol="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95324" rtl="0" eaLnBrk="1" fontAlgn="base" latinLnBrk="0" hangingPunct="1">
              <a:lnSpc>
                <a:spcPct val="12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1</a:t>
            </a:r>
            <a:endParaRPr kumimoji="1" lang="ko-KR" altLang="en-US" sz="1400" b="1" i="0" u="none" strike="noStrike" kern="1200" cap="none" spc="-40" normalizeH="0" baseline="0" noProof="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ea"/>
              <a:ea typeface="+mj-ea"/>
              <a:cs typeface="+mn-cs"/>
            </a:endParaRPr>
          </a:p>
        </p:txBody>
      </p:sp>
      <p:sp>
        <p:nvSpPr>
          <p:cNvPr id="75" name="직사각형 6">
            <a:extLst>
              <a:ext uri="{FF2B5EF4-FFF2-40B4-BE49-F238E27FC236}">
                <a16:creationId xmlns:a16="http://schemas.microsoft.com/office/drawing/2014/main" id="{8AFA19A7-4449-586D-7F65-857D6BA9CA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342" y="7008307"/>
            <a:ext cx="5614469" cy="707594"/>
          </a:xfrm>
          <a:prstGeom prst="roundRect">
            <a:avLst>
              <a:gd name="adj" fmla="val 0"/>
            </a:avLst>
          </a:prstGeom>
          <a:noFill/>
          <a:ln w="6350" cap="flat" cmpd="sng" algn="ctr">
            <a:noFill/>
            <a:prstDash val="solid"/>
          </a:ln>
          <a:effectLst/>
        </p:spPr>
        <p:txBody>
          <a:bodyPr lIns="90000" tIns="0" rIns="90000" bIns="0" rtlCol="0" anchor="t" anchorCtr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marR="0" lvl="0" indent="-177800" algn="l" defTabSz="457200" rtl="0" eaLnBrk="1" fontAlgn="auto" latinLnBrk="0" hangingPunct="1">
              <a:lnSpc>
                <a:spcPts val="2000"/>
              </a:lnSpc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ko-KR" altLang="en-US" sz="1200" b="0" i="0" u="none" strike="noStrike" kern="1200" cap="none" spc="-3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안전보건 업무수행 평가</a:t>
            </a:r>
            <a:endParaRPr kumimoji="0" lang="en-US" altLang="ko-KR" sz="1200" b="0" i="0" u="none" strike="noStrike" kern="1200" cap="none" spc="-30" normalizeH="0" baseline="0" noProof="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  <a:p>
            <a:pPr marL="177800" marR="0" lvl="0" indent="-177800" algn="l" defTabSz="457200" rtl="0" eaLnBrk="1" fontAlgn="auto" latinLnBrk="0" hangingPunct="1">
              <a:lnSpc>
                <a:spcPts val="2000"/>
              </a:lnSpc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ko-KR" altLang="en-US" sz="1200" b="0" i="0" u="none" strike="noStrike" kern="1200" cap="none" spc="-3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본사주관 현장점검 주기적</a:t>
            </a:r>
            <a:r>
              <a:rPr kumimoji="0" lang="ko-KR" altLang="en-US" sz="1200" b="0" i="0" u="none" strike="noStrike" kern="1200" cap="none" spc="-30" normalizeH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 </a:t>
            </a:r>
            <a:r>
              <a:rPr kumimoji="0" lang="ko-KR" altLang="en-US" sz="1200" b="0" i="0" u="none" strike="noStrike" kern="1200" cap="none" spc="-3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반복적 실시</a:t>
            </a:r>
            <a:endParaRPr kumimoji="0" lang="en-US" altLang="ko-KR" sz="1200" b="0" i="0" u="none" strike="noStrike" kern="1200" cap="none" spc="-30" normalizeH="0" baseline="0" noProof="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  <a:p>
            <a:pPr marL="177800" marR="0" lvl="0" indent="-177800" algn="l" defTabSz="457200" rtl="0" eaLnBrk="1" fontAlgn="auto" latinLnBrk="0" hangingPunct="1">
              <a:lnSpc>
                <a:spcPts val="2000"/>
              </a:lnSpc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ko-KR" altLang="en-US" sz="1200" b="0" i="0" u="none" strike="noStrike" kern="1200" cap="none" spc="-3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효율적인 </a:t>
            </a:r>
            <a:r>
              <a:rPr kumimoji="0" lang="ko-KR" altLang="en-US" sz="1200" b="0" i="0" u="none" strike="noStrike" kern="1200" cap="none" spc="-30" normalizeH="0" baseline="0" noProof="0" dirty="0" err="1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위험성평가</a:t>
            </a:r>
            <a:r>
              <a:rPr kumimoji="0" lang="ko-KR" altLang="en-US" sz="1200" b="0" i="0" u="none" strike="noStrike" kern="1200" cap="none" spc="-3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 실시 </a:t>
            </a:r>
            <a:endParaRPr kumimoji="0" lang="en-US" altLang="ko-KR" sz="1200" b="0" i="0" u="none" strike="noStrike" kern="1200" cap="none" spc="-30" normalizeH="0" baseline="0" noProof="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</p:txBody>
      </p:sp>
      <p:sp>
        <p:nvSpPr>
          <p:cNvPr id="76" name="모서리가 둥근 직사각형 20">
            <a:extLst>
              <a:ext uri="{FF2B5EF4-FFF2-40B4-BE49-F238E27FC236}">
                <a16:creationId xmlns:a16="http://schemas.microsoft.com/office/drawing/2014/main" id="{3BA283DE-8634-A63A-CF43-56B1BD438F1E}"/>
              </a:ext>
            </a:extLst>
          </p:cNvPr>
          <p:cNvSpPr/>
          <p:nvPr/>
        </p:nvSpPr>
        <p:spPr>
          <a:xfrm>
            <a:off x="740866" y="6553375"/>
            <a:ext cx="5675842" cy="381542"/>
          </a:xfrm>
          <a:prstGeom prst="roundRect">
            <a:avLst>
              <a:gd name="adj" fmla="val 0"/>
            </a:avLst>
          </a:prstGeom>
          <a:solidFill>
            <a:srgbClr val="4BACC6">
              <a:lumMod val="20000"/>
              <a:lumOff val="80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rtlCol="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fontAlgn="base" latinLnBrk="0">
              <a:lnSpc>
                <a:spcPct val="120000"/>
              </a:lnSpc>
              <a:spcBef>
                <a:spcPts val="600"/>
              </a:spcBef>
              <a:spcAft>
                <a:spcPct val="0"/>
              </a:spcAft>
              <a:defRPr/>
            </a:pP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안전보건 업무수행 및 관리의 실행력 강화</a:t>
            </a:r>
            <a:endParaRPr kumimoji="1" lang="ko-KR" altLang="en-US" sz="1400" b="1" i="0" u="none" strike="noStrike" kern="1200" cap="none" spc="-40" normalizeH="0" baseline="0" noProof="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</p:txBody>
      </p:sp>
      <p:sp>
        <p:nvSpPr>
          <p:cNvPr id="77" name="모서리가 둥근 직사각형 20">
            <a:extLst>
              <a:ext uri="{FF2B5EF4-FFF2-40B4-BE49-F238E27FC236}">
                <a16:creationId xmlns:a16="http://schemas.microsoft.com/office/drawing/2014/main" id="{3B5A19C8-AE41-BABC-85E3-CEA0E50EF345}"/>
              </a:ext>
            </a:extLst>
          </p:cNvPr>
          <p:cNvSpPr/>
          <p:nvPr/>
        </p:nvSpPr>
        <p:spPr>
          <a:xfrm>
            <a:off x="425711" y="6553375"/>
            <a:ext cx="312017" cy="381542"/>
          </a:xfrm>
          <a:prstGeom prst="roundRect">
            <a:avLst>
              <a:gd name="adj" fmla="val 0"/>
            </a:avLst>
          </a:prstGeom>
          <a:solidFill>
            <a:srgbClr val="4F81BD">
              <a:lumMod val="75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rtlCol="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95324" rtl="0" eaLnBrk="1" fontAlgn="base" latinLnBrk="0" hangingPunct="1">
              <a:lnSpc>
                <a:spcPct val="12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2</a:t>
            </a:r>
            <a:endParaRPr kumimoji="1" lang="ko-KR" altLang="en-US" sz="1400" b="1" i="0" u="none" strike="noStrike" kern="1200" cap="none" spc="-40" normalizeH="0" baseline="0" noProof="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ea"/>
              <a:ea typeface="+mj-ea"/>
              <a:cs typeface="+mn-cs"/>
            </a:endParaRPr>
          </a:p>
        </p:txBody>
      </p:sp>
      <p:sp>
        <p:nvSpPr>
          <p:cNvPr id="79" name="직사각형 6">
            <a:extLst>
              <a:ext uri="{FF2B5EF4-FFF2-40B4-BE49-F238E27FC236}">
                <a16:creationId xmlns:a16="http://schemas.microsoft.com/office/drawing/2014/main" id="{0F2A493D-D98A-93F4-C53A-40F7FC2FD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342" y="8490385"/>
            <a:ext cx="5652947" cy="725178"/>
          </a:xfrm>
          <a:prstGeom prst="roundRect">
            <a:avLst>
              <a:gd name="adj" fmla="val 0"/>
            </a:avLst>
          </a:prstGeom>
          <a:noFill/>
          <a:ln w="6350" cap="flat" cmpd="sng" algn="ctr">
            <a:noFill/>
            <a:prstDash val="solid"/>
          </a:ln>
          <a:effectLst/>
        </p:spPr>
        <p:txBody>
          <a:bodyPr lIns="90000" tIns="0" rIns="90000" bIns="0" rtlCol="0" anchor="t" anchorCtr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marR="0" lvl="0" indent="-177800" algn="l" defTabSz="457200" rtl="0" eaLnBrk="1" fontAlgn="auto" latinLnBrk="0" hangingPunct="1">
              <a:lnSpc>
                <a:spcPts val="2000"/>
              </a:lnSpc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ko-KR" altLang="en-US" sz="1200" b="0" i="0" u="none" strike="noStrike" kern="1200" cap="none" spc="-3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자율 안전보건 </a:t>
            </a:r>
            <a:r>
              <a:rPr kumimoji="0" lang="ko-KR" altLang="en-US" sz="1200" b="0" i="0" u="none" strike="noStrike" kern="1200" cap="none" spc="-30" normalizeH="0" baseline="0" noProof="0" dirty="0" err="1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이행활동</a:t>
            </a:r>
            <a:r>
              <a:rPr kumimoji="0" lang="ko-KR" altLang="en-US" sz="1200" b="0" i="0" u="none" strike="noStrike" kern="1200" cap="none" spc="-3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 실시</a:t>
            </a:r>
            <a:r>
              <a:rPr kumimoji="0" lang="en-US" altLang="ko-KR" sz="1200" b="0" i="0" u="none" strike="noStrike" kern="1200" cap="none" spc="-3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(</a:t>
            </a:r>
            <a:r>
              <a:rPr kumimoji="0" lang="ko-KR" altLang="en-US" sz="1200" b="0" i="0" u="none" strike="noStrike" kern="1200" cap="none" spc="-3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안전점검의 날 운영</a:t>
            </a: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lang="ko-KR" altLang="en-US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/>
                </a:solidFill>
                <a:latin typeface="+mj-ea"/>
                <a:ea typeface="+mj-ea"/>
              </a:rPr>
              <a:t>등</a:t>
            </a: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/>
                </a:solidFill>
                <a:latin typeface="+mj-ea"/>
                <a:ea typeface="+mj-ea"/>
              </a:rPr>
              <a:t>)</a:t>
            </a:r>
            <a:endParaRPr kumimoji="0" lang="en-US" altLang="ko-KR" sz="1200" b="0" i="0" u="none" strike="noStrike" kern="1200" cap="none" spc="-30" normalizeH="0" baseline="0" noProof="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  <a:p>
            <a:pPr marL="177800" marR="0" lvl="0" indent="-177800" algn="l" defTabSz="457200" rtl="0" eaLnBrk="1" fontAlgn="auto" latinLnBrk="0" hangingPunct="1">
              <a:lnSpc>
                <a:spcPts val="2000"/>
              </a:lnSpc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ko-KR" altLang="en-US" sz="1200" b="0" i="0" u="none" strike="noStrike" kern="1200" cap="none" spc="-3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안전보건교육 실시</a:t>
            </a:r>
            <a:endParaRPr kumimoji="0" lang="en-US" altLang="ko-KR" sz="1200" b="0" i="0" u="none" strike="noStrike" kern="1200" cap="none" spc="-30" normalizeH="0" baseline="0" noProof="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  <a:p>
            <a:pPr marL="177800" marR="0" lvl="0" indent="-177800" algn="l" defTabSz="457200" rtl="0" eaLnBrk="1" fontAlgn="auto" latinLnBrk="0" hangingPunct="1">
              <a:lnSpc>
                <a:spcPts val="2000"/>
              </a:lnSpc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ko-KR" altLang="en-US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/>
                </a:solidFill>
                <a:latin typeface="+mj-ea"/>
                <a:ea typeface="+mj-ea"/>
              </a:rPr>
              <a:t>직원건강 증진을 위한 건강검진 실시</a:t>
            </a:r>
            <a:r>
              <a:rPr kumimoji="0" lang="en-US" altLang="ko-KR" sz="1200" b="0" i="0" u="none" strike="noStrike" kern="1200" cap="none" spc="-3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 </a:t>
            </a:r>
          </a:p>
        </p:txBody>
      </p:sp>
      <p:sp>
        <p:nvSpPr>
          <p:cNvPr id="80" name="모서리가 둥근 직사각형 20">
            <a:extLst>
              <a:ext uri="{FF2B5EF4-FFF2-40B4-BE49-F238E27FC236}">
                <a16:creationId xmlns:a16="http://schemas.microsoft.com/office/drawing/2014/main" id="{BF4B3937-A3E7-C9E0-082F-0D105A03984E}"/>
              </a:ext>
            </a:extLst>
          </p:cNvPr>
          <p:cNvSpPr/>
          <p:nvPr/>
        </p:nvSpPr>
        <p:spPr>
          <a:xfrm>
            <a:off x="740866" y="8023200"/>
            <a:ext cx="5691423" cy="381542"/>
          </a:xfrm>
          <a:prstGeom prst="roundRect">
            <a:avLst>
              <a:gd name="adj" fmla="val 0"/>
            </a:avLst>
          </a:prstGeom>
          <a:solidFill>
            <a:srgbClr val="4BACC6">
              <a:lumMod val="20000"/>
              <a:lumOff val="80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rtlCol="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95324" rtl="0" eaLnBrk="1" fontAlgn="base" latinLnBrk="0" hangingPunct="1">
              <a:lnSpc>
                <a:spcPct val="12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400" b="1" i="0" u="none" strike="noStrike" kern="1200" cap="none" spc="-4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안전보건 이행 생활화</a:t>
            </a:r>
          </a:p>
        </p:txBody>
      </p:sp>
      <p:sp>
        <p:nvSpPr>
          <p:cNvPr id="81" name="모서리가 둥근 직사각형 20">
            <a:extLst>
              <a:ext uri="{FF2B5EF4-FFF2-40B4-BE49-F238E27FC236}">
                <a16:creationId xmlns:a16="http://schemas.microsoft.com/office/drawing/2014/main" id="{1CA5AA47-AA22-D98B-581D-981269401A76}"/>
              </a:ext>
            </a:extLst>
          </p:cNvPr>
          <p:cNvSpPr/>
          <p:nvPr/>
        </p:nvSpPr>
        <p:spPr>
          <a:xfrm>
            <a:off x="425711" y="8023200"/>
            <a:ext cx="312873" cy="381542"/>
          </a:xfrm>
          <a:prstGeom prst="roundRect">
            <a:avLst>
              <a:gd name="adj" fmla="val 0"/>
            </a:avLst>
          </a:prstGeom>
          <a:solidFill>
            <a:srgbClr val="4F81BD">
              <a:lumMod val="75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rtlCol="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95324" rtl="0" eaLnBrk="1" fontAlgn="base" latinLnBrk="0" hangingPunct="1">
              <a:lnSpc>
                <a:spcPct val="12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3</a:t>
            </a:r>
            <a:endParaRPr kumimoji="1" lang="ko-KR" altLang="en-US" sz="1400" b="1" i="0" u="none" strike="noStrike" kern="1200" cap="none" spc="-40" normalizeH="0" baseline="0" noProof="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ea"/>
              <a:ea typeface="+mj-ea"/>
              <a:cs typeface="+mn-cs"/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C4539-36A1-40A8-AE8C-25BF1186A385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409658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직사각형 6">
            <a:extLst>
              <a:ext uri="{FF2B5EF4-FFF2-40B4-BE49-F238E27FC236}">
                <a16:creationId xmlns:a16="http://schemas.microsoft.com/office/drawing/2014/main" id="{8CD1367F-85CE-E5B6-8CA2-A842E892E7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6941" y="2078903"/>
            <a:ext cx="5637366" cy="614790"/>
          </a:xfrm>
          <a:prstGeom prst="roundRect">
            <a:avLst>
              <a:gd name="adj" fmla="val 0"/>
            </a:avLst>
          </a:prstGeom>
          <a:noFill/>
          <a:ln w="6350" cap="flat" cmpd="sng" algn="ctr">
            <a:noFill/>
            <a:prstDash val="solid"/>
          </a:ln>
          <a:effectLst/>
        </p:spPr>
        <p:txBody>
          <a:bodyPr lIns="90000" tIns="0" rIns="90000" bIns="0" rtlCol="0" anchor="t" anchorCtr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marR="0" lvl="0" indent="-17780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ko-KR" sz="1200" b="0" i="0" u="none" strike="noStrike" kern="1200" cap="none" spc="-30" normalizeH="0" baseline="0" noProof="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54" name="모서리가 둥근 직사각형 20">
            <a:extLst>
              <a:ext uri="{FF2B5EF4-FFF2-40B4-BE49-F238E27FC236}">
                <a16:creationId xmlns:a16="http://schemas.microsoft.com/office/drawing/2014/main" id="{FFCA593A-F50F-4A89-3A2F-901FA209EFAE}"/>
              </a:ext>
            </a:extLst>
          </p:cNvPr>
          <p:cNvSpPr/>
          <p:nvPr/>
        </p:nvSpPr>
        <p:spPr>
          <a:xfrm>
            <a:off x="588464" y="1539443"/>
            <a:ext cx="5967907" cy="381542"/>
          </a:xfrm>
          <a:prstGeom prst="roundRect">
            <a:avLst>
              <a:gd name="adj" fmla="val 0"/>
            </a:avLst>
          </a:prstGeom>
          <a:solidFill>
            <a:srgbClr val="4BACC6">
              <a:lumMod val="20000"/>
              <a:lumOff val="80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rtlCol="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fontAlgn="base" latinLnBrk="0">
              <a:lnSpc>
                <a:spcPct val="120000"/>
              </a:lnSpc>
              <a:spcBef>
                <a:spcPts val="600"/>
              </a:spcBef>
              <a:spcAft>
                <a:spcPct val="0"/>
              </a:spcAft>
              <a:defRPr/>
            </a:pPr>
            <a:r>
              <a:rPr kumimoji="1" lang="ko-KR" altLang="en-US" sz="1400" b="1" i="0" u="none" strike="noStrike" kern="1200" cap="none" spc="-4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  </a:t>
            </a: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안전보건 관리체계의 강화</a:t>
            </a:r>
          </a:p>
        </p:txBody>
      </p:sp>
      <p:sp>
        <p:nvSpPr>
          <p:cNvPr id="55" name="모서리가 둥근 직사각형 20">
            <a:extLst>
              <a:ext uri="{FF2B5EF4-FFF2-40B4-BE49-F238E27FC236}">
                <a16:creationId xmlns:a16="http://schemas.microsoft.com/office/drawing/2014/main" id="{E9B74933-43D9-3E80-686B-DE4B3C0F2C9D}"/>
              </a:ext>
            </a:extLst>
          </p:cNvPr>
          <p:cNvSpPr/>
          <p:nvPr/>
        </p:nvSpPr>
        <p:spPr>
          <a:xfrm>
            <a:off x="273310" y="1539443"/>
            <a:ext cx="312873" cy="381542"/>
          </a:xfrm>
          <a:prstGeom prst="roundRect">
            <a:avLst>
              <a:gd name="adj" fmla="val 0"/>
            </a:avLst>
          </a:prstGeom>
          <a:solidFill>
            <a:srgbClr val="4F81BD">
              <a:lumMod val="75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rtlCol="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95324" rtl="0" eaLnBrk="1" fontAlgn="base" latinLnBrk="0" hangingPunct="1">
              <a:lnSpc>
                <a:spcPct val="12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400" b="1" i="0" u="none" strike="noStrike" kern="1200" cap="none" spc="-4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ea"/>
                <a:cs typeface="+mn-cs"/>
              </a:rPr>
              <a:t>1</a:t>
            </a:r>
            <a:endParaRPr kumimoji="1" lang="ko-KR" altLang="en-US" sz="1400" b="1" i="0" u="none" strike="noStrike" kern="1200" cap="none" spc="-40" normalizeH="0" baseline="0" noProof="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ea"/>
              <a:cs typeface="+mn-cs"/>
            </a:endParaRPr>
          </a:p>
        </p:txBody>
      </p:sp>
      <p:sp>
        <p:nvSpPr>
          <p:cNvPr id="58" name="사각형: 둥근 모서리 57">
            <a:extLst>
              <a:ext uri="{FF2B5EF4-FFF2-40B4-BE49-F238E27FC236}">
                <a16:creationId xmlns:a16="http://schemas.microsoft.com/office/drawing/2014/main" id="{812AA531-5172-34A0-BC0C-FE32F60059E1}"/>
              </a:ext>
            </a:extLst>
          </p:cNvPr>
          <p:cNvSpPr/>
          <p:nvPr/>
        </p:nvSpPr>
        <p:spPr>
          <a:xfrm>
            <a:off x="575767" y="2246702"/>
            <a:ext cx="4287177" cy="24396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안전관리 전담 조직 역할 지속 이행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3E13E179-55C3-89D9-7C81-ED28234B5058}"/>
              </a:ext>
            </a:extLst>
          </p:cNvPr>
          <p:cNvSpPr txBox="1"/>
          <p:nvPr/>
        </p:nvSpPr>
        <p:spPr>
          <a:xfrm>
            <a:off x="548278" y="2580741"/>
            <a:ext cx="5690324" cy="19902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457200" rtl="0" eaLnBrk="1" fontAlgn="auto" latinLnBrk="0" hangingPunct="1">
              <a:lnSpc>
                <a:spcPts val="2000"/>
              </a:lnSpc>
              <a:buClrTx/>
              <a:buSzTx/>
              <a:tabLst/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가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 err="1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추진목적</a:t>
            </a:r>
            <a:endParaRPr kumimoji="0" lang="en-US" altLang="ko-KR" sz="1200" b="1" i="0" u="none" strike="noStrike" kern="1200" cap="none" spc="-30" normalizeH="0" baseline="0" noProof="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effectLst/>
              <a:uLnTx/>
              <a:uFillTx/>
              <a:latin typeface="+mn-ea"/>
            </a:endParaRPr>
          </a:p>
          <a:p>
            <a:pPr defTabSz="829544">
              <a:lnSpc>
                <a:spcPts val="2000"/>
              </a:lnSpc>
            </a:pPr>
            <a:r>
              <a:rPr lang="ko-KR" altLang="en-US" sz="1200" dirty="0">
                <a:latin typeface="+mn-ea"/>
              </a:rPr>
              <a:t>  </a:t>
            </a:r>
            <a:r>
              <a:rPr lang="ko-KR" altLang="en-US" sz="1200" dirty="0" err="1">
                <a:latin typeface="+mn-ea"/>
              </a:rPr>
              <a:t>ㅇ</a:t>
            </a:r>
            <a:r>
              <a:rPr lang="ko-KR" altLang="en-US" sz="1200" dirty="0">
                <a:latin typeface="+mn-ea"/>
              </a:rPr>
              <a:t> 산업안전보건법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중대재해처벌법 등에서 요구하는 안전보건 책임의식 강화</a:t>
            </a:r>
            <a:endParaRPr lang="en-US" altLang="ko-KR" sz="1200" dirty="0">
              <a:latin typeface="+mn-ea"/>
            </a:endParaRPr>
          </a:p>
          <a:p>
            <a:pPr lvl="0" defTabSz="829544">
              <a:lnSpc>
                <a:spcPts val="2000"/>
              </a:lnSpc>
            </a:pPr>
            <a:r>
              <a:rPr lang="en-US" altLang="ko-KR" sz="1200" dirty="0">
                <a:latin typeface="+mn-ea"/>
              </a:rPr>
              <a:t>  </a:t>
            </a:r>
            <a:r>
              <a:rPr lang="ko-KR" altLang="en-US" sz="1200" dirty="0" err="1">
                <a:latin typeface="+mn-ea"/>
              </a:rPr>
              <a:t>ㅇ</a:t>
            </a:r>
            <a:r>
              <a:rPr lang="ko-KR" altLang="en-US" sz="1200" dirty="0">
                <a:latin typeface="+mn-ea"/>
              </a:rPr>
              <a:t> </a:t>
            </a:r>
            <a:r>
              <a:rPr lang="ko-KR" altLang="en-US" sz="1200" dirty="0" err="1">
                <a:latin typeface="+mn-ea"/>
              </a:rPr>
              <a:t>전직원의</a:t>
            </a:r>
            <a:r>
              <a:rPr lang="ko-KR" altLang="en-US" sz="1200" dirty="0">
                <a:latin typeface="+mn-ea"/>
              </a:rPr>
              <a:t> 안전과 건강보호를 위한 체계적인 재해예방을 강화하고 이를 통한</a:t>
            </a:r>
            <a:endParaRPr lang="en-US" altLang="ko-KR" sz="1200" dirty="0">
              <a:latin typeface="+mn-ea"/>
            </a:endParaRPr>
          </a:p>
          <a:p>
            <a:pPr lvl="0" defTabSz="829544">
              <a:lnSpc>
                <a:spcPts val="2000"/>
              </a:lnSpc>
            </a:pPr>
            <a:r>
              <a:rPr lang="en-US" altLang="ko-KR" sz="1200" dirty="0">
                <a:latin typeface="+mn-ea"/>
              </a:rPr>
              <a:t>      </a:t>
            </a:r>
            <a:r>
              <a:rPr lang="ko-KR" altLang="en-US" sz="1200" dirty="0">
                <a:latin typeface="+mn-ea"/>
              </a:rPr>
              <a:t>안전한 사업장 실현을 위한 산업안전보건 조직 구성 운영</a:t>
            </a:r>
            <a:endParaRPr lang="en-US" altLang="ko-KR" sz="1200" dirty="0">
              <a:latin typeface="+mn-ea"/>
            </a:endParaRPr>
          </a:p>
          <a:p>
            <a:pPr lvl="0" defTabSz="829544">
              <a:lnSpc>
                <a:spcPts val="800"/>
              </a:lnSpc>
            </a:pPr>
            <a:endParaRPr lang="en-US" altLang="ko-KR" sz="1200" dirty="0">
              <a:latin typeface="+mn-ea"/>
            </a:endParaRPr>
          </a:p>
          <a:p>
            <a:pPr defTabSz="829544">
              <a:lnSpc>
                <a:spcPts val="2000"/>
              </a:lnSpc>
            </a:pPr>
            <a:r>
              <a:rPr kumimoji="0" lang="ko-KR" altLang="en-US" sz="1200" b="1" i="0" u="none" strike="noStrike" kern="1200" cap="none" spc="-3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effectLst/>
                <a:uLnTx/>
                <a:uFillTx/>
                <a:latin typeface="+mn-ea"/>
              </a:rPr>
              <a:t>나</a:t>
            </a:r>
            <a:r>
              <a:rPr kumimoji="0" lang="en-US" altLang="ko-KR" sz="1200" b="1" i="0" u="none" strike="noStrike" kern="1200" cap="none" spc="-3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effectLst/>
                <a:uLnTx/>
                <a:uFillTx/>
                <a:latin typeface="+mn-ea"/>
              </a:rPr>
              <a:t>.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추진사항</a:t>
            </a:r>
            <a:endParaRPr kumimoji="0" lang="en-US" altLang="ko-KR" sz="1200" b="1" i="0" u="none" strike="noStrike" kern="1200" cap="none" spc="-30" normalizeH="0" baseline="0" noProof="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effectLst/>
              <a:uLnTx/>
              <a:uFillTx/>
              <a:latin typeface="+mn-ea"/>
            </a:endParaRPr>
          </a:p>
          <a:p>
            <a:pPr lvl="0" defTabSz="829544">
              <a:lnSpc>
                <a:spcPts val="2000"/>
              </a:lnSpc>
            </a:pPr>
            <a:r>
              <a:rPr lang="ko-KR" altLang="en-US" sz="1200" dirty="0">
                <a:latin typeface="+mn-ea"/>
              </a:rPr>
              <a:t> ○ 안전관리자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관리감독자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안전관리책임자 임명장 수여</a:t>
            </a:r>
            <a:endParaRPr lang="en-US" altLang="ko-KR" sz="1200" dirty="0">
              <a:latin typeface="+mn-ea"/>
            </a:endParaRPr>
          </a:p>
          <a:p>
            <a:pPr defTabSz="829544">
              <a:lnSpc>
                <a:spcPts val="2000"/>
              </a:lnSpc>
            </a:pPr>
            <a:r>
              <a:rPr lang="ko-KR" altLang="en-US" sz="1200" dirty="0">
                <a:latin typeface="+mn-ea"/>
              </a:rPr>
              <a:t> ○ 역할이행을 위한 직책수당 지급</a:t>
            </a:r>
            <a:r>
              <a:rPr lang="en-US" altLang="ko-KR" sz="1200" dirty="0">
                <a:latin typeface="+mn-ea"/>
              </a:rPr>
              <a:t>(</a:t>
            </a:r>
            <a:r>
              <a:rPr lang="ko-KR" altLang="en-US" sz="1200" dirty="0">
                <a:latin typeface="+mn-ea"/>
              </a:rPr>
              <a:t>년</a:t>
            </a:r>
            <a:r>
              <a:rPr lang="en-US" altLang="ko-KR" sz="1200" dirty="0">
                <a:latin typeface="+mn-ea"/>
              </a:rPr>
              <a:t>1</a:t>
            </a:r>
            <a:r>
              <a:rPr lang="ko-KR" altLang="en-US" sz="1200" dirty="0">
                <a:latin typeface="+mn-ea"/>
              </a:rPr>
              <a:t>회</a:t>
            </a:r>
            <a:r>
              <a:rPr lang="en-US" altLang="ko-KR" sz="1200" dirty="0">
                <a:latin typeface="+mn-ea"/>
              </a:rPr>
              <a:t>)</a:t>
            </a:r>
          </a:p>
        </p:txBody>
      </p:sp>
      <p:graphicFrame>
        <p:nvGraphicFramePr>
          <p:cNvPr id="96" name="표 26">
            <a:extLst>
              <a:ext uri="{FF2B5EF4-FFF2-40B4-BE49-F238E27FC236}">
                <a16:creationId xmlns:a16="http://schemas.microsoft.com/office/drawing/2014/main" id="{8E2B427D-FA20-5FD8-77AA-CD941F6432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7147892"/>
              </p:ext>
            </p:extLst>
          </p:nvPr>
        </p:nvGraphicFramePr>
        <p:xfrm>
          <a:off x="548278" y="4523434"/>
          <a:ext cx="5916131" cy="1434637"/>
        </p:xfrm>
        <a:graphic>
          <a:graphicData uri="http://schemas.openxmlformats.org/drawingml/2006/table">
            <a:tbl>
              <a:tblPr firstRow="1" bandRow="1"/>
              <a:tblGrid>
                <a:gridCol w="1064866">
                  <a:extLst>
                    <a:ext uri="{9D8B030D-6E8A-4147-A177-3AD203B41FA5}">
                      <a16:colId xmlns:a16="http://schemas.microsoft.com/office/drawing/2014/main" val="3786027038"/>
                    </a:ext>
                  </a:extLst>
                </a:gridCol>
                <a:gridCol w="1301587">
                  <a:extLst>
                    <a:ext uri="{9D8B030D-6E8A-4147-A177-3AD203B41FA5}">
                      <a16:colId xmlns:a16="http://schemas.microsoft.com/office/drawing/2014/main" val="1944303065"/>
                    </a:ext>
                  </a:extLst>
                </a:gridCol>
                <a:gridCol w="1183226">
                  <a:extLst>
                    <a:ext uri="{9D8B030D-6E8A-4147-A177-3AD203B41FA5}">
                      <a16:colId xmlns:a16="http://schemas.microsoft.com/office/drawing/2014/main" val="2037982604"/>
                    </a:ext>
                  </a:extLst>
                </a:gridCol>
                <a:gridCol w="1183226">
                  <a:extLst>
                    <a:ext uri="{9D8B030D-6E8A-4147-A177-3AD203B41FA5}">
                      <a16:colId xmlns:a16="http://schemas.microsoft.com/office/drawing/2014/main" val="4288223929"/>
                    </a:ext>
                  </a:extLst>
                </a:gridCol>
                <a:gridCol w="1183226">
                  <a:extLst>
                    <a:ext uri="{9D8B030D-6E8A-4147-A177-3AD203B41FA5}">
                      <a16:colId xmlns:a16="http://schemas.microsoft.com/office/drawing/2014/main" val="835511973"/>
                    </a:ext>
                  </a:extLst>
                </a:gridCol>
              </a:tblGrid>
              <a:tr h="288031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ko-KR" altLang="en-U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구 분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en-US" altLang="ko-KR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</a:t>
                      </a:r>
                      <a:r>
                        <a:rPr lang="ko-KR" altLang="en-U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만㎡ 미만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en-US" altLang="ko-KR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</a:t>
                      </a:r>
                      <a:r>
                        <a:rPr lang="ko-KR" altLang="en-U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만</a:t>
                      </a:r>
                      <a:r>
                        <a:rPr lang="en-US" altLang="ko-KR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~3</a:t>
                      </a:r>
                      <a:r>
                        <a:rPr lang="ko-KR" altLang="en-U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만㎡ 미만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en-US" altLang="ko-KR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lang="ko-KR" altLang="en-U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만㎡ 이상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ko-KR" altLang="en-U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비고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6129277"/>
                  </a:ext>
                </a:extLst>
              </a:tr>
              <a:tr h="360040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ko-KR" altLang="en-U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관리감독자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100</a:t>
                      </a:r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천원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150</a:t>
                      </a:r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천원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200</a:t>
                      </a:r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천원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빌딩</a:t>
                      </a:r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</a:t>
                      </a:r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호텔 소장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05538680"/>
                  </a:ext>
                </a:extLst>
              </a:tr>
              <a:tr h="786566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ko-KR" altLang="en-U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안전관리자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l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• </a:t>
                      </a:r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성장사업팀장</a:t>
                      </a:r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</a:t>
                      </a:r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고객서비스팀장</a:t>
                      </a:r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</a:t>
                      </a:r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호텔사업팀장 </a:t>
                      </a:r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: 200</a:t>
                      </a:r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천원</a:t>
                      </a:r>
                      <a:endParaRPr lang="en-US" altLang="ko-KR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algn="l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• kt</a:t>
                      </a:r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빌딩 센터장 </a:t>
                      </a:r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: 200</a:t>
                      </a:r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천원</a:t>
                      </a:r>
                      <a:endParaRPr lang="en-US" altLang="ko-KR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algn="l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• </a:t>
                      </a:r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지사장</a:t>
                      </a:r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</a:t>
                      </a:r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지원센터장</a:t>
                      </a:r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인프라센터장 </a:t>
                      </a:r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: 150</a:t>
                      </a:r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천원</a:t>
                      </a:r>
                      <a:endParaRPr lang="en-US" altLang="ko-KR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endParaRPr lang="ko-KR" alt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endParaRPr lang="ko-KR" alt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endParaRPr lang="ko-KR" altLang="en-US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28512553"/>
                  </a:ext>
                </a:extLst>
              </a:tr>
            </a:tbl>
          </a:graphicData>
        </a:graphic>
      </p:graphicFrame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C4539-36A1-40A8-AE8C-25BF1186A385}" type="slidenum">
              <a:rPr lang="ko-KR" altLang="en-US" smtClean="0"/>
              <a:pPr/>
              <a:t>9</a:t>
            </a:fld>
            <a:endParaRPr lang="ko-KR" alt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869C28A-0E52-CE83-5D16-811A0D2D5DAA}"/>
              </a:ext>
            </a:extLst>
          </p:cNvPr>
          <p:cNvSpPr txBox="1"/>
          <p:nvPr/>
        </p:nvSpPr>
        <p:spPr>
          <a:xfrm>
            <a:off x="548278" y="6658452"/>
            <a:ext cx="5941422" cy="12116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457200" rtl="0" eaLnBrk="1" fontAlgn="auto" latinLnBrk="0" hangingPunct="1">
              <a:lnSpc>
                <a:spcPts val="2000"/>
              </a:lnSpc>
              <a:buClrTx/>
              <a:buSzTx/>
              <a:tabLst/>
              <a:defRPr/>
            </a:pPr>
            <a:r>
              <a:rPr kumimoji="0" lang="ko-KR" altLang="en-US" sz="1200" b="1" i="0" u="none" strike="noStrike" kern="1200" cap="none" spc="-3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effectLst/>
                <a:uLnTx/>
                <a:uFillTx/>
                <a:latin typeface="+mn-ea"/>
              </a:rPr>
              <a:t>가</a:t>
            </a:r>
            <a:r>
              <a:rPr kumimoji="0" lang="en-US" altLang="ko-KR" sz="1200" b="1" i="0" u="none" strike="noStrike" kern="1200" cap="none" spc="-3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effectLst/>
                <a:uLnTx/>
                <a:uFillTx/>
                <a:latin typeface="+mn-ea"/>
              </a:rPr>
              <a:t>. </a:t>
            </a:r>
            <a:r>
              <a:rPr kumimoji="0" lang="ko-KR" altLang="en-US" sz="1200" b="1" i="0" u="none" strike="noStrike" kern="1200" cap="none" spc="-3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effectLst/>
                <a:uLnTx/>
                <a:uFillTx/>
                <a:latin typeface="+mn-ea"/>
              </a:rPr>
              <a:t>운영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목적</a:t>
            </a:r>
            <a:endParaRPr kumimoji="0" lang="en-US" altLang="ko-KR" sz="1200" b="1" i="0" u="none" strike="noStrike" kern="1200" cap="none" spc="-30" normalizeH="0" baseline="0" noProof="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effectLst/>
              <a:uLnTx/>
              <a:uFillTx/>
              <a:latin typeface="+mn-ea"/>
            </a:endParaRPr>
          </a:p>
          <a:p>
            <a:pPr lvl="0" defTabSz="829544">
              <a:lnSpc>
                <a:spcPts val="2000"/>
              </a:lnSpc>
            </a:pPr>
            <a:r>
              <a:rPr lang="ko-KR" altLang="en-US" sz="1200" dirty="0">
                <a:latin typeface="+mn-ea"/>
              </a:rPr>
              <a:t>   ○ 부서별 협업 및 정보공유를 통한 회사 안전보건업무의 </a:t>
            </a:r>
            <a:r>
              <a:rPr lang="ko-KR" altLang="en-US" sz="1200" dirty="0" err="1">
                <a:latin typeface="+mn-ea"/>
              </a:rPr>
              <a:t>정렬성</a:t>
            </a:r>
            <a:r>
              <a:rPr lang="ko-KR" altLang="en-US" sz="1200" dirty="0">
                <a:latin typeface="+mn-ea"/>
              </a:rPr>
              <a:t> 확보</a:t>
            </a:r>
            <a:endParaRPr lang="en-US" altLang="ko-KR" sz="1200" dirty="0">
              <a:latin typeface="+mn-ea"/>
            </a:endParaRPr>
          </a:p>
          <a:p>
            <a:pPr lvl="0" defTabSz="829544">
              <a:lnSpc>
                <a:spcPts val="2000"/>
              </a:lnSpc>
            </a:pPr>
            <a:r>
              <a:rPr lang="ko-KR" altLang="en-US" sz="1200" dirty="0">
                <a:latin typeface="+mn-ea"/>
              </a:rPr>
              <a:t>   ○ 부서간 상호보완을 통한 시너지 효과 극대화로 안전사고 </a:t>
            </a:r>
            <a:r>
              <a:rPr lang="en-US" altLang="ko-KR" sz="1200" dirty="0">
                <a:latin typeface="+mn-ea"/>
              </a:rPr>
              <a:t>ZERO</a:t>
            </a:r>
            <a:r>
              <a:rPr lang="ko-KR" altLang="en-US" sz="1200" dirty="0">
                <a:latin typeface="+mn-ea"/>
              </a:rPr>
              <a:t>화</a:t>
            </a:r>
            <a:r>
              <a:rPr lang="en-US" altLang="ko-KR" sz="1200" dirty="0">
                <a:latin typeface="+mn-ea"/>
              </a:rPr>
              <a:t> </a:t>
            </a:r>
            <a:r>
              <a:rPr lang="ko-KR" altLang="en-US" sz="1200" dirty="0">
                <a:latin typeface="+mn-ea"/>
              </a:rPr>
              <a:t>달성</a:t>
            </a:r>
            <a:endParaRPr lang="en-US" altLang="ko-KR" sz="1200" dirty="0">
              <a:latin typeface="+mn-ea"/>
            </a:endParaRPr>
          </a:p>
          <a:p>
            <a:pPr lvl="0" defTabSz="829544">
              <a:lnSpc>
                <a:spcPts val="1000"/>
              </a:lnSpc>
            </a:pPr>
            <a:endParaRPr lang="en-US" altLang="ko-KR" sz="1200" dirty="0">
              <a:latin typeface="+mn-ea"/>
            </a:endParaRPr>
          </a:p>
          <a:p>
            <a:pPr>
              <a:lnSpc>
                <a:spcPct val="120000"/>
              </a:lnSpc>
              <a:defRPr/>
            </a:pPr>
            <a:r>
              <a:rPr kumimoji="0" lang="ko-KR" altLang="en-US" sz="1200" b="1" i="0" u="none" strike="noStrike" kern="1200" cap="none" spc="-3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effectLst/>
                <a:uLnTx/>
                <a:uFillTx/>
                <a:latin typeface="+mn-ea"/>
              </a:rPr>
              <a:t>나</a:t>
            </a:r>
            <a:r>
              <a:rPr kumimoji="0" lang="en-US" altLang="ko-KR" sz="1200" b="1" i="0" u="none" strike="noStrike" kern="1200" cap="none" spc="-30" normalizeH="0" baseline="0" noProof="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effectLst/>
                <a:uLnTx/>
                <a:uFillTx/>
                <a:latin typeface="+mn-ea"/>
              </a:rPr>
              <a:t>. 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TFT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구성 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(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총괄 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/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부사장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, </a:t>
            </a:r>
            <a:r>
              <a:rPr lang="ko-KR" altLang="en-US" sz="1200" b="1" spc="-30" dirty="0" err="1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업무총괄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담당 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/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안전보건팀장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)</a:t>
            </a:r>
          </a:p>
        </p:txBody>
      </p:sp>
      <p:sp>
        <p:nvSpPr>
          <p:cNvPr id="16" name="사각형: 둥근 모서리 57">
            <a:extLst>
              <a:ext uri="{FF2B5EF4-FFF2-40B4-BE49-F238E27FC236}">
                <a16:creationId xmlns:a16="http://schemas.microsoft.com/office/drawing/2014/main" id="{812AA531-5172-34A0-BC0C-FE32F60059E1}"/>
              </a:ext>
            </a:extLst>
          </p:cNvPr>
          <p:cNvSpPr/>
          <p:nvPr/>
        </p:nvSpPr>
        <p:spPr>
          <a:xfrm>
            <a:off x="575767" y="6276635"/>
            <a:ext cx="4287177" cy="24396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안전사고 </a:t>
            </a:r>
            <a:r>
              <a:rPr lang="en-US" altLang="ko-KR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ZERO</a:t>
            </a:r>
            <a:r>
              <a:rPr lang="ko-KR" altLang="en-US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화</a:t>
            </a:r>
            <a:r>
              <a:rPr lang="en-US" altLang="ko-KR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 </a:t>
            </a:r>
            <a:r>
              <a:rPr lang="ko-KR" altLang="en-US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달성을 위한 안전혁신 </a:t>
            </a:r>
            <a:r>
              <a:rPr lang="en-US" altLang="ko-KR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TFT </a:t>
            </a:r>
            <a:r>
              <a:rPr lang="ko-KR" altLang="en-US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운영</a:t>
            </a:r>
          </a:p>
        </p:txBody>
      </p:sp>
      <p:graphicFrame>
        <p:nvGraphicFramePr>
          <p:cNvPr id="17" name="표 16">
            <a:extLst>
              <a:ext uri="{FF2B5EF4-FFF2-40B4-BE49-F238E27FC236}">
                <a16:creationId xmlns:a16="http://schemas.microsoft.com/office/drawing/2014/main" id="{ADF4D118-29BF-898A-7BCA-4A9407F751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9867742"/>
              </p:ext>
            </p:extLst>
          </p:nvPr>
        </p:nvGraphicFramePr>
        <p:xfrm>
          <a:off x="548279" y="7892322"/>
          <a:ext cx="6008093" cy="1397330"/>
        </p:xfrm>
        <a:graphic>
          <a:graphicData uri="http://schemas.openxmlformats.org/drawingml/2006/table">
            <a:tbl>
              <a:tblPr firstRow="1" bandRow="1"/>
              <a:tblGrid>
                <a:gridCol w="858299">
                  <a:extLst>
                    <a:ext uri="{9D8B030D-6E8A-4147-A177-3AD203B41FA5}">
                      <a16:colId xmlns:a16="http://schemas.microsoft.com/office/drawing/2014/main" val="1510799305"/>
                    </a:ext>
                  </a:extLst>
                </a:gridCol>
                <a:gridCol w="858299">
                  <a:extLst>
                    <a:ext uri="{9D8B030D-6E8A-4147-A177-3AD203B41FA5}">
                      <a16:colId xmlns:a16="http://schemas.microsoft.com/office/drawing/2014/main" val="3550041845"/>
                    </a:ext>
                  </a:extLst>
                </a:gridCol>
                <a:gridCol w="858299">
                  <a:extLst>
                    <a:ext uri="{9D8B030D-6E8A-4147-A177-3AD203B41FA5}">
                      <a16:colId xmlns:a16="http://schemas.microsoft.com/office/drawing/2014/main" val="1558773343"/>
                    </a:ext>
                  </a:extLst>
                </a:gridCol>
                <a:gridCol w="858299">
                  <a:extLst>
                    <a:ext uri="{9D8B030D-6E8A-4147-A177-3AD203B41FA5}">
                      <a16:colId xmlns:a16="http://schemas.microsoft.com/office/drawing/2014/main" val="1486447497"/>
                    </a:ext>
                  </a:extLst>
                </a:gridCol>
                <a:gridCol w="858299">
                  <a:extLst>
                    <a:ext uri="{9D8B030D-6E8A-4147-A177-3AD203B41FA5}">
                      <a16:colId xmlns:a16="http://schemas.microsoft.com/office/drawing/2014/main" val="3536827472"/>
                    </a:ext>
                  </a:extLst>
                </a:gridCol>
                <a:gridCol w="858299">
                  <a:extLst>
                    <a:ext uri="{9D8B030D-6E8A-4147-A177-3AD203B41FA5}">
                      <a16:colId xmlns:a16="http://schemas.microsoft.com/office/drawing/2014/main" val="922342610"/>
                    </a:ext>
                  </a:extLst>
                </a:gridCol>
                <a:gridCol w="858299">
                  <a:extLst>
                    <a:ext uri="{9D8B030D-6E8A-4147-A177-3AD203B41FA5}">
                      <a16:colId xmlns:a16="http://schemas.microsoft.com/office/drawing/2014/main" val="998227849"/>
                    </a:ext>
                  </a:extLst>
                </a:gridCol>
              </a:tblGrid>
              <a:tr h="303123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600"/>
                        </a:lnSpc>
                      </a:pPr>
                      <a:r>
                        <a:rPr lang="ko-KR" altLang="en-U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구분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600"/>
                        </a:lnSpc>
                      </a:pPr>
                      <a:r>
                        <a:rPr lang="ko-KR" altLang="en-U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경영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600"/>
                        </a:lnSpc>
                      </a:pPr>
                      <a:r>
                        <a:rPr lang="en-US" altLang="ko-KR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FM</a:t>
                      </a:r>
                      <a:endParaRPr lang="ko-KR" altLang="en-US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600"/>
                        </a:lnSpc>
                      </a:pPr>
                      <a:r>
                        <a:rPr lang="ko-KR" altLang="en-U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성장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600"/>
                        </a:lnSpc>
                      </a:pPr>
                      <a:r>
                        <a:rPr lang="ko-KR" altLang="en-U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서비스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600"/>
                        </a:lnSpc>
                      </a:pPr>
                      <a:r>
                        <a:rPr lang="ko-KR" altLang="en-U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호텔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600"/>
                        </a:lnSpc>
                      </a:pPr>
                      <a:r>
                        <a:rPr lang="ko-KR" altLang="en-U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인프라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6016773"/>
                  </a:ext>
                </a:extLst>
              </a:tr>
              <a:tr h="303123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600"/>
                        </a:lnSpc>
                      </a:pPr>
                      <a:r>
                        <a:rPr lang="ko-KR" altLang="en-U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조장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600"/>
                        </a:lnSpc>
                      </a:pPr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실장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600"/>
                        </a:lnSpc>
                      </a:pPr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본부장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600"/>
                        </a:lnSpc>
                      </a:pPr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본부장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600"/>
                        </a:lnSpc>
                      </a:pPr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본부장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600"/>
                        </a:lnSpc>
                      </a:pPr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본부장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600"/>
                        </a:lnSpc>
                      </a:pPr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본부장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10968231"/>
                  </a:ext>
                </a:extLst>
              </a:tr>
              <a:tr h="791084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600"/>
                        </a:lnSpc>
                      </a:pPr>
                      <a:r>
                        <a:rPr lang="ko-KR" altLang="en-U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조원</a:t>
                      </a:r>
                      <a:r>
                        <a:rPr lang="en-U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endParaRPr lang="ko-KR" altLang="en-US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600"/>
                        </a:lnSpc>
                      </a:pPr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박형준</a:t>
                      </a:r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</a:t>
                      </a:r>
                    </a:p>
                    <a:p>
                      <a:pPr marL="0" algn="ctr" defTabSz="633039" rtl="0" eaLnBrk="1" fontAlgn="ctr" latinLnBrk="1" hangingPunct="1">
                        <a:lnSpc>
                          <a:spcPts val="1600"/>
                        </a:lnSpc>
                      </a:pPr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김기정</a:t>
                      </a:r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</a:t>
                      </a:r>
                    </a:p>
                    <a:p>
                      <a:pPr marL="0" algn="ctr" defTabSz="633039" rtl="0" eaLnBrk="1" fontAlgn="ctr" latinLnBrk="1" hangingPunct="1">
                        <a:lnSpc>
                          <a:spcPts val="1600"/>
                        </a:lnSpc>
                      </a:pPr>
                      <a:r>
                        <a:rPr lang="ko-KR" altLang="en-US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이한준</a:t>
                      </a:r>
                      <a:endParaRPr lang="en-US" altLang="ko-KR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600"/>
                        </a:lnSpc>
                      </a:pPr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박성희</a:t>
                      </a:r>
                      <a:r>
                        <a:rPr 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endParaRPr lang="ko-KR" altLang="en-US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600"/>
                        </a:lnSpc>
                      </a:pPr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정  윤</a:t>
                      </a:r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</a:t>
                      </a:r>
                    </a:p>
                    <a:p>
                      <a:pPr marL="0" algn="ctr" defTabSz="633039" rtl="0" eaLnBrk="1" fontAlgn="ctr" latinLnBrk="1" hangingPunct="1">
                        <a:lnSpc>
                          <a:spcPts val="1600"/>
                        </a:lnSpc>
                      </a:pPr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박윤경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600"/>
                        </a:lnSpc>
                      </a:pPr>
                      <a:r>
                        <a:rPr lang="ko-KR" altLang="en-US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임찬윤</a:t>
                      </a:r>
                      <a:endParaRPr lang="en-US" altLang="ko-KR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0" algn="ctr" defTabSz="633039" rtl="0" eaLnBrk="1" fontAlgn="ctr" latinLnBrk="1" hangingPunct="1">
                        <a:lnSpc>
                          <a:spcPts val="1600"/>
                        </a:lnSpc>
                      </a:pPr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오주영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600"/>
                        </a:lnSpc>
                      </a:pPr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송희성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600"/>
                        </a:lnSpc>
                      </a:pPr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김형철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8715062"/>
                  </a:ext>
                </a:extLst>
              </a:tr>
            </a:tbl>
          </a:graphicData>
        </a:graphic>
      </p:graphicFrame>
      <p:sp>
        <p:nvSpPr>
          <p:cNvPr id="18" name="TextBox 17">
            <a:extLst>
              <a:ext uri="{FF2B5EF4-FFF2-40B4-BE49-F238E27FC236}">
                <a16:creationId xmlns:a16="http://schemas.microsoft.com/office/drawing/2014/main" id="{1645553A-17ED-4FE0-BDF2-C329797D05AE}"/>
              </a:ext>
            </a:extLst>
          </p:cNvPr>
          <p:cNvSpPr txBox="1"/>
          <p:nvPr/>
        </p:nvSpPr>
        <p:spPr>
          <a:xfrm>
            <a:off x="225744" y="443615"/>
            <a:ext cx="3837374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Ⅲ. 2023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년도 안전보건 추진계획</a:t>
            </a:r>
          </a:p>
        </p:txBody>
      </p:sp>
    </p:spTree>
    <p:extLst>
      <p:ext uri="{BB962C8B-B14F-4D97-AF65-F5344CB8AC3E}">
        <p14:creationId xmlns:p14="http://schemas.microsoft.com/office/powerpoint/2010/main" val="35052304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4137</TotalTime>
  <Words>5208</Words>
  <Application>Microsoft Office PowerPoint</Application>
  <PresentationFormat>A4 용지(210x297mm)</PresentationFormat>
  <Paragraphs>1774</Paragraphs>
  <Slides>30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30</vt:i4>
      </vt:variant>
    </vt:vector>
  </HeadingPairs>
  <TitlesOfParts>
    <vt:vector size="38" baseType="lpstr">
      <vt:lpstr>KoPub돋움체 Medium</vt:lpstr>
      <vt:lpstr>나눔바른고딕OTF</vt:lpstr>
      <vt:lpstr>맑은 고딕</vt:lpstr>
      <vt:lpstr>바탕</vt:lpstr>
      <vt:lpstr>Arial</vt:lpstr>
      <vt:lpstr>Calibri</vt:lpstr>
      <vt:lpstr>Calibri Light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Karen Martinez</dc:creator>
  <cp:lastModifiedBy>6663</cp:lastModifiedBy>
  <cp:revision>137</cp:revision>
  <cp:lastPrinted>2023-03-27T02:21:56Z</cp:lastPrinted>
  <dcterms:created xsi:type="dcterms:W3CDTF">2021-08-07T02:36:20Z</dcterms:created>
  <dcterms:modified xsi:type="dcterms:W3CDTF">2023-07-17T23:45:33Z</dcterms:modified>
</cp:coreProperties>
</file>